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000"/>
            </a:lvl1pPr>
            <a:lvl2pPr rtl="0" algn="ctr">
              <a:spcBef>
                <a:spcPts val="0"/>
              </a:spcBef>
              <a:buSzPct val="100000"/>
              <a:defRPr sz="4000"/>
            </a:lvl2pPr>
            <a:lvl3pPr rtl="0" algn="ctr">
              <a:spcBef>
                <a:spcPts val="0"/>
              </a:spcBef>
              <a:buSzPct val="100000"/>
              <a:defRPr sz="4000"/>
            </a:lvl3pPr>
            <a:lvl4pPr rtl="0" algn="ctr">
              <a:spcBef>
                <a:spcPts val="0"/>
              </a:spcBef>
              <a:buSzPct val="100000"/>
              <a:defRPr sz="4000"/>
            </a:lvl4pPr>
            <a:lvl5pPr rtl="0" algn="ctr">
              <a:spcBef>
                <a:spcPts val="0"/>
              </a:spcBef>
              <a:buSzPct val="100000"/>
              <a:defRPr sz="4000"/>
            </a:lvl5pPr>
            <a:lvl6pPr rtl="0" algn="ctr">
              <a:spcBef>
                <a:spcPts val="0"/>
              </a:spcBef>
              <a:buSzPct val="100000"/>
              <a:defRPr sz="4000"/>
            </a:lvl6pPr>
            <a:lvl7pPr rtl="0" algn="ctr">
              <a:spcBef>
                <a:spcPts val="0"/>
              </a:spcBef>
              <a:buSzPct val="100000"/>
              <a:defRPr sz="4000"/>
            </a:lvl7pPr>
            <a:lvl8pPr rtl="0" algn="ctr">
              <a:spcBef>
                <a:spcPts val="0"/>
              </a:spcBef>
              <a:buSzPct val="100000"/>
              <a:defRPr sz="4000"/>
            </a:lvl8pPr>
            <a:lvl9pPr rtl="0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3800"/>
            </a:lvl1pPr>
            <a:lvl2pPr rtl="0" algn="ctr">
              <a:spcBef>
                <a:spcPts val="0"/>
              </a:spcBef>
              <a:buSzPct val="100000"/>
              <a:defRPr sz="3800"/>
            </a:lvl2pPr>
            <a:lvl3pPr rtl="0" algn="ctr">
              <a:spcBef>
                <a:spcPts val="0"/>
              </a:spcBef>
              <a:buSzPct val="100000"/>
              <a:defRPr sz="3800"/>
            </a:lvl3pPr>
            <a:lvl4pPr rtl="0" algn="ctr">
              <a:spcBef>
                <a:spcPts val="0"/>
              </a:spcBef>
              <a:buSzPct val="100000"/>
              <a:defRPr sz="3800"/>
            </a:lvl4pPr>
            <a:lvl5pPr rtl="0" algn="ctr">
              <a:spcBef>
                <a:spcPts val="0"/>
              </a:spcBef>
              <a:buSzPct val="100000"/>
              <a:defRPr sz="3800"/>
            </a:lvl5pPr>
            <a:lvl6pPr rtl="0" algn="ctr">
              <a:spcBef>
                <a:spcPts val="0"/>
              </a:spcBef>
              <a:buSzPct val="100000"/>
              <a:defRPr sz="3800"/>
            </a:lvl6pPr>
            <a:lvl7pPr rtl="0" algn="ctr">
              <a:spcBef>
                <a:spcPts val="0"/>
              </a:spcBef>
              <a:buSzPct val="100000"/>
              <a:defRPr sz="3800"/>
            </a:lvl7pPr>
            <a:lvl8pPr rtl="0" algn="ctr">
              <a:spcBef>
                <a:spcPts val="0"/>
              </a:spcBef>
              <a:buSzPct val="100000"/>
              <a:defRPr sz="3800"/>
            </a:lvl8pPr>
            <a:lvl9pPr rtl="0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imeo.com/1425957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739301" y="6855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4500">
                <a:solidFill>
                  <a:schemeClr val="lt1"/>
                </a:solidFill>
              </a:rPr>
              <a:t>docket</a:t>
            </a:r>
            <a:br>
              <a:rPr lang="en" sz="3600">
                <a:solidFill>
                  <a:schemeClr val="lt1"/>
                </a:solidFill>
              </a:rPr>
            </a:br>
            <a:r>
              <a:rPr lang="en" sz="3000">
                <a:solidFill>
                  <a:schemeClr val="lt1"/>
                </a:solidFill>
              </a:rPr>
              <a:t>Assignment 4: Concept Video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1680300" y="2252200"/>
            <a:ext cx="5783400" cy="179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Irene Hsu, Ke Xu, Jessica Zhang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>
              <a:spcBef>
                <a:spcPts val="0"/>
              </a:spcBef>
              <a:buNone/>
            </a:pPr>
            <a:r>
              <a:rPr lang="en" sz="2200"/>
              <a:t>Focus: Productivity in transitioning stages of education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Value Proposition: “Ideas coming to life”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15350" y="1466750"/>
            <a:ext cx="7432800" cy="348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Problem: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The bustle of everyday life leaves little time and energy for personal side projects.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Solution: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docket</a:t>
            </a: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 is a public platform that helps document the progress of projects. By updating a project docket, looking through others’ projects and interacting with users, anyone can keep track of his/her progress and stay motivated.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Tasks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15350" y="1466750"/>
            <a:ext cx="7432800" cy="348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Roboto Slab"/>
              <a:buAutoNum type="arabicPeriod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come to look for inspiration. </a:t>
            </a: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(simple)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(e.g., browsing through other projects)</a:t>
            </a:r>
            <a:br>
              <a:rPr b="1" lang="en" sz="2000">
                <a:latin typeface="Roboto Slab"/>
                <a:ea typeface="Roboto Slab"/>
                <a:cs typeface="Roboto Slab"/>
                <a:sym typeface="Roboto Slab"/>
              </a:rPr>
            </a:b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indent="-355600" lvl="0" marL="457200" rtl="0">
              <a:spcBef>
                <a:spcPts val="0"/>
              </a:spcBef>
              <a:buSzPct val="100000"/>
              <a:buFont typeface="Roboto Slab"/>
              <a:buAutoNum type="arabicPeriod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come to look for/give motivation. </a:t>
            </a: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(moderate)</a:t>
            </a:r>
            <a:br>
              <a:rPr b="1" lang="en" sz="20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(e.g., interacting with community through comments)</a:t>
            </a:r>
            <a:br>
              <a:rPr b="1" lang="en" sz="2000">
                <a:latin typeface="Roboto Slab"/>
                <a:ea typeface="Roboto Slab"/>
                <a:cs typeface="Roboto Slab"/>
                <a:sym typeface="Roboto Slab"/>
              </a:rPr>
            </a:b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indent="-355600" lvl="0" marL="457200" rtl="0">
              <a:spcBef>
                <a:spcPts val="0"/>
              </a:spcBef>
              <a:buSzPct val="100000"/>
              <a:buFont typeface="Roboto Slab"/>
              <a:buAutoNum type="arabicPeriod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come to document their project. </a:t>
            </a: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(complex)</a:t>
            </a: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(e.g., uploading to/updating their project page)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06200" y="165900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Story Board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39035" y="593237"/>
            <a:ext cx="3463326" cy="461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105560" y="593237"/>
            <a:ext cx="3463326" cy="461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Story Board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15350" y="1466750"/>
            <a:ext cx="7432800" cy="348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33724" y="790251"/>
            <a:ext cx="3516748" cy="468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121949" y="793337"/>
            <a:ext cx="3512125" cy="468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Story Board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15350" y="1466750"/>
            <a:ext cx="7432800" cy="348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53957" r="0" t="0"/>
          <a:stretch/>
        </p:blipFill>
        <p:spPr>
          <a:xfrm rot="-5400000">
            <a:off x="2984948" y="-1316798"/>
            <a:ext cx="3148949" cy="911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Video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15350" y="1466750"/>
            <a:ext cx="7432800" cy="348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Watch </a:t>
            </a:r>
            <a:r>
              <a:rPr lang="en" sz="20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here</a:t>
            </a: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