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PT Sans Narrow"/>
      <p:regular r:id="rId27"/>
      <p:bold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PTSansNarrow-bold.fntdata"/><Relationship Id="rId27" Type="http://schemas.openxmlformats.org/officeDocument/2006/relationships/font" Target="fonts/PTSansNarrow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a. Prototyping Tools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■ What did you use? JustInMind Prototyper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 ■ How the tool helped: Helped us see what our interface would look like. Reconsidered flow when having to link each screen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 ■ How the tool did not help: Team members had to ‘unlock screens’ to work on them. Had to commit separately from publish → wish these processes were hooked up together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In a career path that demands perfection, a musician can sometimes be her worst inner critic, letting perfection impede her growth. Mindfulness practices are known to increase self-awareness and help individuals develop a sense of perspective to life’s challenges, allowing them to weather the ups and downs more easily. The goal of “</a:t>
            </a:r>
            <a:r>
              <a:rPr b="1" lang="en"/>
              <a:t>B-Sharp” </a:t>
            </a:r>
            <a:r>
              <a:rPr lang="en"/>
              <a:t>is to integrate such practices into a musician’s regular rehearsal routine, helping musicians stress less about perceived failure and allowing them focus on learning about themselves and their craft.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b. Limitations/tradeoffs of the current prototype (What was left out and why): Left out more of a robust community (currently only post/upvote) → time constraints, not something you can really prototype well with hard coded data (too dynamic)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Select sheet music - don’t want to worry about a feature that isn’t integral to our actual product (pretending it’s built in)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c. Any Wizard of Oz techniques required to make it work: Action animations and link screens. Also option to “post” in community feed with dynamic text input and variable saving/presentation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d. Hand-coded features and why required: Hard coded social messages (to give feel of feed), progress data (to show what it could be like to use the app)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Log Emotions: Medium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Track Progrss: Simple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Engage with Community: Complex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Tasks virtually the same, changed community task to be simpler and clearer (Post and upvote only)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Our project focuses on three key tasks : 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buSzPct val="100000"/>
              <a:buChar char="-"/>
            </a:pPr>
            <a:r>
              <a:rPr b="1" lang="en"/>
              <a:t>#1: Logging emotions </a:t>
            </a:r>
            <a:r>
              <a:rPr lang="en"/>
              <a:t>at the start of rehearsals</a:t>
            </a:r>
            <a:r>
              <a:rPr b="1" lang="en"/>
              <a:t> </a:t>
            </a:r>
            <a:r>
              <a:rPr lang="en"/>
              <a:t>to build a practice of self check-ins and self-awareness</a:t>
            </a: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buSzPct val="100000"/>
              <a:buChar char="-"/>
            </a:pPr>
            <a:r>
              <a:rPr b="1" lang="en"/>
              <a:t>#2: Reviewing longitudinal data</a:t>
            </a:r>
            <a:r>
              <a:rPr lang="en"/>
              <a:t> on these emotions through a dashboard to understand broader patterns about how inner state and mindset relates to musical development</a:t>
            </a:r>
          </a:p>
          <a:p>
            <a:pPr indent="-298450" lvl="0" marL="457200">
              <a:lnSpc>
                <a:spcPct val="115000"/>
              </a:lnSpc>
              <a:spcBef>
                <a:spcPts val="0"/>
              </a:spcBef>
              <a:buSzPct val="100000"/>
              <a:buChar char="-"/>
            </a:pPr>
            <a:r>
              <a:rPr b="1" lang="en"/>
              <a:t>#3: Sharing </a:t>
            </a:r>
            <a:r>
              <a:rPr lang="en"/>
              <a:t>about musical successes and struggles anonymously through a Community Feed, meant to increase a sense of connectedness and shared experience in a profession that can be isolating.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400"/>
              <a:t>iPad switch: More realistic, easier to develop for. Translated pretty well (swipe instead of multiple screens)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Community: Based on feedback, we changed this to be a simpler task that focused on empathy: simple posts with the ability to upvote (only) and to provide a filter by musician type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400"/>
              <a:t>Changed so it doesn’t pop up every single time → option to rehearse without goals </a:t>
            </a:r>
          </a:p>
          <a:p>
            <a:pPr rtl="0">
              <a:spcBef>
                <a:spcPts val="0"/>
              </a:spcBef>
              <a:buNone/>
            </a:pPr>
            <a:r>
              <a:rPr lang="en" sz="1400"/>
              <a:t>Option to log both emotions and goals - not pigeonholed into selecting one </a:t>
            </a:r>
          </a:p>
          <a:p>
            <a:pPr>
              <a:spcBef>
                <a:spcPts val="0"/>
              </a:spcBef>
              <a:buNone/>
            </a:pPr>
            <a:r>
              <a:rPr lang="en" sz="1400"/>
              <a:t>More evaluative: Given option to rate satisfaction with rehearsal post practice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hape 9"/>
          <p:cNvCxnSpPr/>
          <p:nvPr/>
        </p:nvCxnSpPr>
        <p:spPr>
          <a:xfrm>
            <a:off x="7007735" y="3176887"/>
            <a:ext cx="562199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" name="Shape 10"/>
          <p:cNvCxnSpPr/>
          <p:nvPr/>
        </p:nvCxnSpPr>
        <p:spPr>
          <a:xfrm>
            <a:off x="1575034" y="3158251"/>
            <a:ext cx="562199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1" name="Shape 11"/>
          <p:cNvGrpSpPr/>
          <p:nvPr/>
        </p:nvGrpSpPr>
        <p:grpSpPr>
          <a:xfrm>
            <a:off x="1004143" y="1022025"/>
            <a:ext cx="7136667" cy="152400"/>
            <a:chOff x="1346428" y="1011300"/>
            <a:chExt cx="6452100" cy="152400"/>
          </a:xfrm>
        </p:grpSpPr>
        <p:cxnSp>
          <p:nvCxnSpPr>
            <p:cNvPr id="12" name="Shape 12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" name="Shape 13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4" name="Shape 14"/>
          <p:cNvGrpSpPr/>
          <p:nvPr/>
        </p:nvGrpSpPr>
        <p:grpSpPr>
          <a:xfrm>
            <a:off x="1004150" y="3969100"/>
            <a:ext cx="7136667" cy="152400"/>
            <a:chOff x="1346435" y="3969087"/>
            <a:chExt cx="6452100" cy="152400"/>
          </a:xfrm>
        </p:grpSpPr>
        <p:cxnSp>
          <p:nvCxnSpPr>
            <p:cNvPr id="15" name="Shape 15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7" name="Shape 17"/>
          <p:cNvSpPr txBox="1"/>
          <p:nvPr>
            <p:ph type="ctrTitle"/>
          </p:nvPr>
        </p:nvSpPr>
        <p:spPr>
          <a:xfrm>
            <a:off x="1004150" y="1751764"/>
            <a:ext cx="7136700" cy="1022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400"/>
            </a:lvl1pPr>
            <a:lvl2pPr algn="ctr">
              <a:spcBef>
                <a:spcPts val="0"/>
              </a:spcBef>
              <a:buSzPct val="100000"/>
              <a:defRPr sz="5400"/>
            </a:lvl2pPr>
            <a:lvl3pPr algn="ctr">
              <a:spcBef>
                <a:spcPts val="0"/>
              </a:spcBef>
              <a:buSzPct val="100000"/>
              <a:defRPr sz="5400"/>
            </a:lvl3pPr>
            <a:lvl4pPr algn="ctr">
              <a:spcBef>
                <a:spcPts val="0"/>
              </a:spcBef>
              <a:buSzPct val="100000"/>
              <a:defRPr sz="5400"/>
            </a:lvl4pPr>
            <a:lvl5pPr algn="ctr">
              <a:spcBef>
                <a:spcPts val="0"/>
              </a:spcBef>
              <a:buSzPct val="100000"/>
              <a:defRPr sz="5400"/>
            </a:lvl5pPr>
            <a:lvl6pPr algn="ctr">
              <a:spcBef>
                <a:spcPts val="0"/>
              </a:spcBef>
              <a:buSzPct val="100000"/>
              <a:defRPr sz="5400"/>
            </a:lvl6pPr>
            <a:lvl7pPr algn="ctr">
              <a:spcBef>
                <a:spcPts val="0"/>
              </a:spcBef>
              <a:buSzPct val="100000"/>
              <a:defRPr sz="5400"/>
            </a:lvl7pPr>
            <a:lvl8pPr algn="ctr">
              <a:spcBef>
                <a:spcPts val="0"/>
              </a:spcBef>
              <a:buSzPct val="100000"/>
              <a:defRPr sz="5400"/>
            </a:lvl8pPr>
            <a:lvl9pPr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2137225" y="2850039"/>
            <a:ext cx="48704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 txBox="1"/>
          <p:nvPr>
            <p:ph type="title"/>
          </p:nvPr>
        </p:nvSpPr>
        <p:spPr>
          <a:xfrm>
            <a:off x="311700" y="1304850"/>
            <a:ext cx="8520599" cy="1538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311700" y="2995650"/>
            <a:ext cx="85205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266175"/>
            <a:ext cx="3999899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832400" y="1266175"/>
            <a:ext cx="3999899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6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490250" y="526350"/>
            <a:ext cx="5613599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6" name="Shape 4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" name="Shape 47"/>
          <p:cNvSpPr txBox="1"/>
          <p:nvPr>
            <p:ph type="title"/>
          </p:nvPr>
        </p:nvSpPr>
        <p:spPr>
          <a:xfrm>
            <a:off x="265500" y="1039675"/>
            <a:ext cx="4045199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8" name="Shape 48"/>
          <p:cNvSpPr txBox="1"/>
          <p:nvPr>
            <p:ph idx="1" type="subTitle"/>
          </p:nvPr>
        </p:nvSpPr>
        <p:spPr>
          <a:xfrm>
            <a:off x="265500" y="27268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9" name="Shape 49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idx="1" type="body"/>
          </p:nvPr>
        </p:nvSpPr>
        <p:spPr>
          <a:xfrm>
            <a:off x="311700" y="42307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2.png"/><Relationship Id="rId4" Type="http://schemas.openxmlformats.org/officeDocument/2006/relationships/image" Target="../media/image04.png"/><Relationship Id="rId5" Type="http://schemas.openxmlformats.org/officeDocument/2006/relationships/image" Target="../media/image0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5.png"/><Relationship Id="rId4" Type="http://schemas.openxmlformats.org/officeDocument/2006/relationships/image" Target="../media/image0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6.pn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22.png"/><Relationship Id="rId5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jpg"/><Relationship Id="rId4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9.jp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02.png"/><Relationship Id="rId5" Type="http://schemas.openxmlformats.org/officeDocument/2006/relationships/image" Target="../media/image0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702175" y="1104125"/>
            <a:ext cx="7893000" cy="1853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1155CC"/>
                </a:solidFill>
              </a:rPr>
              <a:t>B-Sharp: 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1155CC"/>
                </a:solidFill>
              </a:rPr>
              <a:t>Medium Fidelity Prototype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137225" y="2850039"/>
            <a:ext cx="48704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CFE2F3"/>
                </a:solidFill>
              </a:rPr>
              <a:t>Nathalia S., Marilyn H., Thu N., Jamison S.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Task 1: Logging Emotions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825" y="1482219"/>
            <a:ext cx="2018999" cy="269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2762" y="1442636"/>
            <a:ext cx="2075741" cy="276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2450" y="1442625"/>
            <a:ext cx="2075750" cy="27569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Shape 130"/>
          <p:cNvCxnSpPr>
            <a:endCxn id="128" idx="1"/>
          </p:cNvCxnSpPr>
          <p:nvPr/>
        </p:nvCxnSpPr>
        <p:spPr>
          <a:xfrm>
            <a:off x="2468662" y="2827361"/>
            <a:ext cx="7641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31" name="Shape 131"/>
          <p:cNvCxnSpPr/>
          <p:nvPr/>
        </p:nvCxnSpPr>
        <p:spPr>
          <a:xfrm flipH="1" rot="10800000">
            <a:off x="5428025" y="2825387"/>
            <a:ext cx="744900" cy="39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Task 2: Tracking Progress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View Chart of Emotions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Motivational Quotes 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Word Cloud of Emotions 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" sz="2400"/>
              <a:t>Detailed breakdown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Calendar View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Task 2: Tracking Progress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150" y="1216899"/>
            <a:ext cx="3622849" cy="37625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Shape 144"/>
          <p:cNvCxnSpPr/>
          <p:nvPr/>
        </p:nvCxnSpPr>
        <p:spPr>
          <a:xfrm>
            <a:off x="4157550" y="3098187"/>
            <a:ext cx="9216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8275" y="1216900"/>
            <a:ext cx="3456812" cy="37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Task 2: Tracking Progress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51" name="Shape 151"/>
          <p:cNvCxnSpPr/>
          <p:nvPr/>
        </p:nvCxnSpPr>
        <p:spPr>
          <a:xfrm>
            <a:off x="4157550" y="3098187"/>
            <a:ext cx="9216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700" y="1292025"/>
            <a:ext cx="3456812" cy="376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1176" y="1243375"/>
            <a:ext cx="362889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Task 2: Tracking Progress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59" name="Shape 159"/>
          <p:cNvCxnSpPr/>
          <p:nvPr/>
        </p:nvCxnSpPr>
        <p:spPr>
          <a:xfrm>
            <a:off x="4157550" y="3098187"/>
            <a:ext cx="9216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b="26610" l="0" r="0" t="0"/>
          <a:stretch/>
        </p:blipFill>
        <p:spPr>
          <a:xfrm>
            <a:off x="376575" y="1243375"/>
            <a:ext cx="3628900" cy="3774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4">
            <a:alphaModFix/>
          </a:blip>
          <a:srcRect b="26610" l="0" r="0" t="0"/>
          <a:stretch/>
        </p:blipFill>
        <p:spPr>
          <a:xfrm>
            <a:off x="5146000" y="1243375"/>
            <a:ext cx="3686300" cy="377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Task 3: Engaging with Community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“Send Love” to another poster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Filter Posts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Add Post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Task 3: Engaging with Community - “Send Love”</a:t>
            </a: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300" y="1385050"/>
            <a:ext cx="2578288" cy="3426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9994" y="1385050"/>
            <a:ext cx="2579706" cy="34262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5" name="Shape 175"/>
          <p:cNvCxnSpPr/>
          <p:nvPr/>
        </p:nvCxnSpPr>
        <p:spPr>
          <a:xfrm>
            <a:off x="4157550" y="3098187"/>
            <a:ext cx="921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Task 3: Engaging with Community - Filter Posts</a:t>
            </a:r>
          </a:p>
        </p:txBody>
      </p:sp>
      <p:cxnSp>
        <p:nvCxnSpPr>
          <p:cNvPr id="181" name="Shape 181"/>
          <p:cNvCxnSpPr/>
          <p:nvPr/>
        </p:nvCxnSpPr>
        <p:spPr>
          <a:xfrm>
            <a:off x="4157550" y="3098187"/>
            <a:ext cx="921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0175" y="1399775"/>
            <a:ext cx="2543358" cy="3396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7549" y="1399779"/>
            <a:ext cx="2571807" cy="3396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Task 3: Engaging with Community - Add Post</a:t>
            </a:r>
          </a:p>
        </p:txBody>
      </p:sp>
      <p:cxnSp>
        <p:nvCxnSpPr>
          <p:cNvPr id="189" name="Shape 189"/>
          <p:cNvCxnSpPr/>
          <p:nvPr/>
        </p:nvCxnSpPr>
        <p:spPr>
          <a:xfrm>
            <a:off x="4157550" y="3098187"/>
            <a:ext cx="921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926" y="1228300"/>
            <a:ext cx="2556150" cy="339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4821" y="1228300"/>
            <a:ext cx="2551911" cy="339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4473" y="1228300"/>
            <a:ext cx="2732107" cy="33968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3" name="Shape 193"/>
          <p:cNvCxnSpPr/>
          <p:nvPr/>
        </p:nvCxnSpPr>
        <p:spPr>
          <a:xfrm>
            <a:off x="2593050" y="4844837"/>
            <a:ext cx="921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94" name="Shape 194"/>
          <p:cNvCxnSpPr/>
          <p:nvPr/>
        </p:nvCxnSpPr>
        <p:spPr>
          <a:xfrm>
            <a:off x="5542250" y="4844837"/>
            <a:ext cx="921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95" name="Shape 195"/>
          <p:cNvCxnSpPr/>
          <p:nvPr/>
        </p:nvCxnSpPr>
        <p:spPr>
          <a:xfrm flipH="1" rot="10800000">
            <a:off x="1877475" y="2003887"/>
            <a:ext cx="651299" cy="475199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Prototype Overview</a:t>
            </a:r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9987" y="294225"/>
            <a:ext cx="3957375" cy="115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/>
          <p:nvPr/>
        </p:nvSpPr>
        <p:spPr>
          <a:xfrm>
            <a:off x="289600" y="1421275"/>
            <a:ext cx="5062500" cy="30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Tool Usefulness: 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More realized interface 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Reconsidered screen flow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Easily shareable 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Highlight interactive areas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Tool Shortcomings 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Team committing + publishing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Icons disappearing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4">
            <a:alphaModFix/>
          </a:blip>
          <a:srcRect b="0" l="0" r="0" t="9559"/>
          <a:stretch/>
        </p:blipFill>
        <p:spPr>
          <a:xfrm>
            <a:off x="5002525" y="1863075"/>
            <a:ext cx="3799975" cy="193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988650" y="2394550"/>
            <a:ext cx="7166700" cy="1114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sz="3000"/>
              <a:t>Integrate mindfulness practices into rehearsal routines to help musicians stress less and focus more</a:t>
            </a: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 rtl="0" algn="ctr">
              <a:spcBef>
                <a:spcPts val="0"/>
              </a:spcBef>
              <a:buNone/>
            </a:pPr>
            <a:r>
              <a:rPr lang="en" sz="3000"/>
              <a:t>“Get in tune with yourself”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311700" y="445700"/>
            <a:ext cx="8520599" cy="153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9000">
                <a:solidFill>
                  <a:srgbClr val="4DB6AC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Overview &amp; Mission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Prototype Overview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Limitations/Tradeoffs: 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Community (too dynamic)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sheet music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2250" y="0"/>
            <a:ext cx="3791750" cy="505565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/>
          <p:nvPr/>
        </p:nvSpPr>
        <p:spPr>
          <a:xfrm>
            <a:off x="5352250" y="125725"/>
            <a:ext cx="2491800" cy="2469000"/>
          </a:xfrm>
          <a:prstGeom prst="ellipse">
            <a:avLst/>
          </a:prstGeom>
          <a:noFill/>
          <a:ln cap="flat" cmpd="sng" w="1143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Prototype Overview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Wizard of Oz: 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Action animations 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Screen links via hotspots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“Post” in community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“Hard Coded"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Feed data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Progress Data</a:t>
            </a:r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7137" y="1266312"/>
            <a:ext cx="3486150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Tasks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 algn="ctr">
              <a:spcBef>
                <a:spcPts val="0"/>
              </a:spcBef>
              <a:buSzPct val="100000"/>
              <a:buAutoNum type="arabicPeriod"/>
            </a:pPr>
            <a:r>
              <a:rPr lang="en" sz="3600"/>
              <a:t>Log Emotions</a:t>
            </a:r>
          </a:p>
          <a:p>
            <a:pPr indent="-457200" lvl="0" marL="457200" rtl="0" algn="ctr">
              <a:spcBef>
                <a:spcPts val="0"/>
              </a:spcBef>
              <a:buSzPct val="100000"/>
              <a:buAutoNum type="arabicPeriod"/>
            </a:pPr>
            <a:r>
              <a:rPr lang="en" sz="3600"/>
              <a:t>Track Progress</a:t>
            </a:r>
          </a:p>
          <a:p>
            <a:pPr indent="-457200" lvl="0" marL="457200" algn="ctr">
              <a:spcBef>
                <a:spcPts val="0"/>
              </a:spcBef>
              <a:buSzPct val="100000"/>
              <a:buAutoNum type="arabicPeriod"/>
            </a:pPr>
            <a:r>
              <a:rPr lang="en" sz="3600"/>
              <a:t>Engage with Community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Design Changes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3000"/>
              <a:t>Digital Sheet Music --&gt; iPad</a:t>
            </a: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 b="11169" l="0" r="0" t="18318"/>
          <a:stretch/>
        </p:blipFill>
        <p:spPr>
          <a:xfrm>
            <a:off x="417025" y="2252150"/>
            <a:ext cx="4380998" cy="23168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Shape 83"/>
          <p:cNvCxnSpPr>
            <a:stCxn id="82" idx="3"/>
          </p:cNvCxnSpPr>
          <p:nvPr/>
        </p:nvCxnSpPr>
        <p:spPr>
          <a:xfrm flipH="1" rot="10800000">
            <a:off x="4798023" y="3405786"/>
            <a:ext cx="1110000" cy="4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84" name="Shape 84"/>
          <p:cNvPicPr preferRelativeResize="0"/>
          <p:nvPr/>
        </p:nvPicPr>
        <p:blipFill rotWithShape="1">
          <a:blip r:embed="rId4">
            <a:alphaModFix/>
          </a:blip>
          <a:srcRect b="-1479" l="22123" r="23249" t="15479"/>
          <a:stretch/>
        </p:blipFill>
        <p:spPr>
          <a:xfrm>
            <a:off x="5943125" y="1810599"/>
            <a:ext cx="3200875" cy="283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Design Changes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2. Community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b="10988" l="0" r="0" t="22331"/>
          <a:stretch/>
        </p:blipFill>
        <p:spPr>
          <a:xfrm>
            <a:off x="357300" y="2545500"/>
            <a:ext cx="4216002" cy="21083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Shape 92"/>
          <p:cNvCxnSpPr/>
          <p:nvPr/>
        </p:nvCxnSpPr>
        <p:spPr>
          <a:xfrm>
            <a:off x="4569423" y="3562986"/>
            <a:ext cx="1282799" cy="147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4675" y="750972"/>
            <a:ext cx="3103825" cy="4124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Revised Interface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3. Goal Setting 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b="16282" l="0" r="0" t="16630"/>
          <a:stretch/>
        </p:blipFill>
        <p:spPr>
          <a:xfrm>
            <a:off x="-39575" y="2411750"/>
            <a:ext cx="3771127" cy="18973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Shape 101"/>
          <p:cNvCxnSpPr/>
          <p:nvPr/>
        </p:nvCxnSpPr>
        <p:spPr>
          <a:xfrm>
            <a:off x="3807748" y="3362849"/>
            <a:ext cx="461699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9701" y="1266325"/>
            <a:ext cx="2357743" cy="314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6250" y="1246100"/>
            <a:ext cx="2357750" cy="313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/>
              <a:t>Task Flows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Overview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2000" y="0"/>
            <a:ext cx="3791750" cy="505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Task 1: Logging Emotions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Input Goal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Input Emotions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Submit and Start Practice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Finish Practice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Rate Satisfaction with Progress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