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Oxygen"/>
      <p:regular r:id="rId18"/>
      <p:bold r:id="rId1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xygen-bold.fntdata"/><Relationship Id="rId6" Type="http://schemas.openxmlformats.org/officeDocument/2006/relationships/slide" Target="slides/slide1.xml"/><Relationship Id="rId18" Type="http://schemas.openxmlformats.org/officeDocument/2006/relationships/font" Target="fonts/Oxygen-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Problem domain: Focus in music. All agreed musicians would be a cool user group to focus on → sort of non-traditional. Not sure exactly what we were expecting to find - but that ambiguity is what made us want to research this space more!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b="1" lang="en"/>
              <a:t>Needs: </a:t>
            </a:r>
          </a:p>
          <a:p>
            <a:pPr lvl="0" rtl="0">
              <a:spcBef>
                <a:spcPts val="0"/>
              </a:spcBef>
              <a:buNone/>
            </a:pPr>
            <a:r>
              <a:rPr lang="en"/>
              <a:t>She would benefit from having more time to actually practice since she has a full time job and a child.</a:t>
            </a:r>
          </a:p>
          <a:p>
            <a:pPr lvl="0" rtl="0">
              <a:spcBef>
                <a:spcPts val="0"/>
              </a:spcBef>
              <a:buNone/>
            </a:pPr>
            <a:r>
              <a:rPr lang="en"/>
              <a:t>It would also be helpful if she could find the sheet music for song more easily without having to depend on her friends to transpose it for her.</a:t>
            </a:r>
          </a:p>
          <a:p>
            <a:pPr lvl="0" rtl="0">
              <a:spcBef>
                <a:spcPts val="0"/>
              </a:spcBef>
              <a:buNone/>
            </a:pPr>
            <a:r>
              <a:t/>
            </a:r>
            <a:endParaRPr/>
          </a:p>
          <a:p>
            <a:pPr lvl="0" rtl="0">
              <a:spcBef>
                <a:spcPts val="0"/>
              </a:spcBef>
              <a:buNone/>
            </a:pPr>
            <a:r>
              <a:rPr b="1" lang="en"/>
              <a:t>Insights: </a:t>
            </a:r>
            <a:r>
              <a:rPr lang="en"/>
              <a:t>Not all musicians or vocalists are full time performers. Some have a significant amount of responsibilities aside from performing that make it harder for them to spend practice or perform. </a:t>
            </a:r>
          </a:p>
          <a:p>
            <a:pPr lvl="0" rtl="0">
              <a:spcBef>
                <a:spcPts val="0"/>
              </a:spcBef>
              <a:buNone/>
            </a:pPr>
            <a:r>
              <a:t/>
            </a:r>
            <a:endParaRPr/>
          </a:p>
          <a:p>
            <a:pPr lvl="0" rtl="0">
              <a:spcBef>
                <a:spcPts val="0"/>
              </a:spcBef>
              <a:buNone/>
            </a:pPr>
            <a:r>
              <a:rPr lang="en"/>
              <a:t>Based on my conversation with Amanda, it seems they still try to make time to practice/perform because it is an outlet for them. Some people journal, exercise, paint, dance, or talk to express their emotions. It seems that Amanda expresses her emotions through performing and gains catharsis through that.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Notable points: </a:t>
            </a:r>
          </a:p>
          <a:p>
            <a:pPr indent="-228600" lvl="0" marL="457200" rtl="0">
              <a:spcBef>
                <a:spcPts val="0"/>
              </a:spcBef>
              <a:buChar char="-"/>
            </a:pPr>
            <a:r>
              <a:rPr lang="en"/>
              <a:t>“I was so shy.” / “I sing for myself”. Yet when she spoke, she very much had a sense of pride and accomplishment when discussing her voice lessons or a capella group work - smiled a lot, had more energy. “When I open my mouth, everyone listens.” As a shy child, having people pay attention to her was an invaluable confidence booster. </a:t>
            </a:r>
          </a:p>
          <a:p>
            <a:pPr indent="-228600" lvl="1" marL="914400" rtl="0">
              <a:spcBef>
                <a:spcPts val="0"/>
              </a:spcBef>
              <a:buChar char="-"/>
            </a:pPr>
            <a:r>
              <a:rPr lang="en"/>
              <a:t>Insight: performing is empowering</a:t>
            </a:r>
          </a:p>
          <a:p>
            <a:pPr indent="-228600" lvl="0" marL="457200" rtl="0">
              <a:spcBef>
                <a:spcPts val="0"/>
              </a:spcBef>
              <a:buChar char="-"/>
            </a:pPr>
            <a:r>
              <a:rPr lang="en"/>
              <a:t>Loved music so much, in 1st grade she asked the musical director at her school for the sheet music for ‘Annie’ (the school musical) even though she was too young to perform in it. She later learned all the songs and performed them for friends and the music teacher, who all praised her. She cited this as a major moment when she had the support and push to continue studying music. </a:t>
            </a:r>
          </a:p>
          <a:p>
            <a:pPr indent="-228600" lvl="1" marL="914400">
              <a:spcBef>
                <a:spcPts val="0"/>
              </a:spcBef>
              <a:buChar char="-"/>
            </a:pPr>
            <a:r>
              <a:rPr lang="en"/>
              <a:t>Need: Needs to receive good feedback to boost confidence; needs to hear that she’s making progress (to continue to motivate her studies)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Musicians in different disciplines, in different stages in life, have many different needs and experiences. However, as performers, all the musicians we interviewed do enjoy putting on good performances, sharing and growing in their talents, and receiving audience appreciation. We will take these key needs, along with our insights, to the next stage in the design thinking process!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Make sure you say who your participants were, why chosen, how they were recruited, and where they were interviewed </a:t>
            </a:r>
          </a:p>
          <a:p>
            <a:pPr rtl="0">
              <a:spcBef>
                <a:spcPts val="0"/>
              </a:spcBef>
              <a:buNone/>
            </a:pPr>
            <a:r>
              <a:t/>
            </a:r>
            <a:endParaRPr/>
          </a:p>
          <a:p>
            <a:pPr rtl="0">
              <a:spcBef>
                <a:spcPts val="0"/>
              </a:spcBef>
              <a:buNone/>
            </a:pPr>
            <a:r>
              <a:rPr lang="en"/>
              <a:t>Participant: Full-time electrician, plays in latin and jazz groups, teaches drum lessons, wants to make a career of music. Chosen because of his serious interest in his profession, recruited through a friend of the group (he is the older brother of a salsa dancer) </a:t>
            </a:r>
          </a:p>
          <a:p>
            <a:pPr indent="-228600" lvl="0" marL="457200">
              <a:spcBef>
                <a:spcPts val="0"/>
              </a:spcBef>
              <a:buChar char="-"/>
            </a:pPr>
            <a:r>
              <a:rPr lang="en"/>
              <a:t>interviewed in Pleasanton at the drum studio where he teaches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Make sure you say who your participants were, why chosen, how they were recruited, and where they were interviewed </a:t>
            </a:r>
          </a:p>
          <a:p>
            <a:pPr rtl="0">
              <a:spcBef>
                <a:spcPts val="0"/>
              </a:spcBef>
              <a:buNone/>
            </a:pPr>
            <a:r>
              <a:rPr lang="en"/>
              <a:t>Who: Amanda King, Jazz Vocalist in SF, Mother</a:t>
            </a:r>
          </a:p>
          <a:p>
            <a:pPr rtl="0">
              <a:spcBef>
                <a:spcPts val="0"/>
              </a:spcBef>
              <a:buNone/>
            </a:pPr>
            <a:r>
              <a:rPr lang="en"/>
              <a:t>Why: Performed at many venues/clubs in SF. Vocalist experience outside of Stanford</a:t>
            </a:r>
          </a:p>
          <a:p>
            <a:pPr rtl="0">
              <a:spcBef>
                <a:spcPts val="0"/>
              </a:spcBef>
              <a:buNone/>
            </a:pPr>
            <a:r>
              <a:rPr lang="en"/>
              <a:t>How: Approached after performance for interview by Thu</a:t>
            </a:r>
          </a:p>
          <a:p>
            <a:pPr rtl="0">
              <a:spcBef>
                <a:spcPts val="0"/>
              </a:spcBef>
              <a:buNone/>
            </a:pPr>
            <a:r>
              <a:rPr lang="en"/>
              <a:t>Where: At the venue she had just performed at</a:t>
            </a:r>
          </a:p>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Make sure you say who your participants were, why chosen, how they were recruited, and where they were interviewed </a:t>
            </a:r>
          </a:p>
          <a:p>
            <a:pPr rtl="0">
              <a:spcBef>
                <a:spcPts val="0"/>
              </a:spcBef>
              <a:buNone/>
            </a:pPr>
            <a:r>
              <a:rPr lang="en"/>
              <a:t>Who: Tessa Eckley, Junior, Bio Major, Nathalia’s Roommate </a:t>
            </a:r>
          </a:p>
          <a:p>
            <a:pPr rtl="0">
              <a:spcBef>
                <a:spcPts val="0"/>
              </a:spcBef>
              <a:buNone/>
            </a:pPr>
            <a:r>
              <a:rPr lang="en"/>
              <a:t>Why: Extensive musical training, solo and group musical experience. Musical director for Stanford Counterpoint A Capella. </a:t>
            </a:r>
          </a:p>
          <a:p>
            <a:pPr rtl="0">
              <a:spcBef>
                <a:spcPts val="0"/>
              </a:spcBef>
              <a:buNone/>
            </a:pPr>
            <a:r>
              <a:rPr lang="en"/>
              <a:t>How: Asked by Nathalia </a:t>
            </a:r>
          </a:p>
          <a:p>
            <a:pPr lvl="0" rtl="0">
              <a:spcBef>
                <a:spcPts val="0"/>
              </a:spcBef>
              <a:buNone/>
            </a:pPr>
            <a:r>
              <a:rPr lang="en"/>
              <a:t>Where: Tessa’s dorm room (comfortable environment.) Also observed Counterpoint rehearsal on campus.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Brian gave some incredible insights into his experience as a musician trying to break into a full-time career. Brian went to conservatory down in Los Angeles, but struggles to find practice time with his busy schedule balancing a small studio of private students, 10+ gigs a month, and a full-time job as an electrician. </a:t>
            </a:r>
            <a:r>
              <a:rPr lang="en" u="sng"/>
              <a:t>Surprising that he still works full time and manages to do all these extra activities!</a:t>
            </a:r>
          </a:p>
          <a:p>
            <a:pPr rtl="0">
              <a:spcBef>
                <a:spcPts val="0"/>
              </a:spcBef>
              <a:buNone/>
            </a:pPr>
            <a:r>
              <a:t/>
            </a:r>
            <a:endParaRPr/>
          </a:p>
          <a:p>
            <a:pPr rtl="0">
              <a:spcBef>
                <a:spcPts val="0"/>
              </a:spcBef>
              <a:buNone/>
            </a:pPr>
            <a:r>
              <a:rPr lang="en"/>
              <a:t>Clearly deeply passionate about music, Brian talked a lot about “the grooves” (drum patterns) he worked on in practice, what it meant for him to get “in the zone” (akin to achieving a sense of flow, and deep connection and synthesis with the music he was playing), and how he bounces back from a bad day.</a:t>
            </a:r>
          </a:p>
          <a:p>
            <a:pPr rtl="0">
              <a:spcBef>
                <a:spcPts val="0"/>
              </a:spcBef>
              <a:buNone/>
            </a:pPr>
            <a:r>
              <a:t/>
            </a:r>
            <a:endParaRPr/>
          </a:p>
          <a:p>
            <a:pPr rtl="0">
              <a:spcBef>
                <a:spcPts val="0"/>
              </a:spcBef>
              <a:buNone/>
            </a:pPr>
            <a:r>
              <a:rPr lang="en"/>
              <a:t>Memorable story: It took some time to bring this out, but Brian shared with us the experience of coming into a gig flustered, stressed, and distant from the kind of mindset that would allow him to get “in the zone.” Brian ran a red light before the gig and got a ticket. But Brian told us before entering the venue that he mentally checked in with himself, and decided that he would have to let this experience go and his anxieties about running late if he wanted to play well. This was the same gig that Brian had earlier mentioned was one where him and his group were the most in-sync. </a:t>
            </a:r>
          </a:p>
          <a:p>
            <a:pPr rtl="0">
              <a:spcBef>
                <a:spcPts val="0"/>
              </a:spcBef>
              <a:buNone/>
            </a:pPr>
            <a:r>
              <a:t/>
            </a:r>
            <a:endParaRPr/>
          </a:p>
          <a:p>
            <a:pPr rtl="0">
              <a:spcBef>
                <a:spcPts val="0"/>
              </a:spcBef>
              <a:buNone/>
            </a:pPr>
            <a:r>
              <a:rPr lang="en"/>
              <a:t>We also talked about Brian’s growing private studio, and how he’s adapting his teaching styles for his youngest student, a six year old named (Robert?). Robert has trouble sitting still and focusing, understandably, so Brian brought him conga drums to bang on and created a special game using the names of fruit to help Robert remember rhythms and patterns. </a:t>
            </a:r>
            <a:r>
              <a:rPr lang="en" u="sng">
                <a:solidFill>
                  <a:schemeClr val="dk1"/>
                </a:solidFill>
              </a:rPr>
              <a:t>Contradiction: Being a good musician doesn’t make you a good teacher. </a:t>
            </a:r>
          </a:p>
          <a:p>
            <a:pPr rtl="0">
              <a:spcBef>
                <a:spcPts val="0"/>
              </a:spcBef>
              <a:buNone/>
            </a:pPr>
            <a:r>
              <a:t/>
            </a:r>
            <a:endParaRPr/>
          </a:p>
          <a:p>
            <a:pPr rtl="0">
              <a:spcBef>
                <a:spcPts val="0"/>
              </a:spcBef>
              <a:buNone/>
            </a:pPr>
            <a:r>
              <a:rPr lang="en"/>
              <a:t>Brian also gave us great insight into his often hectic weeks trying to balance his passion and future career and his current job. Telling us that he “often has to say yes to everything,” Brian explained that he networks across the Bay Area by attending open mic jam sessions to play with other musicians, sometimes until 2 AM on weeknights, to help get his name out there and pick up gigs outside of the regular ones he has with his two music groups, a jazz trio and a seven-person latin band called Ruckatan. Even though this and managing his active social media and online presence take time away from practicing, which he is frustrated he isn’t able to do more, these steps help him publicize himself and attract more work so that he can eventually transition to being a full-time musician. </a:t>
            </a: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Very fun interview - Watched her perform in a plaza where she looked very comfortable. She was bantering with her bandmates and the audience. She gave a little background to each song she sang. </a:t>
            </a:r>
          </a:p>
          <a:p>
            <a:pPr rtl="0">
              <a:spcBef>
                <a:spcPts val="0"/>
              </a:spcBef>
              <a:buNone/>
            </a:pPr>
            <a:r>
              <a:t/>
            </a:r>
            <a:endParaRPr/>
          </a:p>
          <a:p>
            <a:pPr rtl="0">
              <a:spcBef>
                <a:spcPts val="0"/>
              </a:spcBef>
              <a:buNone/>
            </a:pPr>
            <a:r>
              <a:rPr lang="en"/>
              <a:t>During the interview, she said how she actually didn’t practice that much because she has a full time job and a son to take care of. Said she was one of the only vocalists she knew in that situation. Her gigs were what she considered “practice”. When she did practice though it would be for a brand new song and she would spend around 20 hours practicing in her car. </a:t>
            </a:r>
          </a:p>
          <a:p>
            <a:pPr rtl="0">
              <a:spcBef>
                <a:spcPts val="0"/>
              </a:spcBef>
              <a:buNone/>
            </a:pPr>
            <a:r>
              <a:t/>
            </a:r>
            <a:endParaRPr/>
          </a:p>
          <a:p>
            <a:pPr rtl="0">
              <a:spcBef>
                <a:spcPts val="0"/>
              </a:spcBef>
              <a:buNone/>
            </a:pPr>
            <a:r>
              <a:rPr lang="en"/>
              <a:t>In terms of finding new music to practice she said she chose based on her emotion and what she was feeling at the time. The example she gave was when she was going through her divorce she chose a lot of songs that focused on the rough, nitty gritty aspects of love. </a:t>
            </a:r>
          </a:p>
          <a:p>
            <a:pPr rtl="0">
              <a:spcBef>
                <a:spcPts val="0"/>
              </a:spcBef>
              <a:buNone/>
            </a:pPr>
            <a:r>
              <a:t/>
            </a:r>
            <a:endParaRPr/>
          </a:p>
          <a:p>
            <a:pPr rtl="0">
              <a:spcBef>
                <a:spcPts val="0"/>
              </a:spcBef>
              <a:buNone/>
            </a:pPr>
            <a:r>
              <a:rPr lang="en"/>
              <a:t>She also said that music was her main outlet and that while she was going through a divorce and singing at a gig, someone came up to her afterwards to ask if she felt lonely. She said the fan asked because he noticed that she seemed very moved by the songs she was singing and that a lot of them were about love.</a:t>
            </a:r>
          </a:p>
          <a:p>
            <a:pPr rtl="0">
              <a:spcBef>
                <a:spcPts val="0"/>
              </a:spcBef>
              <a:buNone/>
            </a:pPr>
            <a:r>
              <a:t/>
            </a:r>
            <a:endParaRPr/>
          </a:p>
          <a:p>
            <a:pPr rtl="0">
              <a:spcBef>
                <a:spcPts val="0"/>
              </a:spcBef>
              <a:buNone/>
            </a:pPr>
            <a:r>
              <a:rPr lang="en"/>
              <a:t>With regards to performing, she said she was actually anxious for this one because she hadn’t sang for 4 months before this. Her bandmates, however, provided her with some familiarity, which made it easier for her to relax a bit. </a:t>
            </a:r>
            <a:r>
              <a:rPr lang="en" u="sng"/>
              <a:t>Contradiction: even the most seasoned performers still get nervous.</a:t>
            </a:r>
          </a:p>
          <a:p>
            <a:pPr rtl="0">
              <a:spcBef>
                <a:spcPts val="0"/>
              </a:spcBef>
              <a:buNone/>
            </a:pPr>
            <a:r>
              <a:t/>
            </a:r>
            <a:endParaRPr u="sng"/>
          </a:p>
          <a:p>
            <a:pPr lvl="0" rtl="0">
              <a:spcBef>
                <a:spcPts val="0"/>
              </a:spcBef>
              <a:buNone/>
            </a:pPr>
            <a:r>
              <a:rPr lang="en" u="sng"/>
              <a:t>Surprising:Her biggest obstacle was time and finding sheet music. She would have friends transpose the music for her if she couldn’t find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Really awesome interview - got many stories of times when she was shy as a child, but a total star in the spotlight. Interesting to see how she applied her classical training to a capella - and how she isn’t necessarily happy with how her voice sounds on the pop-y songs they sing! In fact, she thought pop and a capella was lame before coming to Stanford. But she wanted to try something new and “re-invent” herself when she came, so to avoid the “shy version” of herself, she auditioned. I inferred from this particular action that Tessa may feel more comfortable branching out socially while she is in a group that shares her love of music, and that when performing she can pretend to be someone else. However, as her roommate, I wonder if the information I received from her was more less filtered than if she had talked to a stranger. </a:t>
            </a: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Empathy map for Brian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Empathy map for Brian</a:t>
            </a:r>
          </a:p>
          <a:p>
            <a:pPr rtl="0">
              <a:spcBef>
                <a:spcPts val="0"/>
              </a:spcBef>
              <a:buNone/>
            </a:pPr>
            <a:r>
              <a:rPr b="1" lang="en"/>
              <a:t>Needs</a:t>
            </a:r>
            <a:r>
              <a:rPr lang="en"/>
              <a:t>:</a:t>
            </a:r>
          </a:p>
          <a:p>
            <a:pPr indent="-228600" lvl="0" marL="457200" rtl="0">
              <a:spcBef>
                <a:spcPts val="0"/>
              </a:spcBef>
              <a:buChar char="-"/>
            </a:pPr>
            <a:r>
              <a:rPr lang="en"/>
              <a:t>More time to practice</a:t>
            </a:r>
          </a:p>
          <a:p>
            <a:pPr indent="-228600" lvl="0" marL="457200" rtl="0">
              <a:spcBef>
                <a:spcPts val="0"/>
              </a:spcBef>
              <a:buChar char="-"/>
            </a:pPr>
            <a:r>
              <a:rPr lang="en"/>
              <a:t>Connect to a larger network of fellow musicians</a:t>
            </a:r>
          </a:p>
          <a:p>
            <a:pPr indent="-228600" lvl="0" marL="457200" rtl="0">
              <a:spcBef>
                <a:spcPts val="0"/>
              </a:spcBef>
              <a:buChar char="-"/>
            </a:pPr>
            <a:r>
              <a:rPr lang="en"/>
              <a:t>Tools such as visual aids to teach young students</a:t>
            </a:r>
          </a:p>
          <a:p>
            <a:pPr indent="-228600" lvl="0" marL="457200" rtl="0">
              <a:spcBef>
                <a:spcPts val="0"/>
              </a:spcBef>
              <a:buChar char="-"/>
            </a:pPr>
            <a:r>
              <a:rPr lang="en"/>
              <a:t>His own space to teach</a:t>
            </a:r>
          </a:p>
          <a:p>
            <a:pPr rtl="0">
              <a:spcBef>
                <a:spcPts val="0"/>
              </a:spcBef>
              <a:buNone/>
            </a:pPr>
            <a:r>
              <a:rPr b="1" lang="en"/>
              <a:t>Insights</a:t>
            </a:r>
            <a:r>
              <a:rPr lang="en"/>
              <a:t>:</a:t>
            </a:r>
          </a:p>
          <a:p>
            <a:pPr indent="-228600" lvl="0" marL="457200" rtl="0">
              <a:spcBef>
                <a:spcPts val="0"/>
              </a:spcBef>
              <a:buChar char="-"/>
            </a:pPr>
            <a:r>
              <a:rPr lang="en"/>
              <a:t>Musicians build networks often through open “jam sessions,” which they learn about through word of mouth</a:t>
            </a:r>
          </a:p>
          <a:p>
            <a:pPr indent="-228600" lvl="0" marL="457200" rtl="0">
              <a:spcBef>
                <a:spcPts val="0"/>
              </a:spcBef>
              <a:buChar char="-"/>
            </a:pPr>
            <a:r>
              <a:rPr lang="en"/>
              <a:t>Children can have trouble concentrating during music lessons and creative strategies such as practicing without the instrument help keep them focused</a:t>
            </a:r>
          </a:p>
          <a:p>
            <a:pPr indent="-228600" lvl="0" marL="457200" rtl="0">
              <a:spcBef>
                <a:spcPts val="0"/>
              </a:spcBef>
              <a:buChar char="-"/>
            </a:pPr>
            <a:r>
              <a:rPr lang="en"/>
              <a:t>Musicians need to practice daily and for several hours at a time</a:t>
            </a:r>
          </a:p>
          <a:p>
            <a:pPr indent="-228600" lvl="0" marL="457200" rtl="0">
              <a:spcBef>
                <a:spcPts val="0"/>
              </a:spcBef>
              <a:buChar char="-"/>
            </a:pPr>
            <a:r>
              <a:rPr lang="en"/>
              <a:t>Jazz involves improvisation, the success of which depends on careful, intimate communication between players</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3.png"/><Relationship Id="rId4"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03.png"/><Relationship Id="rId5"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png"/><Relationship Id="rId4" Type="http://schemas.openxmlformats.org/officeDocument/2006/relationships/image" Target="../media/image03.png"/><Relationship Id="rId5" Type="http://schemas.openxmlformats.org/officeDocument/2006/relationships/image" Target="../media/image01.png"/><Relationship Id="rId6" Type="http://schemas.openxmlformats.org/officeDocument/2006/relationships/image" Target="../media/image07.jpg"/><Relationship Id="rId7" Type="http://schemas.openxmlformats.org/officeDocument/2006/relationships/image" Target="../media/image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 Id="rId4" Type="http://schemas.openxmlformats.org/officeDocument/2006/relationships/image" Target="../media/image01.png"/><Relationship Id="rId5"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image" Target="../media/image03.png"/><Relationship Id="rId5"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03.png"/><Relationship Id="rId5"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image" Target="../media/image01.png"/><Relationship Id="rId5"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png"/><Relationship Id="rId4" Type="http://schemas.openxmlformats.org/officeDocument/2006/relationships/image" Target="../media/image01.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jpg"/><Relationship Id="rId4" Type="http://schemas.openxmlformats.org/officeDocument/2006/relationships/image" Target="../media/image13.jpg"/><Relationship Id="rId5" Type="http://schemas.openxmlformats.org/officeDocument/2006/relationships/image" Target="../media/image03.png"/><Relationship Id="rId6"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03.png"/><Relationship Id="rId5"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 Id="rId4"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Shape 50"/>
          <p:cNvSpPr txBox="1"/>
          <p:nvPr>
            <p:ph type="ctrTitle"/>
          </p:nvPr>
        </p:nvSpPr>
        <p:spPr>
          <a:xfrm>
            <a:off x="76200" y="65625"/>
            <a:ext cx="8520599" cy="1164600"/>
          </a:xfrm>
          <a:prstGeom prst="rect">
            <a:avLst/>
          </a:prstGeom>
        </p:spPr>
        <p:txBody>
          <a:bodyPr anchorCtr="0" anchor="b" bIns="91425" lIns="91425" rIns="91425" tIns="91425">
            <a:noAutofit/>
          </a:bodyPr>
          <a:lstStyle/>
          <a:p>
            <a:pPr algn="l">
              <a:spcBef>
                <a:spcPts val="0"/>
              </a:spcBef>
              <a:buNone/>
            </a:pPr>
            <a:r>
              <a:rPr lang="en">
                <a:solidFill>
                  <a:srgbClr val="FFFFFF"/>
                </a:solidFill>
                <a:latin typeface="Oxygen"/>
                <a:ea typeface="Oxygen"/>
                <a:cs typeface="Oxygen"/>
                <a:sym typeface="Oxygen"/>
              </a:rPr>
              <a:t>CS 147: Focus Studio</a:t>
            </a:r>
          </a:p>
        </p:txBody>
      </p:sp>
      <p:sp>
        <p:nvSpPr>
          <p:cNvPr id="51" name="Shape 51"/>
          <p:cNvSpPr txBox="1"/>
          <p:nvPr>
            <p:ph idx="1" type="subTitle"/>
          </p:nvPr>
        </p:nvSpPr>
        <p:spPr>
          <a:xfrm>
            <a:off x="153450" y="1418400"/>
            <a:ext cx="8520599" cy="792600"/>
          </a:xfrm>
          <a:prstGeom prst="rect">
            <a:avLst/>
          </a:prstGeom>
        </p:spPr>
        <p:txBody>
          <a:bodyPr anchorCtr="0" anchor="t" bIns="91425" lIns="91425" rIns="91425" tIns="91425">
            <a:noAutofit/>
          </a:bodyPr>
          <a:lstStyle/>
          <a:p>
            <a:pPr rtl="0" algn="l">
              <a:spcBef>
                <a:spcPts val="0"/>
              </a:spcBef>
              <a:buNone/>
            </a:pPr>
            <a:r>
              <a:rPr lang="en">
                <a:solidFill>
                  <a:srgbClr val="FFFFFF"/>
                </a:solidFill>
                <a:latin typeface="Oxygen"/>
                <a:ea typeface="Oxygen"/>
                <a:cs typeface="Oxygen"/>
                <a:sym typeface="Oxygen"/>
              </a:rPr>
              <a:t>Exploring Focus in Music</a:t>
            </a:r>
          </a:p>
          <a:p>
            <a:pPr algn="l">
              <a:spcBef>
                <a:spcPts val="0"/>
              </a:spcBef>
              <a:buNone/>
            </a:pPr>
            <a:r>
              <a:rPr lang="en" sz="2000">
                <a:solidFill>
                  <a:srgbClr val="FFFFFF"/>
                </a:solidFill>
                <a:latin typeface="Oxygen"/>
                <a:ea typeface="Oxygen"/>
                <a:cs typeface="Oxygen"/>
                <a:sym typeface="Oxygen"/>
              </a:rPr>
              <a:t>By Nathalia Scrimshaw, Marilyn Harris, Thu Ngo, Jamison Searles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cxnSp>
        <p:nvCxnSpPr>
          <p:cNvPr id="147" name="Shape 147"/>
          <p:cNvCxnSpPr/>
          <p:nvPr/>
        </p:nvCxnSpPr>
        <p:spPr>
          <a:xfrm>
            <a:off x="4572000" y="235650"/>
            <a:ext cx="0" cy="4672199"/>
          </a:xfrm>
          <a:prstGeom prst="straightConnector1">
            <a:avLst/>
          </a:prstGeom>
          <a:noFill/>
          <a:ln cap="flat" cmpd="sng" w="9525">
            <a:solidFill>
              <a:schemeClr val="dk2"/>
            </a:solidFill>
            <a:prstDash val="solid"/>
            <a:round/>
            <a:headEnd len="lg" w="lg" type="none"/>
            <a:tailEnd len="lg" w="lg" type="none"/>
          </a:ln>
        </p:spPr>
      </p:cxnSp>
      <p:cxnSp>
        <p:nvCxnSpPr>
          <p:cNvPr id="148" name="Shape 148"/>
          <p:cNvCxnSpPr/>
          <p:nvPr/>
        </p:nvCxnSpPr>
        <p:spPr>
          <a:xfrm>
            <a:off x="259550" y="2571750"/>
            <a:ext cx="8790000" cy="0"/>
          </a:xfrm>
          <a:prstGeom prst="straightConnector1">
            <a:avLst/>
          </a:prstGeom>
          <a:noFill/>
          <a:ln cap="flat" cmpd="sng" w="9525">
            <a:solidFill>
              <a:schemeClr val="dk2"/>
            </a:solidFill>
            <a:prstDash val="solid"/>
            <a:round/>
            <a:headEnd len="lg" w="lg" type="none"/>
            <a:tailEnd len="lg" w="lg" type="none"/>
          </a:ln>
        </p:spPr>
      </p:cxnSp>
      <p:sp>
        <p:nvSpPr>
          <p:cNvPr id="149" name="Shape 149"/>
          <p:cNvSpPr txBox="1"/>
          <p:nvPr/>
        </p:nvSpPr>
        <p:spPr>
          <a:xfrm>
            <a:off x="1710825" y="7050"/>
            <a:ext cx="861299" cy="401099"/>
          </a:xfrm>
          <a:prstGeom prst="rect">
            <a:avLst/>
          </a:prstGeom>
          <a:noFill/>
          <a:ln>
            <a:noFill/>
          </a:ln>
        </p:spPr>
        <p:txBody>
          <a:bodyPr anchorCtr="0" anchor="t" bIns="91425" lIns="91425" rIns="91425" tIns="91425">
            <a:noAutofit/>
          </a:bodyPr>
          <a:lstStyle/>
          <a:p>
            <a:pPr lvl="0" rtl="0" algn="ctr">
              <a:spcBef>
                <a:spcPts val="0"/>
              </a:spcBef>
              <a:buNone/>
            </a:pPr>
            <a:r>
              <a:rPr lang="en"/>
              <a:t>Say</a:t>
            </a:r>
          </a:p>
        </p:txBody>
      </p:sp>
      <p:sp>
        <p:nvSpPr>
          <p:cNvPr id="150" name="Shape 150"/>
          <p:cNvSpPr txBox="1"/>
          <p:nvPr/>
        </p:nvSpPr>
        <p:spPr>
          <a:xfrm>
            <a:off x="6571875" y="7050"/>
            <a:ext cx="861299" cy="401099"/>
          </a:xfrm>
          <a:prstGeom prst="rect">
            <a:avLst/>
          </a:prstGeom>
          <a:noFill/>
          <a:ln>
            <a:noFill/>
          </a:ln>
        </p:spPr>
        <p:txBody>
          <a:bodyPr anchorCtr="0" anchor="t" bIns="91425" lIns="91425" rIns="91425" tIns="91425">
            <a:noAutofit/>
          </a:bodyPr>
          <a:lstStyle/>
          <a:p>
            <a:pPr lvl="0" rtl="0" algn="ctr">
              <a:spcBef>
                <a:spcPts val="0"/>
              </a:spcBef>
              <a:buNone/>
            </a:pPr>
            <a:r>
              <a:rPr lang="en"/>
              <a:t>Think</a:t>
            </a:r>
          </a:p>
        </p:txBody>
      </p:sp>
      <p:sp>
        <p:nvSpPr>
          <p:cNvPr id="151" name="Shape 151"/>
          <p:cNvSpPr txBox="1"/>
          <p:nvPr/>
        </p:nvSpPr>
        <p:spPr>
          <a:xfrm>
            <a:off x="6571875" y="2483775"/>
            <a:ext cx="861299" cy="401099"/>
          </a:xfrm>
          <a:prstGeom prst="rect">
            <a:avLst/>
          </a:prstGeom>
          <a:noFill/>
          <a:ln>
            <a:noFill/>
          </a:ln>
        </p:spPr>
        <p:txBody>
          <a:bodyPr anchorCtr="0" anchor="t" bIns="91425" lIns="91425" rIns="91425" tIns="91425">
            <a:noAutofit/>
          </a:bodyPr>
          <a:lstStyle/>
          <a:p>
            <a:pPr lvl="0" rtl="0" algn="ctr">
              <a:spcBef>
                <a:spcPts val="0"/>
              </a:spcBef>
              <a:buNone/>
            </a:pPr>
            <a:r>
              <a:rPr lang="en"/>
              <a:t>Feel</a:t>
            </a:r>
          </a:p>
        </p:txBody>
      </p:sp>
      <p:sp>
        <p:nvSpPr>
          <p:cNvPr id="152" name="Shape 152"/>
          <p:cNvSpPr txBox="1"/>
          <p:nvPr/>
        </p:nvSpPr>
        <p:spPr>
          <a:xfrm>
            <a:off x="1710825" y="2483775"/>
            <a:ext cx="861299" cy="401099"/>
          </a:xfrm>
          <a:prstGeom prst="rect">
            <a:avLst/>
          </a:prstGeom>
          <a:noFill/>
          <a:ln>
            <a:noFill/>
          </a:ln>
        </p:spPr>
        <p:txBody>
          <a:bodyPr anchorCtr="0" anchor="t" bIns="91425" lIns="91425" rIns="91425" tIns="91425">
            <a:noAutofit/>
          </a:bodyPr>
          <a:lstStyle/>
          <a:p>
            <a:pPr lvl="0" rtl="0" algn="ctr">
              <a:spcBef>
                <a:spcPts val="0"/>
              </a:spcBef>
              <a:buNone/>
            </a:pPr>
            <a:r>
              <a:rPr lang="en"/>
              <a:t>Do</a:t>
            </a:r>
          </a:p>
        </p:txBody>
      </p:sp>
      <p:sp>
        <p:nvSpPr>
          <p:cNvPr id="153" name="Shape 153"/>
          <p:cNvSpPr txBox="1"/>
          <p:nvPr/>
        </p:nvSpPr>
        <p:spPr>
          <a:xfrm>
            <a:off x="198550" y="255750"/>
            <a:ext cx="4373400" cy="1946699"/>
          </a:xfrm>
          <a:prstGeom prst="rect">
            <a:avLst/>
          </a:prstGeom>
          <a:noFill/>
          <a:ln>
            <a:noFill/>
          </a:ln>
        </p:spPr>
        <p:txBody>
          <a:bodyPr anchorCtr="0" anchor="t" bIns="91425" lIns="91425" rIns="91425" tIns="91425">
            <a:noAutofit/>
          </a:bodyPr>
          <a:lstStyle/>
          <a:p>
            <a:pPr lvl="0" rtl="0">
              <a:spcBef>
                <a:spcPts val="0"/>
              </a:spcBef>
              <a:buNone/>
            </a:pPr>
            <a:r>
              <a:rPr lang="en" sz="1000"/>
              <a:t>“As a singer you gotta keep your repertoire fresh”</a:t>
            </a:r>
          </a:p>
          <a:p>
            <a:pPr lvl="0" rtl="0">
              <a:spcBef>
                <a:spcPts val="0"/>
              </a:spcBef>
              <a:buNone/>
            </a:pPr>
            <a:r>
              <a:rPr b="1" lang="en" sz="1000">
                <a:solidFill>
                  <a:schemeClr val="dk1"/>
                </a:solidFill>
              </a:rPr>
              <a:t>“Only singer in SF with a child and full time job”</a:t>
            </a:r>
          </a:p>
          <a:p>
            <a:pPr lvl="0" rtl="0">
              <a:spcBef>
                <a:spcPts val="0"/>
              </a:spcBef>
              <a:buNone/>
            </a:pPr>
            <a:r>
              <a:rPr lang="en" sz="1000">
                <a:solidFill>
                  <a:schemeClr val="dk1"/>
                </a:solidFill>
              </a:rPr>
              <a:t>“Practice for a new show - put in about 20 hours”</a:t>
            </a:r>
          </a:p>
          <a:p>
            <a:pPr lvl="0" rtl="0">
              <a:spcBef>
                <a:spcPts val="0"/>
              </a:spcBef>
              <a:buNone/>
            </a:pPr>
            <a:r>
              <a:rPr lang="en" sz="1000">
                <a:solidFill>
                  <a:schemeClr val="dk1"/>
                </a:solidFill>
              </a:rPr>
              <a:t>“Most time is spent looking or researching for a song”</a:t>
            </a:r>
          </a:p>
          <a:p>
            <a:pPr lvl="0" rtl="0">
              <a:spcBef>
                <a:spcPts val="0"/>
              </a:spcBef>
              <a:buNone/>
            </a:pPr>
            <a:r>
              <a:rPr b="1" lang="en" sz="1000">
                <a:solidFill>
                  <a:schemeClr val="dk1"/>
                </a:solidFill>
              </a:rPr>
              <a:t>“One of the biggest obstacles is finding sheet music”</a:t>
            </a:r>
          </a:p>
          <a:p>
            <a:pPr lvl="0" rtl="0">
              <a:spcBef>
                <a:spcPts val="0"/>
              </a:spcBef>
              <a:buNone/>
            </a:pPr>
            <a:r>
              <a:rPr lang="en" sz="1000">
                <a:solidFill>
                  <a:schemeClr val="dk1"/>
                </a:solidFill>
              </a:rPr>
              <a:t>“Love to bring back obscure songs”</a:t>
            </a:r>
          </a:p>
          <a:p>
            <a:pPr lvl="0" rtl="0">
              <a:spcBef>
                <a:spcPts val="0"/>
              </a:spcBef>
              <a:buNone/>
            </a:pPr>
            <a:r>
              <a:rPr lang="en" sz="1000">
                <a:solidFill>
                  <a:schemeClr val="dk1"/>
                </a:solidFill>
              </a:rPr>
              <a:t>“This is the first time I sang in about 4 months, so I was nervous today”</a:t>
            </a:r>
          </a:p>
          <a:p>
            <a:pPr lvl="0" rtl="0">
              <a:spcBef>
                <a:spcPts val="0"/>
              </a:spcBef>
              <a:buNone/>
            </a:pPr>
            <a:r>
              <a:rPr lang="en" sz="1000">
                <a:solidFill>
                  <a:schemeClr val="dk1"/>
                </a:solidFill>
              </a:rPr>
              <a:t>“Big obstacle is not getting enough practice because no sheet music”</a:t>
            </a:r>
          </a:p>
          <a:p>
            <a:pPr lvl="0" rtl="0">
              <a:spcBef>
                <a:spcPts val="0"/>
              </a:spcBef>
              <a:buNone/>
            </a:pPr>
            <a:r>
              <a:rPr lang="en" sz="1000">
                <a:solidFill>
                  <a:schemeClr val="dk1"/>
                </a:solidFill>
              </a:rPr>
              <a:t>“Songs I choose are based on my mood”</a:t>
            </a:r>
          </a:p>
          <a:p>
            <a:pPr lvl="0" rtl="0">
              <a:spcBef>
                <a:spcPts val="0"/>
              </a:spcBef>
              <a:buNone/>
            </a:pPr>
            <a:r>
              <a:rPr lang="en" sz="1000">
                <a:solidFill>
                  <a:schemeClr val="dk1"/>
                </a:solidFill>
              </a:rPr>
              <a:t>“When I chose my songs last time it was when I was going through my divorce”</a:t>
            </a:r>
          </a:p>
          <a:p>
            <a:pPr lvl="0" rtl="0">
              <a:spcBef>
                <a:spcPts val="0"/>
              </a:spcBef>
              <a:buNone/>
            </a:pPr>
            <a:r>
              <a:rPr lang="en" sz="1000">
                <a:solidFill>
                  <a:schemeClr val="dk1"/>
                </a:solidFill>
              </a:rPr>
              <a:t>“All songs were about nitty gritty aspects of love”</a:t>
            </a:r>
          </a:p>
          <a:p>
            <a:pPr lvl="0" rtl="0">
              <a:spcBef>
                <a:spcPts val="0"/>
              </a:spcBef>
              <a:buNone/>
            </a:pPr>
            <a:r>
              <a:rPr lang="en" sz="1000">
                <a:solidFill>
                  <a:schemeClr val="dk1"/>
                </a:solidFill>
              </a:rPr>
              <a:t>“Universe speaks to you through music”</a:t>
            </a:r>
          </a:p>
          <a:p>
            <a:pPr lvl="0" rtl="0">
              <a:spcBef>
                <a:spcPts val="0"/>
              </a:spcBef>
              <a:buNone/>
            </a:pPr>
            <a:r>
              <a:rPr lang="en" sz="1000">
                <a:solidFill>
                  <a:schemeClr val="dk1"/>
                </a:solidFill>
              </a:rPr>
              <a:t>“Use music to soothe the soul”</a:t>
            </a:r>
          </a:p>
          <a:p>
            <a:pPr lvl="0" rtl="0">
              <a:spcBef>
                <a:spcPts val="0"/>
              </a:spcBef>
              <a:buNone/>
            </a:pPr>
            <a:r>
              <a:t/>
            </a:r>
            <a:endParaRPr sz="1000">
              <a:solidFill>
                <a:schemeClr val="dk1"/>
              </a:solidFill>
            </a:endParaRPr>
          </a:p>
          <a:p>
            <a:pPr lvl="0" rtl="0">
              <a:spcBef>
                <a:spcPts val="0"/>
              </a:spcBef>
              <a:buClr>
                <a:schemeClr val="dk1"/>
              </a:buClr>
              <a:buFont typeface="Arial"/>
              <a:buNone/>
            </a:pPr>
            <a:r>
              <a:t/>
            </a:r>
            <a:endParaRPr>
              <a:solidFill>
                <a:schemeClr val="dk1"/>
              </a:solidFill>
            </a:endParaRPr>
          </a:p>
        </p:txBody>
      </p:sp>
      <p:sp>
        <p:nvSpPr>
          <p:cNvPr id="154" name="Shape 154"/>
          <p:cNvSpPr txBox="1"/>
          <p:nvPr/>
        </p:nvSpPr>
        <p:spPr>
          <a:xfrm>
            <a:off x="4731250" y="255750"/>
            <a:ext cx="4235700" cy="1946699"/>
          </a:xfrm>
          <a:prstGeom prst="rect">
            <a:avLst/>
          </a:prstGeom>
          <a:noFill/>
          <a:ln>
            <a:noFill/>
          </a:ln>
        </p:spPr>
        <p:txBody>
          <a:bodyPr anchorCtr="0" anchor="t" bIns="91425" lIns="91425" rIns="91425" tIns="91425">
            <a:noAutofit/>
          </a:bodyPr>
          <a:lstStyle/>
          <a:p>
            <a:pPr lvl="0" rtl="0">
              <a:spcBef>
                <a:spcPts val="0"/>
              </a:spcBef>
              <a:buNone/>
            </a:pPr>
            <a:r>
              <a:rPr lang="en" sz="1000">
                <a:solidFill>
                  <a:schemeClr val="dk1"/>
                </a:solidFill>
              </a:rPr>
              <a:t>- Happy that the show went off without a hitch</a:t>
            </a:r>
          </a:p>
          <a:p>
            <a:pPr lvl="0" rtl="0">
              <a:spcBef>
                <a:spcPts val="0"/>
              </a:spcBef>
              <a:buNone/>
            </a:pPr>
            <a:r>
              <a:rPr lang="en" sz="1000">
                <a:solidFill>
                  <a:schemeClr val="dk1"/>
                </a:solidFill>
              </a:rPr>
              <a:t>- It was very fun to performing with my bandmates</a:t>
            </a:r>
          </a:p>
          <a:p>
            <a:pPr lvl="0" rtl="0">
              <a:spcBef>
                <a:spcPts val="0"/>
              </a:spcBef>
              <a:buNone/>
            </a:pPr>
            <a:r>
              <a:rPr b="1" lang="en" sz="1000">
                <a:solidFill>
                  <a:schemeClr val="dk1"/>
                </a:solidFill>
              </a:rPr>
              <a:t>- Glad that her bandmates were there to make her feel more at ease</a:t>
            </a:r>
          </a:p>
          <a:p>
            <a:pPr lvl="0" rtl="0">
              <a:spcBef>
                <a:spcPts val="0"/>
              </a:spcBef>
              <a:buNone/>
            </a:pPr>
            <a:r>
              <a:rPr lang="en" sz="1000">
                <a:solidFill>
                  <a:schemeClr val="dk1"/>
                </a:solidFill>
              </a:rPr>
              <a:t>	- shows how important her bandmates are to her</a:t>
            </a:r>
          </a:p>
          <a:p>
            <a:pPr lvl="0" rtl="0">
              <a:spcBef>
                <a:spcPts val="0"/>
              </a:spcBef>
              <a:buNone/>
            </a:pPr>
            <a:r>
              <a:rPr b="1" lang="en" sz="1000">
                <a:solidFill>
                  <a:schemeClr val="dk1"/>
                </a:solidFill>
              </a:rPr>
              <a:t>- Excited to perform again on a pretty day with blue skies and without the sun on her face</a:t>
            </a:r>
          </a:p>
          <a:p>
            <a:pPr lvl="0" rtl="0">
              <a:spcBef>
                <a:spcPts val="0"/>
              </a:spcBef>
              <a:buNone/>
            </a:pPr>
            <a:r>
              <a:rPr lang="en" sz="1000">
                <a:solidFill>
                  <a:schemeClr val="dk1"/>
                </a:solidFill>
              </a:rPr>
              <a:t>- Wish she had more time so she could practice more</a:t>
            </a:r>
          </a:p>
          <a:p>
            <a:pPr indent="0" lvl="0" marL="0" rtl="0">
              <a:spcBef>
                <a:spcPts val="0"/>
              </a:spcBef>
              <a:buNone/>
            </a:pPr>
            <a:r>
              <a:rPr lang="en" sz="1000">
                <a:solidFill>
                  <a:schemeClr val="dk1"/>
                </a:solidFill>
              </a:rPr>
              <a:t>	- reveals that she is willing to put singing on the backburner to   focus on other responsibilities </a:t>
            </a:r>
          </a:p>
          <a:p>
            <a:pPr indent="0" lvl="0" marL="0" rtl="0">
              <a:spcBef>
                <a:spcPts val="0"/>
              </a:spcBef>
              <a:buNone/>
            </a:pPr>
            <a:r>
              <a:rPr lang="en" sz="1000">
                <a:solidFill>
                  <a:schemeClr val="dk1"/>
                </a:solidFill>
              </a:rPr>
              <a:t>- Can’t wait to go home to her son</a:t>
            </a:r>
          </a:p>
          <a:p>
            <a:pPr indent="0" lvl="0" marL="0" rtl="0">
              <a:spcBef>
                <a:spcPts val="0"/>
              </a:spcBef>
              <a:buNone/>
            </a:pPr>
            <a:r>
              <a:rPr lang="en" sz="1000">
                <a:solidFill>
                  <a:schemeClr val="dk1"/>
                </a:solidFill>
              </a:rPr>
              <a:t>- Would love to learn and sing some new songs</a:t>
            </a:r>
          </a:p>
          <a:p>
            <a:pPr indent="0" lvl="0" marL="0" rtl="0">
              <a:spcBef>
                <a:spcPts val="0"/>
              </a:spcBef>
              <a:buNone/>
            </a:pPr>
            <a:r>
              <a:rPr lang="en" sz="1000">
                <a:solidFill>
                  <a:schemeClr val="dk1"/>
                </a:solidFill>
              </a:rPr>
              <a:t>- Wish there was an easier way for her to find sheet music </a:t>
            </a:r>
          </a:p>
          <a:p>
            <a:pPr lvl="0" rtl="0">
              <a:spcBef>
                <a:spcPts val="0"/>
              </a:spcBef>
              <a:buClr>
                <a:schemeClr val="dk1"/>
              </a:buClr>
              <a:buFont typeface="Arial"/>
              <a:buNone/>
            </a:pPr>
            <a:r>
              <a:t/>
            </a:r>
            <a:endParaRPr/>
          </a:p>
        </p:txBody>
      </p:sp>
      <p:sp>
        <p:nvSpPr>
          <p:cNvPr id="155" name="Shape 155"/>
          <p:cNvSpPr txBox="1"/>
          <p:nvPr/>
        </p:nvSpPr>
        <p:spPr>
          <a:xfrm>
            <a:off x="152400" y="2732475"/>
            <a:ext cx="4508099" cy="2175299"/>
          </a:xfrm>
          <a:prstGeom prst="rect">
            <a:avLst/>
          </a:prstGeom>
          <a:noFill/>
          <a:ln>
            <a:noFill/>
          </a:ln>
        </p:spPr>
        <p:txBody>
          <a:bodyPr anchorCtr="0" anchor="t" bIns="91425" lIns="91425" rIns="91425" tIns="91425">
            <a:noAutofit/>
          </a:bodyPr>
          <a:lstStyle/>
          <a:p>
            <a:pPr lvl="0" rtl="0">
              <a:spcBef>
                <a:spcPts val="0"/>
              </a:spcBef>
              <a:buNone/>
            </a:pPr>
            <a:r>
              <a:rPr lang="en" sz="1000"/>
              <a:t>- Put hands on her chest when talking about son</a:t>
            </a:r>
          </a:p>
          <a:p>
            <a:pPr lvl="0" rtl="0">
              <a:spcBef>
                <a:spcPts val="0"/>
              </a:spcBef>
              <a:buNone/>
            </a:pPr>
            <a:r>
              <a:rPr lang="en" sz="1000"/>
              <a:t>- Pointed to her heart when mentioning story about fan who asked if she was lonely</a:t>
            </a:r>
          </a:p>
          <a:p>
            <a:pPr lvl="0" rtl="0">
              <a:spcBef>
                <a:spcPts val="0"/>
              </a:spcBef>
              <a:buNone/>
            </a:pPr>
            <a:r>
              <a:rPr lang="en" sz="1000"/>
              <a:t>- Acted out a scene of how she almost crashed a car when her son asked her to play a specific song because she was so excited</a:t>
            </a:r>
          </a:p>
          <a:p>
            <a:pPr lvl="0" rtl="0">
              <a:spcBef>
                <a:spcPts val="0"/>
              </a:spcBef>
              <a:buNone/>
            </a:pPr>
            <a:r>
              <a:rPr lang="en" sz="1000">
                <a:solidFill>
                  <a:schemeClr val="dk1"/>
                </a:solidFill>
              </a:rPr>
              <a:t>- Laughed a lot throughout conversation</a:t>
            </a:r>
          </a:p>
          <a:p>
            <a:pPr lvl="0" rtl="0">
              <a:spcBef>
                <a:spcPts val="0"/>
              </a:spcBef>
              <a:buNone/>
            </a:pPr>
            <a:r>
              <a:rPr lang="en" sz="1000">
                <a:solidFill>
                  <a:schemeClr val="dk1"/>
                </a:solidFill>
              </a:rPr>
              <a:t>- Smiled when I asked her if singing was a form of expression for her</a:t>
            </a:r>
          </a:p>
          <a:p>
            <a:pPr lvl="0" rtl="0">
              <a:spcBef>
                <a:spcPts val="0"/>
              </a:spcBef>
              <a:buNone/>
            </a:pPr>
            <a:r>
              <a:rPr lang="en" sz="1000">
                <a:solidFill>
                  <a:schemeClr val="dk1"/>
                </a:solidFill>
              </a:rPr>
              <a:t>- Laughed especially hard when saying how her first practice spot was actually near a gay pick up spot</a:t>
            </a:r>
          </a:p>
          <a:p>
            <a:pPr lvl="0" rtl="0">
              <a:spcBef>
                <a:spcPts val="0"/>
              </a:spcBef>
              <a:buNone/>
            </a:pPr>
            <a:r>
              <a:rPr lang="en" sz="1000">
                <a:solidFill>
                  <a:schemeClr val="dk1"/>
                </a:solidFill>
              </a:rPr>
              <a:t>- While talking, she periodically made sure her bandmates were ok when cleaning up</a:t>
            </a:r>
          </a:p>
          <a:p>
            <a:pPr lvl="0" rtl="0">
              <a:spcBef>
                <a:spcPts val="0"/>
              </a:spcBef>
              <a:buNone/>
            </a:pPr>
            <a:r>
              <a:rPr lang="en" sz="1000">
                <a:solidFill>
                  <a:schemeClr val="dk1"/>
                </a:solidFill>
              </a:rPr>
              <a:t>- Had a small banter exchange with bandmate when he dropped her equipment</a:t>
            </a:r>
          </a:p>
          <a:p>
            <a:pPr lvl="0" rtl="0">
              <a:spcBef>
                <a:spcPts val="0"/>
              </a:spcBef>
              <a:buNone/>
            </a:pPr>
            <a:r>
              <a:rPr b="1" lang="en" sz="1000">
                <a:solidFill>
                  <a:schemeClr val="dk1"/>
                </a:solidFill>
              </a:rPr>
              <a:t>- Seemed more excited when talking about emotional aspects of music</a:t>
            </a:r>
          </a:p>
          <a:p>
            <a:pPr lvl="0" rtl="0">
              <a:spcBef>
                <a:spcPts val="0"/>
              </a:spcBef>
              <a:buNone/>
            </a:pPr>
            <a:r>
              <a:rPr b="1" lang="en" sz="1000">
                <a:solidFill>
                  <a:schemeClr val="dk1"/>
                </a:solidFill>
              </a:rPr>
              <a:t>- Was more relaxed than when she was on stage</a:t>
            </a:r>
          </a:p>
          <a:p>
            <a:pPr lvl="0" rtl="0">
              <a:spcBef>
                <a:spcPts val="0"/>
              </a:spcBef>
              <a:buNone/>
            </a:pPr>
            <a:r>
              <a:t/>
            </a:r>
            <a:endParaRPr>
              <a:solidFill>
                <a:schemeClr val="dk1"/>
              </a:solidFill>
            </a:endParaRPr>
          </a:p>
        </p:txBody>
      </p:sp>
      <p:sp>
        <p:nvSpPr>
          <p:cNvPr id="156" name="Shape 156"/>
          <p:cNvSpPr txBox="1"/>
          <p:nvPr/>
        </p:nvSpPr>
        <p:spPr>
          <a:xfrm>
            <a:off x="4635875" y="2732475"/>
            <a:ext cx="4179000" cy="1946699"/>
          </a:xfrm>
          <a:prstGeom prst="rect">
            <a:avLst/>
          </a:prstGeom>
          <a:noFill/>
          <a:ln>
            <a:noFill/>
          </a:ln>
        </p:spPr>
        <p:txBody>
          <a:bodyPr anchorCtr="0" anchor="t" bIns="91425" lIns="91425" rIns="91425" tIns="91425">
            <a:noAutofit/>
          </a:bodyPr>
          <a:lstStyle/>
          <a:p>
            <a:pPr lvl="0" rtl="0">
              <a:spcBef>
                <a:spcPts val="0"/>
              </a:spcBef>
              <a:buNone/>
            </a:pPr>
            <a:r>
              <a:rPr lang="en" sz="1000">
                <a:solidFill>
                  <a:schemeClr val="dk1"/>
                </a:solidFill>
              </a:rPr>
              <a:t>- Embarrassed (when revealing how little she practices)</a:t>
            </a:r>
          </a:p>
          <a:p>
            <a:pPr lvl="0" rtl="0">
              <a:spcBef>
                <a:spcPts val="0"/>
              </a:spcBef>
              <a:buNone/>
            </a:pPr>
            <a:r>
              <a:rPr lang="en" sz="1000">
                <a:solidFill>
                  <a:schemeClr val="dk1"/>
                </a:solidFill>
              </a:rPr>
              <a:t>- Relieved (that she made no mistakes)</a:t>
            </a:r>
          </a:p>
          <a:p>
            <a:pPr lvl="0" rtl="0">
              <a:spcBef>
                <a:spcPts val="0"/>
              </a:spcBef>
              <a:buNone/>
            </a:pPr>
            <a:r>
              <a:rPr lang="en" sz="1000">
                <a:solidFill>
                  <a:schemeClr val="dk1"/>
                </a:solidFill>
              </a:rPr>
              <a:t>- Relaxed (she was off the stage)</a:t>
            </a:r>
          </a:p>
          <a:p>
            <a:pPr lvl="0" rtl="0">
              <a:spcBef>
                <a:spcPts val="0"/>
              </a:spcBef>
              <a:buNone/>
            </a:pPr>
            <a:r>
              <a:rPr b="1" lang="en" sz="1000">
                <a:solidFill>
                  <a:schemeClr val="dk1"/>
                </a:solidFill>
              </a:rPr>
              <a:t>- Nostalgic (when talking about how she would practice in her car)</a:t>
            </a:r>
          </a:p>
          <a:p>
            <a:pPr lvl="0" rtl="0">
              <a:spcBef>
                <a:spcPts val="0"/>
              </a:spcBef>
              <a:buNone/>
            </a:pPr>
            <a:r>
              <a:rPr lang="en" sz="1000">
                <a:solidFill>
                  <a:schemeClr val="dk1"/>
                </a:solidFill>
              </a:rPr>
              <a:t>- Humored (when mentioning that her practice spot was near a gay pick up spot)</a:t>
            </a:r>
          </a:p>
          <a:p>
            <a:pPr lvl="0" rtl="0">
              <a:spcBef>
                <a:spcPts val="0"/>
              </a:spcBef>
              <a:buNone/>
            </a:pPr>
            <a:r>
              <a:rPr lang="en" sz="1000">
                <a:solidFill>
                  <a:schemeClr val="dk1"/>
                </a:solidFill>
              </a:rPr>
              <a:t>- Excited (she was very animated)</a:t>
            </a:r>
          </a:p>
          <a:p>
            <a:pPr lvl="0" rtl="0">
              <a:spcBef>
                <a:spcPts val="0"/>
              </a:spcBef>
              <a:buNone/>
            </a:pPr>
            <a:r>
              <a:rPr lang="en" sz="1000">
                <a:solidFill>
                  <a:schemeClr val="dk1"/>
                </a:solidFill>
              </a:rPr>
              <a:t>- Happy (perform with people she really enjoyed being with)</a:t>
            </a:r>
          </a:p>
          <a:p>
            <a:pPr lvl="0" rtl="0">
              <a:spcBef>
                <a:spcPts val="0"/>
              </a:spcBef>
              <a:buNone/>
            </a:pPr>
            <a:r>
              <a:rPr lang="en" sz="1000">
                <a:solidFill>
                  <a:schemeClr val="dk1"/>
                </a:solidFill>
              </a:rPr>
              <a:t>- Rusty (hadn’t sang for 4 months)</a:t>
            </a:r>
          </a:p>
          <a:p>
            <a:pPr lvl="0" rtl="0">
              <a:spcBef>
                <a:spcPts val="0"/>
              </a:spcBef>
              <a:buNone/>
            </a:pPr>
            <a:r>
              <a:rPr lang="en" sz="1000">
                <a:solidFill>
                  <a:schemeClr val="dk1"/>
                </a:solidFill>
              </a:rPr>
              <a:t>- Flattered (mentioned 2 songs that she didn’t sing live, but has sang in the past</a:t>
            </a:r>
          </a:p>
          <a:p>
            <a:pPr lvl="0" rtl="0">
              <a:spcBef>
                <a:spcPts val="0"/>
              </a:spcBef>
              <a:buNone/>
            </a:pPr>
            <a:r>
              <a:rPr b="1" lang="en" sz="1000">
                <a:solidFill>
                  <a:schemeClr val="dk1"/>
                </a:solidFill>
              </a:rPr>
              <a:t>- Cathartic (singing is her way of expressing herself)</a:t>
            </a:r>
          </a:p>
          <a:p>
            <a:pPr lvl="0" rtl="0">
              <a:spcBef>
                <a:spcPts val="0"/>
              </a:spcBef>
              <a:buNone/>
            </a:pPr>
            <a:r>
              <a:rPr lang="en" sz="1000">
                <a:solidFill>
                  <a:schemeClr val="dk1"/>
                </a:solidFill>
              </a:rPr>
              <a:t>- Compassionate (she was with people she cared about and she </a:t>
            </a:r>
            <a:br>
              <a:rPr lang="en" sz="1000">
                <a:solidFill>
                  <a:schemeClr val="dk1"/>
                </a:solidFill>
              </a:rPr>
            </a:br>
            <a:r>
              <a:rPr lang="en" sz="1000">
                <a:solidFill>
                  <a:schemeClr val="dk1"/>
                </a:solidFill>
              </a:rPr>
              <a:t>talked about her son)</a:t>
            </a:r>
          </a:p>
          <a:p>
            <a:pPr lvl="0" rtl="0">
              <a:spcBef>
                <a:spcPts val="0"/>
              </a:spcBef>
              <a:buNone/>
            </a:pPr>
            <a:r>
              <a:rPr lang="en" sz="1000">
                <a:solidFill>
                  <a:schemeClr val="dk1"/>
                </a:solidFill>
              </a:rPr>
              <a:t> </a:t>
            </a:r>
          </a:p>
          <a:p>
            <a:pPr lvl="0" rtl="0">
              <a:spcBef>
                <a:spcPts val="0"/>
              </a:spcBef>
              <a:buNone/>
            </a:pPr>
            <a:r>
              <a:t/>
            </a:r>
            <a:endParaRPr/>
          </a:p>
        </p:txBody>
      </p:sp>
      <p:pic>
        <p:nvPicPr>
          <p:cNvPr id="157" name="Shape 157"/>
          <p:cNvPicPr preferRelativeResize="0"/>
          <p:nvPr/>
        </p:nvPicPr>
        <p:blipFill>
          <a:blip r:embed="rId3">
            <a:alphaModFix/>
          </a:blip>
          <a:stretch>
            <a:fillRect/>
          </a:stretch>
        </p:blipFill>
        <p:spPr>
          <a:xfrm>
            <a:off x="8720547" y="4610950"/>
            <a:ext cx="347262" cy="456350"/>
          </a:xfrm>
          <a:prstGeom prst="rect">
            <a:avLst/>
          </a:prstGeom>
          <a:noFill/>
          <a:ln>
            <a:noFill/>
          </a:ln>
        </p:spPr>
      </p:pic>
      <p:pic>
        <p:nvPicPr>
          <p:cNvPr id="158" name="Shape 158"/>
          <p:cNvPicPr preferRelativeResize="0"/>
          <p:nvPr/>
        </p:nvPicPr>
        <p:blipFill>
          <a:blip r:embed="rId4">
            <a:alphaModFix/>
          </a:blip>
          <a:stretch>
            <a:fillRect/>
          </a:stretch>
        </p:blipFill>
        <p:spPr>
          <a:xfrm>
            <a:off x="8549725" y="4726000"/>
            <a:ext cx="188450" cy="3769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62"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b="0" l="0" r="0" t="4379"/>
          <a:stretch/>
        </p:blipFill>
        <p:spPr>
          <a:xfrm>
            <a:off x="2491700" y="0"/>
            <a:ext cx="4106764" cy="5235700"/>
          </a:xfrm>
          <a:prstGeom prst="rect">
            <a:avLst/>
          </a:prstGeom>
          <a:noFill/>
          <a:ln>
            <a:noFill/>
          </a:ln>
        </p:spPr>
      </p:pic>
      <p:sp>
        <p:nvSpPr>
          <p:cNvPr id="164" name="Shape 164"/>
          <p:cNvSpPr/>
          <p:nvPr/>
        </p:nvSpPr>
        <p:spPr>
          <a:xfrm>
            <a:off x="3240400" y="1851650"/>
            <a:ext cx="833100" cy="9566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5" name="Shape 165"/>
          <p:cNvSpPr/>
          <p:nvPr/>
        </p:nvSpPr>
        <p:spPr>
          <a:xfrm>
            <a:off x="4606675" y="3538750"/>
            <a:ext cx="536700" cy="5534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6" name="Shape 166"/>
          <p:cNvSpPr/>
          <p:nvPr/>
        </p:nvSpPr>
        <p:spPr>
          <a:xfrm>
            <a:off x="2654050" y="483500"/>
            <a:ext cx="586199" cy="5970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7" name="Shape 167"/>
          <p:cNvSpPr/>
          <p:nvPr/>
        </p:nvSpPr>
        <p:spPr>
          <a:xfrm>
            <a:off x="4894700" y="389025"/>
            <a:ext cx="1215899" cy="6914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68" name="Shape 168"/>
          <p:cNvPicPr preferRelativeResize="0"/>
          <p:nvPr/>
        </p:nvPicPr>
        <p:blipFill>
          <a:blip r:embed="rId4">
            <a:alphaModFix/>
          </a:blip>
          <a:stretch>
            <a:fillRect/>
          </a:stretch>
        </p:blipFill>
        <p:spPr>
          <a:xfrm>
            <a:off x="8720547" y="4610950"/>
            <a:ext cx="347262" cy="456350"/>
          </a:xfrm>
          <a:prstGeom prst="rect">
            <a:avLst/>
          </a:prstGeom>
          <a:noFill/>
          <a:ln>
            <a:noFill/>
          </a:ln>
        </p:spPr>
      </p:pic>
      <p:pic>
        <p:nvPicPr>
          <p:cNvPr id="169" name="Shape 169"/>
          <p:cNvPicPr preferRelativeResize="0"/>
          <p:nvPr/>
        </p:nvPicPr>
        <p:blipFill>
          <a:blip r:embed="rId5">
            <a:alphaModFix/>
          </a:blip>
          <a:stretch>
            <a:fillRect/>
          </a:stretch>
        </p:blipFill>
        <p:spPr>
          <a:xfrm>
            <a:off x="8549725" y="4726000"/>
            <a:ext cx="188450" cy="3769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pic>
        <p:nvPicPr>
          <p:cNvPr id="174" name="Shape 174"/>
          <p:cNvPicPr preferRelativeResize="0"/>
          <p:nvPr/>
        </p:nvPicPr>
        <p:blipFill>
          <a:blip r:embed="rId3">
            <a:alphaModFix/>
          </a:blip>
          <a:stretch>
            <a:fillRect/>
          </a:stretch>
        </p:blipFill>
        <p:spPr>
          <a:xfrm>
            <a:off x="3977641" y="980350"/>
            <a:ext cx="2279549" cy="2387724"/>
          </a:xfrm>
          <a:prstGeom prst="rect">
            <a:avLst/>
          </a:prstGeom>
          <a:noFill/>
          <a:ln>
            <a:noFill/>
          </a:ln>
        </p:spPr>
      </p:pic>
      <p:pic>
        <p:nvPicPr>
          <p:cNvPr id="175" name="Shape 175"/>
          <p:cNvPicPr preferRelativeResize="0"/>
          <p:nvPr/>
        </p:nvPicPr>
        <p:blipFill>
          <a:blip r:embed="rId4">
            <a:alphaModFix/>
          </a:blip>
          <a:stretch>
            <a:fillRect/>
          </a:stretch>
        </p:blipFill>
        <p:spPr>
          <a:xfrm>
            <a:off x="8720547" y="4610950"/>
            <a:ext cx="347262" cy="456350"/>
          </a:xfrm>
          <a:prstGeom prst="rect">
            <a:avLst/>
          </a:prstGeom>
          <a:noFill/>
          <a:ln>
            <a:noFill/>
          </a:ln>
        </p:spPr>
      </p:pic>
      <p:pic>
        <p:nvPicPr>
          <p:cNvPr id="176" name="Shape 176"/>
          <p:cNvPicPr preferRelativeResize="0"/>
          <p:nvPr/>
        </p:nvPicPr>
        <p:blipFill>
          <a:blip r:embed="rId5">
            <a:alphaModFix/>
          </a:blip>
          <a:stretch>
            <a:fillRect/>
          </a:stretch>
        </p:blipFill>
        <p:spPr>
          <a:xfrm>
            <a:off x="8549725" y="4726000"/>
            <a:ext cx="188450" cy="376900"/>
          </a:xfrm>
          <a:prstGeom prst="rect">
            <a:avLst/>
          </a:prstGeom>
          <a:noFill/>
          <a:ln>
            <a:noFill/>
          </a:ln>
        </p:spPr>
      </p:pic>
      <p:pic>
        <p:nvPicPr>
          <p:cNvPr id="177" name="Shape 177"/>
          <p:cNvPicPr preferRelativeResize="0"/>
          <p:nvPr/>
        </p:nvPicPr>
        <p:blipFill>
          <a:blip r:embed="rId6">
            <a:alphaModFix/>
          </a:blip>
          <a:stretch>
            <a:fillRect/>
          </a:stretch>
        </p:blipFill>
        <p:spPr>
          <a:xfrm>
            <a:off x="301362" y="1061475"/>
            <a:ext cx="3184425" cy="2248999"/>
          </a:xfrm>
          <a:prstGeom prst="rect">
            <a:avLst/>
          </a:prstGeom>
          <a:noFill/>
          <a:ln>
            <a:noFill/>
          </a:ln>
        </p:spPr>
      </p:pic>
      <p:pic>
        <p:nvPicPr>
          <p:cNvPr id="178" name="Shape 178"/>
          <p:cNvPicPr preferRelativeResize="0"/>
          <p:nvPr/>
        </p:nvPicPr>
        <p:blipFill>
          <a:blip r:embed="rId7">
            <a:alphaModFix/>
          </a:blip>
          <a:stretch>
            <a:fillRect/>
          </a:stretch>
        </p:blipFill>
        <p:spPr>
          <a:xfrm>
            <a:off x="7153000" y="1281237"/>
            <a:ext cx="1510599" cy="1812724"/>
          </a:xfrm>
          <a:prstGeom prst="rect">
            <a:avLst/>
          </a:prstGeom>
          <a:noFill/>
          <a:ln>
            <a:noFill/>
          </a:ln>
        </p:spPr>
      </p:pic>
      <p:sp>
        <p:nvSpPr>
          <p:cNvPr id="179" name="Shape 179"/>
          <p:cNvSpPr txBox="1"/>
          <p:nvPr/>
        </p:nvSpPr>
        <p:spPr>
          <a:xfrm>
            <a:off x="594250" y="3368075"/>
            <a:ext cx="2623799" cy="301799"/>
          </a:xfrm>
          <a:prstGeom prst="rect">
            <a:avLst/>
          </a:prstGeom>
          <a:noFill/>
          <a:ln>
            <a:noFill/>
          </a:ln>
        </p:spPr>
        <p:txBody>
          <a:bodyPr anchorCtr="0" anchor="t" bIns="91425" lIns="91425" rIns="91425" tIns="91425">
            <a:noAutofit/>
          </a:bodyPr>
          <a:lstStyle/>
          <a:p>
            <a:pPr algn="ctr">
              <a:spcBef>
                <a:spcPts val="0"/>
              </a:spcBef>
              <a:buNone/>
            </a:pPr>
            <a:r>
              <a:rPr b="1" lang="en" sz="3000">
                <a:highlight>
                  <a:srgbClr val="3D85C6"/>
                </a:highlight>
                <a:latin typeface="Oxygen"/>
                <a:ea typeface="Oxygen"/>
                <a:cs typeface="Oxygen"/>
                <a:sym typeface="Oxygen"/>
              </a:rPr>
              <a:t>Perform</a:t>
            </a:r>
          </a:p>
        </p:txBody>
      </p:sp>
      <p:sp>
        <p:nvSpPr>
          <p:cNvPr id="180" name="Shape 180"/>
          <p:cNvSpPr txBox="1"/>
          <p:nvPr/>
        </p:nvSpPr>
        <p:spPr>
          <a:xfrm>
            <a:off x="3805525" y="3368075"/>
            <a:ext cx="2623799" cy="301799"/>
          </a:xfrm>
          <a:prstGeom prst="rect">
            <a:avLst/>
          </a:prstGeom>
          <a:noFill/>
          <a:ln>
            <a:noFill/>
          </a:ln>
        </p:spPr>
        <p:txBody>
          <a:bodyPr anchorCtr="0" anchor="t" bIns="91425" lIns="91425" rIns="91425" tIns="91425">
            <a:noAutofit/>
          </a:bodyPr>
          <a:lstStyle/>
          <a:p>
            <a:pPr lvl="0" rtl="0" algn="ctr">
              <a:spcBef>
                <a:spcPts val="0"/>
              </a:spcBef>
              <a:buNone/>
            </a:pPr>
            <a:r>
              <a:rPr b="1" lang="en" sz="3000">
                <a:highlight>
                  <a:srgbClr val="3D85C6"/>
                </a:highlight>
                <a:latin typeface="Oxygen"/>
                <a:ea typeface="Oxygen"/>
                <a:cs typeface="Oxygen"/>
                <a:sym typeface="Oxygen"/>
              </a:rPr>
              <a:t>Appreciate</a:t>
            </a:r>
          </a:p>
        </p:txBody>
      </p:sp>
      <p:sp>
        <p:nvSpPr>
          <p:cNvPr id="181" name="Shape 181"/>
          <p:cNvSpPr txBox="1"/>
          <p:nvPr/>
        </p:nvSpPr>
        <p:spPr>
          <a:xfrm>
            <a:off x="6596400" y="3368062"/>
            <a:ext cx="2623799" cy="301799"/>
          </a:xfrm>
          <a:prstGeom prst="rect">
            <a:avLst/>
          </a:prstGeom>
          <a:noFill/>
          <a:ln>
            <a:noFill/>
          </a:ln>
        </p:spPr>
        <p:txBody>
          <a:bodyPr anchorCtr="0" anchor="t" bIns="91425" lIns="91425" rIns="91425" tIns="91425">
            <a:noAutofit/>
          </a:bodyPr>
          <a:lstStyle/>
          <a:p>
            <a:pPr lvl="0" rtl="0" algn="ctr">
              <a:spcBef>
                <a:spcPts val="0"/>
              </a:spcBef>
              <a:buNone/>
            </a:pPr>
            <a:r>
              <a:rPr b="1" lang="en" sz="3000">
                <a:highlight>
                  <a:srgbClr val="3D85C6"/>
                </a:highlight>
                <a:latin typeface="Oxygen"/>
                <a:ea typeface="Oxygen"/>
                <a:cs typeface="Oxygen"/>
                <a:sym typeface="Oxygen"/>
              </a:rPr>
              <a:t>Grow</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83100" y="85100"/>
            <a:ext cx="8520599" cy="1152600"/>
          </a:xfrm>
          <a:prstGeom prst="rect">
            <a:avLst/>
          </a:prstGeom>
        </p:spPr>
        <p:txBody>
          <a:bodyPr anchorCtr="0" anchor="t" bIns="91425" lIns="91425" rIns="91425" tIns="91425">
            <a:noAutofit/>
          </a:bodyPr>
          <a:lstStyle/>
          <a:p>
            <a:pPr lvl="0" rtl="0">
              <a:spcBef>
                <a:spcPts val="0"/>
              </a:spcBef>
              <a:buNone/>
            </a:pPr>
            <a:r>
              <a:rPr lang="en">
                <a:solidFill>
                  <a:srgbClr val="1C4587"/>
                </a:solidFill>
                <a:latin typeface="Oxygen"/>
                <a:ea typeface="Oxygen"/>
                <a:cs typeface="Oxygen"/>
                <a:sym typeface="Oxygen"/>
              </a:rPr>
              <a:t>Brian Camara</a:t>
            </a:r>
          </a:p>
          <a:p>
            <a:pPr lvl="0" rtl="0">
              <a:spcBef>
                <a:spcPts val="0"/>
              </a:spcBef>
              <a:buNone/>
            </a:pPr>
            <a:r>
              <a:rPr lang="en" sz="2000">
                <a:solidFill>
                  <a:srgbClr val="3D85C6"/>
                </a:solidFill>
                <a:latin typeface="Oxygen"/>
                <a:ea typeface="Oxygen"/>
                <a:cs typeface="Oxygen"/>
                <a:sym typeface="Oxygen"/>
              </a:rPr>
              <a:t>Drummer</a:t>
            </a:r>
          </a:p>
        </p:txBody>
      </p:sp>
      <p:pic>
        <p:nvPicPr>
          <p:cNvPr id="57" name="Shape 57"/>
          <p:cNvPicPr preferRelativeResize="0"/>
          <p:nvPr/>
        </p:nvPicPr>
        <p:blipFill>
          <a:blip r:embed="rId3">
            <a:alphaModFix/>
          </a:blip>
          <a:stretch>
            <a:fillRect/>
          </a:stretch>
        </p:blipFill>
        <p:spPr>
          <a:xfrm>
            <a:off x="8720547" y="4610950"/>
            <a:ext cx="347262" cy="456350"/>
          </a:xfrm>
          <a:prstGeom prst="rect">
            <a:avLst/>
          </a:prstGeom>
          <a:noFill/>
          <a:ln>
            <a:noFill/>
          </a:ln>
        </p:spPr>
      </p:pic>
      <p:pic>
        <p:nvPicPr>
          <p:cNvPr id="58" name="Shape 58"/>
          <p:cNvPicPr preferRelativeResize="0"/>
          <p:nvPr/>
        </p:nvPicPr>
        <p:blipFill>
          <a:blip r:embed="rId4">
            <a:alphaModFix/>
          </a:blip>
          <a:stretch>
            <a:fillRect/>
          </a:stretch>
        </p:blipFill>
        <p:spPr>
          <a:xfrm>
            <a:off x="8549725" y="4726000"/>
            <a:ext cx="188450" cy="376900"/>
          </a:xfrm>
          <a:prstGeom prst="rect">
            <a:avLst/>
          </a:prstGeom>
          <a:noFill/>
          <a:ln>
            <a:noFill/>
          </a:ln>
        </p:spPr>
      </p:pic>
      <p:pic>
        <p:nvPicPr>
          <p:cNvPr id="59" name="Shape 59"/>
          <p:cNvPicPr preferRelativeResize="0"/>
          <p:nvPr/>
        </p:nvPicPr>
        <p:blipFill>
          <a:blip r:embed="rId5">
            <a:alphaModFix/>
          </a:blip>
          <a:stretch>
            <a:fillRect/>
          </a:stretch>
        </p:blipFill>
        <p:spPr>
          <a:xfrm>
            <a:off x="479275" y="1318975"/>
            <a:ext cx="4389299" cy="3291974"/>
          </a:xfrm>
          <a:prstGeom prst="rect">
            <a:avLst/>
          </a:prstGeom>
          <a:noFill/>
          <a:ln>
            <a:noFill/>
          </a:ln>
        </p:spPr>
      </p:pic>
      <p:sp>
        <p:nvSpPr>
          <p:cNvPr id="60" name="Shape 60"/>
          <p:cNvSpPr txBox="1"/>
          <p:nvPr>
            <p:ph idx="1" type="body"/>
          </p:nvPr>
        </p:nvSpPr>
        <p:spPr>
          <a:xfrm>
            <a:off x="5181825" y="2749750"/>
            <a:ext cx="3036900" cy="712199"/>
          </a:xfrm>
          <a:prstGeom prst="rect">
            <a:avLst/>
          </a:prstGeom>
        </p:spPr>
        <p:txBody>
          <a:bodyPr anchorCtr="0" anchor="t" bIns="91425" lIns="91425" rIns="91425" tIns="91425">
            <a:noAutofit/>
          </a:bodyPr>
          <a:lstStyle/>
          <a:p>
            <a:pPr lvl="0" rtl="0">
              <a:spcBef>
                <a:spcPts val="0"/>
              </a:spcBef>
              <a:buNone/>
            </a:pPr>
            <a:r>
              <a:rPr b="1" lang="en">
                <a:solidFill>
                  <a:srgbClr val="3D85C6"/>
                </a:solidFill>
                <a:latin typeface="Oxygen"/>
                <a:ea typeface="Oxygen"/>
                <a:cs typeface="Oxygen"/>
                <a:sym typeface="Oxygen"/>
              </a:rPr>
              <a:t>How do you know when you’re “in the zone?” </a:t>
            </a:r>
          </a:p>
        </p:txBody>
      </p:sp>
      <p:sp>
        <p:nvSpPr>
          <p:cNvPr id="61" name="Shape 61"/>
          <p:cNvSpPr txBox="1"/>
          <p:nvPr>
            <p:ph idx="2" type="body"/>
          </p:nvPr>
        </p:nvSpPr>
        <p:spPr>
          <a:xfrm>
            <a:off x="6030900" y="1883575"/>
            <a:ext cx="3036900" cy="712199"/>
          </a:xfrm>
          <a:prstGeom prst="rect">
            <a:avLst/>
          </a:prstGeom>
        </p:spPr>
        <p:txBody>
          <a:bodyPr anchorCtr="0" anchor="t" bIns="91425" lIns="91425" rIns="91425" tIns="91425">
            <a:noAutofit/>
          </a:bodyPr>
          <a:lstStyle/>
          <a:p>
            <a:pPr lvl="0" rtl="0">
              <a:spcBef>
                <a:spcPts val="0"/>
              </a:spcBef>
              <a:buNone/>
            </a:pPr>
            <a:r>
              <a:rPr lang="en">
                <a:solidFill>
                  <a:srgbClr val="3D85C6"/>
                </a:solidFill>
                <a:latin typeface="Oxygen"/>
                <a:ea typeface="Oxygen"/>
                <a:cs typeface="Oxygen"/>
                <a:sym typeface="Oxygen"/>
              </a:rPr>
              <a:t>How do you find time to practice?</a:t>
            </a:r>
          </a:p>
        </p:txBody>
      </p:sp>
      <p:sp>
        <p:nvSpPr>
          <p:cNvPr id="62" name="Shape 62"/>
          <p:cNvSpPr txBox="1"/>
          <p:nvPr>
            <p:ph idx="3" type="body"/>
          </p:nvPr>
        </p:nvSpPr>
        <p:spPr>
          <a:xfrm>
            <a:off x="5894775" y="3805700"/>
            <a:ext cx="3036900" cy="712199"/>
          </a:xfrm>
          <a:prstGeom prst="rect">
            <a:avLst/>
          </a:prstGeom>
        </p:spPr>
        <p:txBody>
          <a:bodyPr anchorCtr="0" anchor="t" bIns="91425" lIns="91425" rIns="91425" tIns="91425">
            <a:noAutofit/>
          </a:bodyPr>
          <a:lstStyle/>
          <a:p>
            <a:pPr lvl="0" rtl="0">
              <a:spcBef>
                <a:spcPts val="0"/>
              </a:spcBef>
              <a:buNone/>
            </a:pPr>
            <a:r>
              <a:rPr lang="en">
                <a:solidFill>
                  <a:srgbClr val="3D85C6"/>
                </a:solidFill>
                <a:latin typeface="Oxygen"/>
                <a:ea typeface="Oxygen"/>
                <a:cs typeface="Oxygen"/>
                <a:sym typeface="Oxygen"/>
              </a:rPr>
              <a:t>Has teaching drum lessons influenced the way you approach your instrument?</a:t>
            </a:r>
          </a:p>
        </p:txBody>
      </p:sp>
      <p:sp>
        <p:nvSpPr>
          <p:cNvPr id="63" name="Shape 63"/>
          <p:cNvSpPr txBox="1"/>
          <p:nvPr>
            <p:ph idx="4" type="body"/>
          </p:nvPr>
        </p:nvSpPr>
        <p:spPr>
          <a:xfrm>
            <a:off x="4303350" y="461425"/>
            <a:ext cx="4124699" cy="712199"/>
          </a:xfrm>
          <a:prstGeom prst="rect">
            <a:avLst/>
          </a:prstGeom>
        </p:spPr>
        <p:txBody>
          <a:bodyPr anchorCtr="0" anchor="t" bIns="91425" lIns="91425" rIns="91425" tIns="91425">
            <a:noAutofit/>
          </a:bodyPr>
          <a:lstStyle/>
          <a:p>
            <a:pPr lvl="0" rtl="0">
              <a:spcBef>
                <a:spcPts val="0"/>
              </a:spcBef>
              <a:buNone/>
            </a:pPr>
            <a:r>
              <a:rPr b="1" lang="en">
                <a:solidFill>
                  <a:srgbClr val="3D85C6"/>
                </a:solidFill>
                <a:latin typeface="Oxygen"/>
                <a:ea typeface="Oxygen"/>
                <a:cs typeface="Oxygen"/>
                <a:sym typeface="Oxygen"/>
              </a:rPr>
              <a:t>How do you communicate with your other band members when you are improvising during a gig?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1" type="body"/>
          </p:nvPr>
        </p:nvSpPr>
        <p:spPr>
          <a:xfrm>
            <a:off x="4506875" y="774850"/>
            <a:ext cx="2941499" cy="930899"/>
          </a:xfrm>
          <a:prstGeom prst="rect">
            <a:avLst/>
          </a:prstGeom>
        </p:spPr>
        <p:txBody>
          <a:bodyPr anchorCtr="0" anchor="t" bIns="91425" lIns="91425" rIns="91425" tIns="91425">
            <a:noAutofit/>
          </a:bodyPr>
          <a:lstStyle/>
          <a:p>
            <a:pPr lvl="0" rtl="0">
              <a:spcBef>
                <a:spcPts val="0"/>
              </a:spcBef>
              <a:buNone/>
            </a:pPr>
            <a:r>
              <a:rPr lang="en">
                <a:solidFill>
                  <a:srgbClr val="3D85C6"/>
                </a:solidFill>
                <a:latin typeface="Oxygen"/>
                <a:ea typeface="Oxygen"/>
                <a:cs typeface="Oxygen"/>
                <a:sym typeface="Oxygen"/>
              </a:rPr>
              <a:t>What’s your typical practice routine?</a:t>
            </a:r>
          </a:p>
        </p:txBody>
      </p:sp>
      <p:sp>
        <p:nvSpPr>
          <p:cNvPr id="69" name="Shape 69"/>
          <p:cNvSpPr txBox="1"/>
          <p:nvPr>
            <p:ph type="title"/>
          </p:nvPr>
        </p:nvSpPr>
        <p:spPr>
          <a:xfrm>
            <a:off x="83100" y="85100"/>
            <a:ext cx="8520599" cy="1152600"/>
          </a:xfrm>
          <a:prstGeom prst="rect">
            <a:avLst/>
          </a:prstGeom>
        </p:spPr>
        <p:txBody>
          <a:bodyPr anchorCtr="0" anchor="t" bIns="91425" lIns="91425" rIns="91425" tIns="91425">
            <a:noAutofit/>
          </a:bodyPr>
          <a:lstStyle/>
          <a:p>
            <a:pPr lvl="0" rtl="0">
              <a:spcBef>
                <a:spcPts val="0"/>
              </a:spcBef>
              <a:buNone/>
            </a:pPr>
            <a:r>
              <a:rPr lang="en">
                <a:solidFill>
                  <a:srgbClr val="1C4587"/>
                </a:solidFill>
                <a:latin typeface="Oxygen"/>
                <a:ea typeface="Oxygen"/>
                <a:cs typeface="Oxygen"/>
                <a:sym typeface="Oxygen"/>
              </a:rPr>
              <a:t>Amanda King</a:t>
            </a:r>
          </a:p>
          <a:p>
            <a:pPr lvl="0" rtl="0">
              <a:spcBef>
                <a:spcPts val="0"/>
              </a:spcBef>
              <a:buNone/>
            </a:pPr>
            <a:r>
              <a:rPr lang="en" sz="2000">
                <a:solidFill>
                  <a:srgbClr val="3D85C6"/>
                </a:solidFill>
                <a:latin typeface="Oxygen"/>
                <a:ea typeface="Oxygen"/>
                <a:cs typeface="Oxygen"/>
                <a:sym typeface="Oxygen"/>
              </a:rPr>
              <a:t>Jazz Vocalist</a:t>
            </a:r>
          </a:p>
        </p:txBody>
      </p:sp>
      <p:pic>
        <p:nvPicPr>
          <p:cNvPr id="70" name="Shape 70"/>
          <p:cNvPicPr preferRelativeResize="0"/>
          <p:nvPr/>
        </p:nvPicPr>
        <p:blipFill>
          <a:blip r:embed="rId3">
            <a:alphaModFix/>
          </a:blip>
          <a:stretch>
            <a:fillRect/>
          </a:stretch>
        </p:blipFill>
        <p:spPr>
          <a:xfrm>
            <a:off x="203475" y="1447937"/>
            <a:ext cx="3962400" cy="2657475"/>
          </a:xfrm>
          <a:prstGeom prst="rect">
            <a:avLst/>
          </a:prstGeom>
          <a:noFill/>
          <a:ln>
            <a:noFill/>
          </a:ln>
        </p:spPr>
      </p:pic>
      <p:pic>
        <p:nvPicPr>
          <p:cNvPr id="71" name="Shape 71"/>
          <p:cNvPicPr preferRelativeResize="0"/>
          <p:nvPr/>
        </p:nvPicPr>
        <p:blipFill>
          <a:blip r:embed="rId4">
            <a:alphaModFix/>
          </a:blip>
          <a:stretch>
            <a:fillRect/>
          </a:stretch>
        </p:blipFill>
        <p:spPr>
          <a:xfrm>
            <a:off x="8720547" y="4610950"/>
            <a:ext cx="347262" cy="456350"/>
          </a:xfrm>
          <a:prstGeom prst="rect">
            <a:avLst/>
          </a:prstGeom>
          <a:noFill/>
          <a:ln>
            <a:noFill/>
          </a:ln>
        </p:spPr>
      </p:pic>
      <p:pic>
        <p:nvPicPr>
          <p:cNvPr id="72" name="Shape 72"/>
          <p:cNvPicPr preferRelativeResize="0"/>
          <p:nvPr/>
        </p:nvPicPr>
        <p:blipFill>
          <a:blip r:embed="rId5">
            <a:alphaModFix/>
          </a:blip>
          <a:stretch>
            <a:fillRect/>
          </a:stretch>
        </p:blipFill>
        <p:spPr>
          <a:xfrm>
            <a:off x="8549725" y="4726000"/>
            <a:ext cx="188450" cy="376900"/>
          </a:xfrm>
          <a:prstGeom prst="rect">
            <a:avLst/>
          </a:prstGeom>
          <a:noFill/>
          <a:ln>
            <a:noFill/>
          </a:ln>
        </p:spPr>
      </p:pic>
      <p:sp>
        <p:nvSpPr>
          <p:cNvPr id="73" name="Shape 73"/>
          <p:cNvSpPr txBox="1"/>
          <p:nvPr>
            <p:ph idx="2" type="body"/>
          </p:nvPr>
        </p:nvSpPr>
        <p:spPr>
          <a:xfrm>
            <a:off x="5779050" y="3144125"/>
            <a:ext cx="2941499" cy="930899"/>
          </a:xfrm>
          <a:prstGeom prst="rect">
            <a:avLst/>
          </a:prstGeom>
        </p:spPr>
        <p:txBody>
          <a:bodyPr anchorCtr="0" anchor="t" bIns="91425" lIns="91425" rIns="91425" tIns="91425">
            <a:noAutofit/>
          </a:bodyPr>
          <a:lstStyle/>
          <a:p>
            <a:pPr lvl="0" rtl="0">
              <a:spcBef>
                <a:spcPts val="0"/>
              </a:spcBef>
              <a:buNone/>
            </a:pPr>
            <a:r>
              <a:rPr b="1" lang="en">
                <a:solidFill>
                  <a:srgbClr val="3D85C6"/>
                </a:solidFill>
                <a:latin typeface="Oxygen"/>
                <a:ea typeface="Oxygen"/>
                <a:cs typeface="Oxygen"/>
                <a:sym typeface="Oxygen"/>
              </a:rPr>
              <a:t>Do you use singing as an outlet for your emotions?</a:t>
            </a:r>
          </a:p>
        </p:txBody>
      </p:sp>
      <p:sp>
        <p:nvSpPr>
          <p:cNvPr id="74" name="Shape 74"/>
          <p:cNvSpPr txBox="1"/>
          <p:nvPr>
            <p:ph idx="3" type="body"/>
          </p:nvPr>
        </p:nvSpPr>
        <p:spPr>
          <a:xfrm>
            <a:off x="6026475" y="1447950"/>
            <a:ext cx="2941499" cy="930899"/>
          </a:xfrm>
          <a:prstGeom prst="rect">
            <a:avLst/>
          </a:prstGeom>
        </p:spPr>
        <p:txBody>
          <a:bodyPr anchorCtr="0" anchor="t" bIns="91425" lIns="91425" rIns="91425" tIns="91425">
            <a:noAutofit/>
          </a:bodyPr>
          <a:lstStyle/>
          <a:p>
            <a:pPr lvl="0" rtl="0">
              <a:spcBef>
                <a:spcPts val="0"/>
              </a:spcBef>
              <a:buNone/>
            </a:pPr>
            <a:r>
              <a:rPr b="1" lang="en">
                <a:solidFill>
                  <a:srgbClr val="3D85C6"/>
                </a:solidFill>
                <a:latin typeface="Oxygen"/>
                <a:ea typeface="Oxygen"/>
                <a:cs typeface="Oxygen"/>
                <a:sym typeface="Oxygen"/>
              </a:rPr>
              <a:t>What do you do to prepare for a gig?</a:t>
            </a:r>
          </a:p>
        </p:txBody>
      </p:sp>
      <p:sp>
        <p:nvSpPr>
          <p:cNvPr id="75" name="Shape 75"/>
          <p:cNvSpPr txBox="1"/>
          <p:nvPr>
            <p:ph idx="4" type="body"/>
          </p:nvPr>
        </p:nvSpPr>
        <p:spPr>
          <a:xfrm>
            <a:off x="4459175" y="2344150"/>
            <a:ext cx="3036900" cy="712199"/>
          </a:xfrm>
          <a:prstGeom prst="rect">
            <a:avLst/>
          </a:prstGeom>
        </p:spPr>
        <p:txBody>
          <a:bodyPr anchorCtr="0" anchor="t" bIns="91425" lIns="91425" rIns="91425" tIns="91425">
            <a:noAutofit/>
          </a:bodyPr>
          <a:lstStyle/>
          <a:p>
            <a:pPr lvl="0" rtl="0">
              <a:spcBef>
                <a:spcPts val="0"/>
              </a:spcBef>
              <a:buNone/>
            </a:pPr>
            <a:r>
              <a:rPr lang="en">
                <a:solidFill>
                  <a:srgbClr val="3D85C6"/>
                </a:solidFill>
                <a:latin typeface="Oxygen"/>
                <a:ea typeface="Oxygen"/>
                <a:cs typeface="Oxygen"/>
                <a:sym typeface="Oxygen"/>
              </a:rPr>
              <a:t>How do you choose what songs to sing?</a:t>
            </a:r>
          </a:p>
        </p:txBody>
      </p:sp>
      <p:sp>
        <p:nvSpPr>
          <p:cNvPr id="76" name="Shape 76"/>
          <p:cNvSpPr txBox="1"/>
          <p:nvPr>
            <p:ph idx="5" type="body"/>
          </p:nvPr>
        </p:nvSpPr>
        <p:spPr>
          <a:xfrm>
            <a:off x="4382225" y="3967475"/>
            <a:ext cx="3521700" cy="930899"/>
          </a:xfrm>
          <a:prstGeom prst="rect">
            <a:avLst/>
          </a:prstGeom>
        </p:spPr>
        <p:txBody>
          <a:bodyPr anchorCtr="0" anchor="t" bIns="91425" lIns="91425" rIns="91425" tIns="91425">
            <a:noAutofit/>
          </a:bodyPr>
          <a:lstStyle/>
          <a:p>
            <a:pPr lvl="0" rtl="0">
              <a:spcBef>
                <a:spcPts val="0"/>
              </a:spcBef>
              <a:buNone/>
            </a:pPr>
            <a:r>
              <a:rPr lang="en">
                <a:solidFill>
                  <a:srgbClr val="3D85C6"/>
                </a:solidFill>
                <a:latin typeface="Oxygen"/>
                <a:ea typeface="Oxygen"/>
                <a:cs typeface="Oxygen"/>
                <a:sym typeface="Oxygen"/>
              </a:rPr>
              <a:t>What are obstacles you encounter while performing or practicing?</a:t>
            </a:r>
          </a:p>
        </p:txBody>
      </p:sp>
      <p:sp>
        <p:nvSpPr>
          <p:cNvPr id="77" name="Shape 77"/>
          <p:cNvSpPr txBox="1"/>
          <p:nvPr/>
        </p:nvSpPr>
        <p:spPr>
          <a:xfrm>
            <a:off x="5054375" y="1357175"/>
            <a:ext cx="7333200" cy="855599"/>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83100" y="85100"/>
            <a:ext cx="8520599" cy="1152600"/>
          </a:xfrm>
          <a:prstGeom prst="rect">
            <a:avLst/>
          </a:prstGeom>
        </p:spPr>
        <p:txBody>
          <a:bodyPr anchorCtr="0" anchor="t" bIns="91425" lIns="91425" rIns="91425" tIns="91425">
            <a:noAutofit/>
          </a:bodyPr>
          <a:lstStyle/>
          <a:p>
            <a:pPr rtl="0">
              <a:spcBef>
                <a:spcPts val="0"/>
              </a:spcBef>
              <a:buNone/>
            </a:pPr>
            <a:r>
              <a:rPr lang="en">
                <a:solidFill>
                  <a:srgbClr val="1C4587"/>
                </a:solidFill>
                <a:latin typeface="Oxygen"/>
                <a:ea typeface="Oxygen"/>
                <a:cs typeface="Oxygen"/>
                <a:sym typeface="Oxygen"/>
              </a:rPr>
              <a:t>Tessa Eckley</a:t>
            </a:r>
          </a:p>
          <a:p>
            <a:pPr rtl="0">
              <a:spcBef>
                <a:spcPts val="0"/>
              </a:spcBef>
              <a:buNone/>
            </a:pPr>
            <a:r>
              <a:rPr lang="en" sz="2000">
                <a:solidFill>
                  <a:srgbClr val="3D85C6"/>
                </a:solidFill>
                <a:latin typeface="Oxygen"/>
                <a:ea typeface="Oxygen"/>
                <a:cs typeface="Oxygen"/>
                <a:sym typeface="Oxygen"/>
              </a:rPr>
              <a:t>Classically Trained Singer </a:t>
            </a:r>
          </a:p>
          <a:p>
            <a:pPr lvl="0" rtl="0">
              <a:spcBef>
                <a:spcPts val="0"/>
              </a:spcBef>
              <a:buNone/>
            </a:pPr>
            <a:r>
              <a:rPr lang="en" sz="2000">
                <a:solidFill>
                  <a:srgbClr val="3D85C6"/>
                </a:solidFill>
                <a:latin typeface="Oxygen"/>
                <a:ea typeface="Oxygen"/>
                <a:cs typeface="Oxygen"/>
                <a:sym typeface="Oxygen"/>
              </a:rPr>
              <a:t>Musical Director, Counterpoint A Cappella</a:t>
            </a:r>
            <a:r>
              <a:rPr lang="en" sz="2200">
                <a:solidFill>
                  <a:srgbClr val="3D85C6"/>
                </a:solidFill>
                <a:latin typeface="Oxygen"/>
                <a:ea typeface="Oxygen"/>
                <a:cs typeface="Oxygen"/>
                <a:sym typeface="Oxygen"/>
              </a:rPr>
              <a:t> </a:t>
            </a:r>
          </a:p>
        </p:txBody>
      </p:sp>
      <p:pic>
        <p:nvPicPr>
          <p:cNvPr id="83" name="Shape 83"/>
          <p:cNvPicPr preferRelativeResize="0"/>
          <p:nvPr/>
        </p:nvPicPr>
        <p:blipFill>
          <a:blip r:embed="rId3">
            <a:alphaModFix/>
          </a:blip>
          <a:stretch>
            <a:fillRect/>
          </a:stretch>
        </p:blipFill>
        <p:spPr>
          <a:xfrm>
            <a:off x="169724" y="1661350"/>
            <a:ext cx="2468875" cy="3291850"/>
          </a:xfrm>
          <a:prstGeom prst="rect">
            <a:avLst/>
          </a:prstGeom>
          <a:noFill/>
          <a:ln>
            <a:noFill/>
          </a:ln>
        </p:spPr>
      </p:pic>
      <p:pic>
        <p:nvPicPr>
          <p:cNvPr id="84" name="Shape 84"/>
          <p:cNvPicPr preferRelativeResize="0"/>
          <p:nvPr/>
        </p:nvPicPr>
        <p:blipFill>
          <a:blip r:embed="rId4">
            <a:alphaModFix/>
          </a:blip>
          <a:stretch>
            <a:fillRect/>
          </a:stretch>
        </p:blipFill>
        <p:spPr>
          <a:xfrm>
            <a:off x="8720547" y="4610950"/>
            <a:ext cx="347262" cy="456350"/>
          </a:xfrm>
          <a:prstGeom prst="rect">
            <a:avLst/>
          </a:prstGeom>
          <a:noFill/>
          <a:ln>
            <a:noFill/>
          </a:ln>
        </p:spPr>
      </p:pic>
      <p:pic>
        <p:nvPicPr>
          <p:cNvPr id="85" name="Shape 85"/>
          <p:cNvPicPr preferRelativeResize="0"/>
          <p:nvPr/>
        </p:nvPicPr>
        <p:blipFill>
          <a:blip r:embed="rId5">
            <a:alphaModFix/>
          </a:blip>
          <a:stretch>
            <a:fillRect/>
          </a:stretch>
        </p:blipFill>
        <p:spPr>
          <a:xfrm>
            <a:off x="8549725" y="4726000"/>
            <a:ext cx="188450" cy="376900"/>
          </a:xfrm>
          <a:prstGeom prst="rect">
            <a:avLst/>
          </a:prstGeom>
          <a:noFill/>
          <a:ln>
            <a:noFill/>
          </a:ln>
        </p:spPr>
      </p:pic>
      <p:sp>
        <p:nvSpPr>
          <p:cNvPr id="86" name="Shape 86"/>
          <p:cNvSpPr txBox="1"/>
          <p:nvPr>
            <p:ph idx="1" type="body"/>
          </p:nvPr>
        </p:nvSpPr>
        <p:spPr>
          <a:xfrm>
            <a:off x="3465600" y="3679250"/>
            <a:ext cx="2669999" cy="804600"/>
          </a:xfrm>
          <a:prstGeom prst="rect">
            <a:avLst/>
          </a:prstGeom>
        </p:spPr>
        <p:txBody>
          <a:bodyPr anchorCtr="0" anchor="t" bIns="91425" lIns="91425" rIns="91425" tIns="91425">
            <a:noAutofit/>
          </a:bodyPr>
          <a:lstStyle/>
          <a:p>
            <a:pPr lvl="0" rtl="0">
              <a:spcBef>
                <a:spcPts val="0"/>
              </a:spcBef>
              <a:buNone/>
            </a:pPr>
            <a:r>
              <a:rPr lang="en" sz="2000">
                <a:solidFill>
                  <a:srgbClr val="3D85C6"/>
                </a:solidFill>
                <a:latin typeface="Oxygen"/>
                <a:ea typeface="Oxygen"/>
                <a:cs typeface="Oxygen"/>
                <a:sym typeface="Oxygen"/>
              </a:rPr>
              <a:t>How did you know you needed lessons?</a:t>
            </a:r>
          </a:p>
          <a:p>
            <a:pPr lvl="0" rtl="0">
              <a:spcBef>
                <a:spcPts val="0"/>
              </a:spcBef>
              <a:buNone/>
            </a:pPr>
            <a:r>
              <a:t/>
            </a:r>
            <a:endParaRPr>
              <a:solidFill>
                <a:srgbClr val="3D85C6"/>
              </a:solidFill>
              <a:latin typeface="Oxygen"/>
              <a:ea typeface="Oxygen"/>
              <a:cs typeface="Oxygen"/>
              <a:sym typeface="Oxygen"/>
            </a:endParaRPr>
          </a:p>
          <a:p>
            <a:pPr lvl="0" rtl="0">
              <a:spcBef>
                <a:spcPts val="0"/>
              </a:spcBef>
              <a:buNone/>
            </a:pPr>
            <a:r>
              <a:t/>
            </a:r>
            <a:endParaRPr>
              <a:solidFill>
                <a:srgbClr val="3D85C6"/>
              </a:solidFill>
              <a:latin typeface="Oxygen"/>
              <a:ea typeface="Oxygen"/>
              <a:cs typeface="Oxygen"/>
              <a:sym typeface="Oxygen"/>
            </a:endParaRPr>
          </a:p>
        </p:txBody>
      </p:sp>
      <p:sp>
        <p:nvSpPr>
          <p:cNvPr id="87" name="Shape 87"/>
          <p:cNvSpPr txBox="1"/>
          <p:nvPr>
            <p:ph idx="2" type="body"/>
          </p:nvPr>
        </p:nvSpPr>
        <p:spPr>
          <a:xfrm>
            <a:off x="2894850" y="1661350"/>
            <a:ext cx="2669999" cy="804600"/>
          </a:xfrm>
          <a:prstGeom prst="rect">
            <a:avLst/>
          </a:prstGeom>
        </p:spPr>
        <p:txBody>
          <a:bodyPr anchorCtr="0" anchor="t" bIns="91425" lIns="91425" rIns="91425" tIns="91425">
            <a:noAutofit/>
          </a:bodyPr>
          <a:lstStyle/>
          <a:p>
            <a:pPr lvl="0" rtl="0">
              <a:spcBef>
                <a:spcPts val="0"/>
              </a:spcBef>
              <a:buNone/>
            </a:pPr>
            <a:r>
              <a:rPr lang="en" sz="2400">
                <a:solidFill>
                  <a:srgbClr val="073763"/>
                </a:solidFill>
                <a:latin typeface="Oxygen"/>
                <a:ea typeface="Oxygen"/>
                <a:cs typeface="Oxygen"/>
                <a:sym typeface="Oxygen"/>
              </a:rPr>
              <a:t>Tell me about your freshman year a capella audition.</a:t>
            </a:r>
          </a:p>
          <a:p>
            <a:pPr lvl="0" rtl="0">
              <a:spcBef>
                <a:spcPts val="0"/>
              </a:spcBef>
              <a:buNone/>
            </a:pPr>
            <a:r>
              <a:t/>
            </a:r>
            <a:endParaRPr sz="2400">
              <a:solidFill>
                <a:srgbClr val="073763"/>
              </a:solidFill>
              <a:latin typeface="Oxygen"/>
              <a:ea typeface="Oxygen"/>
              <a:cs typeface="Oxygen"/>
              <a:sym typeface="Oxygen"/>
            </a:endParaRPr>
          </a:p>
          <a:p>
            <a:pPr lvl="0" rtl="0">
              <a:spcBef>
                <a:spcPts val="0"/>
              </a:spcBef>
              <a:buNone/>
            </a:pPr>
            <a:r>
              <a:t/>
            </a:r>
            <a:endParaRPr sz="2400">
              <a:solidFill>
                <a:srgbClr val="073763"/>
              </a:solidFill>
              <a:latin typeface="Oxygen"/>
              <a:ea typeface="Oxygen"/>
              <a:cs typeface="Oxygen"/>
              <a:sym typeface="Oxygen"/>
            </a:endParaRPr>
          </a:p>
        </p:txBody>
      </p:sp>
      <p:sp>
        <p:nvSpPr>
          <p:cNvPr id="88" name="Shape 88"/>
          <p:cNvSpPr txBox="1"/>
          <p:nvPr>
            <p:ph idx="3" type="body"/>
          </p:nvPr>
        </p:nvSpPr>
        <p:spPr>
          <a:xfrm>
            <a:off x="5682925" y="1184600"/>
            <a:ext cx="2669999" cy="804600"/>
          </a:xfrm>
          <a:prstGeom prst="rect">
            <a:avLst/>
          </a:prstGeom>
        </p:spPr>
        <p:txBody>
          <a:bodyPr anchorCtr="0" anchor="t" bIns="91425" lIns="91425" rIns="91425" tIns="91425">
            <a:noAutofit/>
          </a:bodyPr>
          <a:lstStyle/>
          <a:p>
            <a:pPr lvl="0" rtl="0">
              <a:spcBef>
                <a:spcPts val="0"/>
              </a:spcBef>
              <a:buClr>
                <a:schemeClr val="dk1"/>
              </a:buClr>
              <a:buSzPct val="55000"/>
              <a:buFont typeface="Arial"/>
              <a:buNone/>
            </a:pPr>
            <a:r>
              <a:rPr lang="en" sz="2000">
                <a:solidFill>
                  <a:srgbClr val="1155CC"/>
                </a:solidFill>
                <a:latin typeface="Oxygen"/>
                <a:ea typeface="Oxygen"/>
                <a:cs typeface="Oxygen"/>
                <a:sym typeface="Oxygen"/>
              </a:rPr>
              <a:t>What’s your opinion on getting started in music in college?</a:t>
            </a:r>
          </a:p>
          <a:p>
            <a:pPr lvl="0" rtl="0">
              <a:spcBef>
                <a:spcPts val="0"/>
              </a:spcBef>
              <a:buClr>
                <a:schemeClr val="dk1"/>
              </a:buClr>
              <a:buFont typeface="Arial"/>
              <a:buNone/>
            </a:pPr>
            <a:r>
              <a:t/>
            </a:r>
            <a:endParaRPr>
              <a:solidFill>
                <a:srgbClr val="3D85C6"/>
              </a:solidFill>
              <a:latin typeface="Oxygen"/>
              <a:ea typeface="Oxygen"/>
              <a:cs typeface="Oxygen"/>
              <a:sym typeface="Oxygen"/>
            </a:endParaRPr>
          </a:p>
          <a:p>
            <a:pPr lvl="0" rtl="0">
              <a:spcBef>
                <a:spcPts val="0"/>
              </a:spcBef>
              <a:buClr>
                <a:schemeClr val="dk1"/>
              </a:buClr>
              <a:buFont typeface="Arial"/>
              <a:buNone/>
            </a:pPr>
            <a:r>
              <a:t/>
            </a:r>
            <a:endParaRPr>
              <a:solidFill>
                <a:srgbClr val="3D85C6"/>
              </a:solidFill>
              <a:latin typeface="Oxygen"/>
              <a:ea typeface="Oxygen"/>
              <a:cs typeface="Oxygen"/>
              <a:sym typeface="Oxygen"/>
            </a:endParaRPr>
          </a:p>
          <a:p>
            <a:pPr lvl="0" rtl="0">
              <a:spcBef>
                <a:spcPts val="0"/>
              </a:spcBef>
              <a:buNone/>
            </a:pPr>
            <a:r>
              <a:t/>
            </a:r>
            <a:endParaRPr sz="2000">
              <a:solidFill>
                <a:srgbClr val="1155CC"/>
              </a:solidFill>
              <a:latin typeface="Oxygen"/>
              <a:ea typeface="Oxygen"/>
              <a:cs typeface="Oxygen"/>
              <a:sym typeface="Oxygen"/>
            </a:endParaRPr>
          </a:p>
        </p:txBody>
      </p:sp>
      <p:sp>
        <p:nvSpPr>
          <p:cNvPr id="89" name="Shape 89"/>
          <p:cNvSpPr txBox="1"/>
          <p:nvPr/>
        </p:nvSpPr>
        <p:spPr>
          <a:xfrm>
            <a:off x="6777250" y="2727925"/>
            <a:ext cx="2229600" cy="8046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45833"/>
              <a:buFont typeface="Arial"/>
              <a:buNone/>
            </a:pPr>
            <a:r>
              <a:rPr lang="en" sz="2400">
                <a:solidFill>
                  <a:srgbClr val="3C78D8"/>
                </a:solidFill>
                <a:latin typeface="Oxygen"/>
                <a:ea typeface="Oxygen"/>
                <a:cs typeface="Oxygen"/>
                <a:sym typeface="Oxygen"/>
              </a:rPr>
              <a:t>What do you think about when performing?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solidFill>
                  <a:srgbClr val="1C4587"/>
                </a:solidFill>
                <a:latin typeface="Oxygen"/>
                <a:ea typeface="Oxygen"/>
                <a:cs typeface="Oxygen"/>
                <a:sym typeface="Oxygen"/>
              </a:rPr>
              <a:t>Results: Brian Camara</a:t>
            </a:r>
          </a:p>
        </p:txBody>
      </p:sp>
      <p:pic>
        <p:nvPicPr>
          <p:cNvPr id="95" name="Shape 95"/>
          <p:cNvPicPr preferRelativeResize="0"/>
          <p:nvPr/>
        </p:nvPicPr>
        <p:blipFill>
          <a:blip r:embed="rId3">
            <a:alphaModFix/>
          </a:blip>
          <a:stretch>
            <a:fillRect/>
          </a:stretch>
        </p:blipFill>
        <p:spPr>
          <a:xfrm>
            <a:off x="8720547" y="4610950"/>
            <a:ext cx="347262" cy="456350"/>
          </a:xfrm>
          <a:prstGeom prst="rect">
            <a:avLst/>
          </a:prstGeom>
          <a:noFill/>
          <a:ln>
            <a:noFill/>
          </a:ln>
        </p:spPr>
      </p:pic>
      <p:pic>
        <p:nvPicPr>
          <p:cNvPr id="96" name="Shape 96"/>
          <p:cNvPicPr preferRelativeResize="0"/>
          <p:nvPr/>
        </p:nvPicPr>
        <p:blipFill>
          <a:blip r:embed="rId4">
            <a:alphaModFix/>
          </a:blip>
          <a:stretch>
            <a:fillRect/>
          </a:stretch>
        </p:blipFill>
        <p:spPr>
          <a:xfrm>
            <a:off x="8549725" y="4726000"/>
            <a:ext cx="188450" cy="376900"/>
          </a:xfrm>
          <a:prstGeom prst="rect">
            <a:avLst/>
          </a:prstGeom>
          <a:noFill/>
          <a:ln>
            <a:noFill/>
          </a:ln>
        </p:spPr>
      </p:pic>
      <p:sp>
        <p:nvSpPr>
          <p:cNvPr id="97" name="Shape 97"/>
          <p:cNvSpPr txBox="1"/>
          <p:nvPr>
            <p:ph idx="1" type="body"/>
          </p:nvPr>
        </p:nvSpPr>
        <p:spPr>
          <a:xfrm>
            <a:off x="4999125" y="732675"/>
            <a:ext cx="4068599" cy="635100"/>
          </a:xfrm>
          <a:prstGeom prst="rect">
            <a:avLst/>
          </a:prstGeom>
        </p:spPr>
        <p:txBody>
          <a:bodyPr anchorCtr="0" anchor="t" bIns="91425" lIns="91425" rIns="91425" tIns="91425">
            <a:noAutofit/>
          </a:bodyPr>
          <a:lstStyle/>
          <a:p>
            <a:pPr lvl="0" rtl="0">
              <a:spcBef>
                <a:spcPts val="0"/>
              </a:spcBef>
              <a:buNone/>
            </a:pPr>
            <a:r>
              <a:rPr lang="en" sz="2000">
                <a:solidFill>
                  <a:srgbClr val="3D85C6"/>
                </a:solidFill>
                <a:latin typeface="Oxygen"/>
                <a:ea typeface="Oxygen"/>
                <a:cs typeface="Oxygen"/>
                <a:sym typeface="Oxygen"/>
              </a:rPr>
              <a:t>“How do I teach a six-year-old?”</a:t>
            </a:r>
          </a:p>
        </p:txBody>
      </p:sp>
      <p:pic>
        <p:nvPicPr>
          <p:cNvPr id="98" name="Shape 98"/>
          <p:cNvPicPr preferRelativeResize="0"/>
          <p:nvPr/>
        </p:nvPicPr>
        <p:blipFill>
          <a:blip r:embed="rId5">
            <a:alphaModFix/>
          </a:blip>
          <a:stretch>
            <a:fillRect/>
          </a:stretch>
        </p:blipFill>
        <p:spPr>
          <a:xfrm>
            <a:off x="937425" y="1428750"/>
            <a:ext cx="2762250" cy="2286000"/>
          </a:xfrm>
          <a:prstGeom prst="rect">
            <a:avLst/>
          </a:prstGeom>
          <a:noFill/>
          <a:ln>
            <a:noFill/>
          </a:ln>
        </p:spPr>
      </p:pic>
      <p:sp>
        <p:nvSpPr>
          <p:cNvPr id="99" name="Shape 99"/>
          <p:cNvSpPr txBox="1"/>
          <p:nvPr>
            <p:ph idx="2" type="body"/>
          </p:nvPr>
        </p:nvSpPr>
        <p:spPr>
          <a:xfrm>
            <a:off x="4481125" y="3392525"/>
            <a:ext cx="4068599" cy="737100"/>
          </a:xfrm>
          <a:prstGeom prst="rect">
            <a:avLst/>
          </a:prstGeom>
        </p:spPr>
        <p:txBody>
          <a:bodyPr anchorCtr="0" anchor="t" bIns="91425" lIns="91425" rIns="91425" tIns="91425">
            <a:noAutofit/>
          </a:bodyPr>
          <a:lstStyle/>
          <a:p>
            <a:pPr lvl="0" rtl="0">
              <a:spcBef>
                <a:spcPts val="0"/>
              </a:spcBef>
              <a:buNone/>
            </a:pPr>
            <a:r>
              <a:rPr lang="en" sz="2000">
                <a:solidFill>
                  <a:srgbClr val="3D85C6"/>
                </a:solidFill>
                <a:latin typeface="Oxygen"/>
                <a:ea typeface="Oxygen"/>
                <a:cs typeface="Oxygen"/>
                <a:sym typeface="Oxygen"/>
              </a:rPr>
              <a:t>“Sometimes, you have to say yes to everything”</a:t>
            </a:r>
          </a:p>
        </p:txBody>
      </p:sp>
      <p:sp>
        <p:nvSpPr>
          <p:cNvPr id="100" name="Shape 100"/>
          <p:cNvSpPr txBox="1"/>
          <p:nvPr>
            <p:ph idx="3" type="body"/>
          </p:nvPr>
        </p:nvSpPr>
        <p:spPr>
          <a:xfrm>
            <a:off x="3952250" y="1864800"/>
            <a:ext cx="4068599" cy="1413900"/>
          </a:xfrm>
          <a:prstGeom prst="rect">
            <a:avLst/>
          </a:prstGeom>
        </p:spPr>
        <p:txBody>
          <a:bodyPr anchorCtr="0" anchor="t" bIns="91425" lIns="91425" rIns="91425" tIns="91425">
            <a:noAutofit/>
          </a:bodyPr>
          <a:lstStyle/>
          <a:p>
            <a:pPr lvl="0" rtl="0">
              <a:spcBef>
                <a:spcPts val="0"/>
              </a:spcBef>
              <a:buNone/>
            </a:pPr>
            <a:r>
              <a:rPr b="1" lang="en" sz="2000">
                <a:solidFill>
                  <a:srgbClr val="3D85C6"/>
                </a:solidFill>
                <a:latin typeface="Oxygen"/>
                <a:ea typeface="Oxygen"/>
                <a:cs typeface="Oxygen"/>
                <a:sym typeface="Oxygen"/>
              </a:rPr>
              <a:t>“When you’re...in the groove, you forget where you are”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solidFill>
                  <a:srgbClr val="1C4587"/>
                </a:solidFill>
                <a:latin typeface="Oxygen"/>
                <a:ea typeface="Oxygen"/>
                <a:cs typeface="Oxygen"/>
                <a:sym typeface="Oxygen"/>
              </a:rPr>
              <a:t>Results: Amanda King</a:t>
            </a:r>
          </a:p>
        </p:txBody>
      </p:sp>
      <p:pic>
        <p:nvPicPr>
          <p:cNvPr id="106" name="Shape 106"/>
          <p:cNvPicPr preferRelativeResize="0"/>
          <p:nvPr/>
        </p:nvPicPr>
        <p:blipFill>
          <a:blip r:embed="rId3">
            <a:alphaModFix/>
          </a:blip>
          <a:stretch>
            <a:fillRect/>
          </a:stretch>
        </p:blipFill>
        <p:spPr>
          <a:xfrm>
            <a:off x="8720547" y="4610950"/>
            <a:ext cx="347262" cy="456350"/>
          </a:xfrm>
          <a:prstGeom prst="rect">
            <a:avLst/>
          </a:prstGeom>
          <a:noFill/>
          <a:ln>
            <a:noFill/>
          </a:ln>
        </p:spPr>
      </p:pic>
      <p:pic>
        <p:nvPicPr>
          <p:cNvPr id="107" name="Shape 107"/>
          <p:cNvPicPr preferRelativeResize="0"/>
          <p:nvPr/>
        </p:nvPicPr>
        <p:blipFill>
          <a:blip r:embed="rId4">
            <a:alphaModFix/>
          </a:blip>
          <a:stretch>
            <a:fillRect/>
          </a:stretch>
        </p:blipFill>
        <p:spPr>
          <a:xfrm>
            <a:off x="8549725" y="4726000"/>
            <a:ext cx="188450" cy="376900"/>
          </a:xfrm>
          <a:prstGeom prst="rect">
            <a:avLst/>
          </a:prstGeom>
          <a:noFill/>
          <a:ln>
            <a:noFill/>
          </a:ln>
        </p:spPr>
      </p:pic>
      <p:pic>
        <p:nvPicPr>
          <p:cNvPr id="108" name="Shape 108"/>
          <p:cNvPicPr preferRelativeResize="0"/>
          <p:nvPr/>
        </p:nvPicPr>
        <p:blipFill>
          <a:blip r:embed="rId5">
            <a:alphaModFix/>
          </a:blip>
          <a:stretch>
            <a:fillRect/>
          </a:stretch>
        </p:blipFill>
        <p:spPr>
          <a:xfrm>
            <a:off x="412962" y="1168825"/>
            <a:ext cx="6026214" cy="3337950"/>
          </a:xfrm>
          <a:prstGeom prst="rect">
            <a:avLst/>
          </a:prstGeom>
          <a:noFill/>
          <a:ln>
            <a:noFill/>
          </a:ln>
        </p:spPr>
      </p:pic>
      <p:sp>
        <p:nvSpPr>
          <p:cNvPr id="109" name="Shape 109"/>
          <p:cNvSpPr txBox="1"/>
          <p:nvPr>
            <p:ph idx="1" type="body"/>
          </p:nvPr>
        </p:nvSpPr>
        <p:spPr>
          <a:xfrm>
            <a:off x="6628750" y="1700275"/>
            <a:ext cx="2356199" cy="1763400"/>
          </a:xfrm>
          <a:prstGeom prst="rect">
            <a:avLst/>
          </a:prstGeom>
        </p:spPr>
        <p:txBody>
          <a:bodyPr anchorCtr="0" anchor="t" bIns="91425" lIns="91425" rIns="91425" tIns="91425">
            <a:noAutofit/>
          </a:bodyPr>
          <a:lstStyle/>
          <a:p>
            <a:pPr lvl="0" rtl="0">
              <a:spcBef>
                <a:spcPts val="0"/>
              </a:spcBef>
              <a:buNone/>
            </a:pPr>
            <a:r>
              <a:rPr lang="en" sz="2000">
                <a:solidFill>
                  <a:srgbClr val="3D85C6"/>
                </a:solidFill>
                <a:latin typeface="Oxygen"/>
                <a:ea typeface="Oxygen"/>
                <a:cs typeface="Oxygen"/>
                <a:sym typeface="Oxygen"/>
              </a:rPr>
              <a:t>She said she was feeling anxious...?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solidFill>
                  <a:srgbClr val="1C4587"/>
                </a:solidFill>
                <a:latin typeface="Oxygen"/>
                <a:ea typeface="Oxygen"/>
                <a:cs typeface="Oxygen"/>
                <a:sym typeface="Oxygen"/>
              </a:rPr>
              <a:t>Results: Tessa Eckley</a:t>
            </a:r>
          </a:p>
        </p:txBody>
      </p:sp>
      <p:sp>
        <p:nvSpPr>
          <p:cNvPr id="115" name="Shape 115"/>
          <p:cNvSpPr txBox="1"/>
          <p:nvPr>
            <p:ph idx="1" type="body"/>
          </p:nvPr>
        </p:nvSpPr>
        <p:spPr>
          <a:xfrm>
            <a:off x="692700" y="4232250"/>
            <a:ext cx="3556200" cy="1287300"/>
          </a:xfrm>
          <a:prstGeom prst="rect">
            <a:avLst/>
          </a:prstGeom>
        </p:spPr>
        <p:txBody>
          <a:bodyPr anchorCtr="0" anchor="t" bIns="91425" lIns="91425" rIns="91425" tIns="91425">
            <a:noAutofit/>
          </a:bodyPr>
          <a:lstStyle/>
          <a:p>
            <a:pPr lvl="0" rtl="0">
              <a:spcBef>
                <a:spcPts val="0"/>
              </a:spcBef>
              <a:buNone/>
            </a:pPr>
            <a:r>
              <a:rPr lang="en" sz="2000">
                <a:solidFill>
                  <a:srgbClr val="3D85C6"/>
                </a:solidFill>
                <a:latin typeface="Oxygen"/>
                <a:ea typeface="Oxygen"/>
                <a:cs typeface="Oxygen"/>
                <a:sym typeface="Oxygen"/>
              </a:rPr>
              <a:t>“Mom. I did something crazy. I auditioned for a capella.”</a:t>
            </a:r>
          </a:p>
        </p:txBody>
      </p:sp>
      <p:pic>
        <p:nvPicPr>
          <p:cNvPr id="116" name="Shape 116"/>
          <p:cNvPicPr preferRelativeResize="0"/>
          <p:nvPr/>
        </p:nvPicPr>
        <p:blipFill>
          <a:blip r:embed="rId3">
            <a:alphaModFix/>
          </a:blip>
          <a:stretch>
            <a:fillRect/>
          </a:stretch>
        </p:blipFill>
        <p:spPr>
          <a:xfrm>
            <a:off x="698775" y="1533475"/>
            <a:ext cx="3418721" cy="2564023"/>
          </a:xfrm>
          <a:prstGeom prst="rect">
            <a:avLst/>
          </a:prstGeom>
          <a:noFill/>
          <a:ln>
            <a:noFill/>
          </a:ln>
        </p:spPr>
      </p:pic>
      <p:pic>
        <p:nvPicPr>
          <p:cNvPr id="117" name="Shape 117"/>
          <p:cNvPicPr preferRelativeResize="0"/>
          <p:nvPr/>
        </p:nvPicPr>
        <p:blipFill rotWithShape="1">
          <a:blip r:embed="rId4">
            <a:alphaModFix/>
          </a:blip>
          <a:srcRect b="16207" l="9857" r="11153" t="12266"/>
          <a:stretch/>
        </p:blipFill>
        <p:spPr>
          <a:xfrm>
            <a:off x="5105225" y="160938"/>
            <a:ext cx="3556201" cy="2415208"/>
          </a:xfrm>
          <a:prstGeom prst="rect">
            <a:avLst/>
          </a:prstGeom>
          <a:noFill/>
          <a:ln>
            <a:noFill/>
          </a:ln>
        </p:spPr>
      </p:pic>
      <p:sp>
        <p:nvSpPr>
          <p:cNvPr id="118" name="Shape 118"/>
          <p:cNvSpPr/>
          <p:nvPr/>
        </p:nvSpPr>
        <p:spPr>
          <a:xfrm>
            <a:off x="6761350" y="731175"/>
            <a:ext cx="729600" cy="9566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 name="Shape 119"/>
          <p:cNvSpPr txBox="1"/>
          <p:nvPr>
            <p:ph idx="2" type="body"/>
          </p:nvPr>
        </p:nvSpPr>
        <p:spPr>
          <a:xfrm>
            <a:off x="5105225" y="2742025"/>
            <a:ext cx="3556200" cy="572699"/>
          </a:xfrm>
          <a:prstGeom prst="rect">
            <a:avLst/>
          </a:prstGeom>
        </p:spPr>
        <p:txBody>
          <a:bodyPr anchorCtr="0" anchor="t" bIns="91425" lIns="91425" rIns="91425" tIns="91425">
            <a:noAutofit/>
          </a:bodyPr>
          <a:lstStyle/>
          <a:p>
            <a:pPr lvl="0" rtl="0">
              <a:spcBef>
                <a:spcPts val="0"/>
              </a:spcBef>
              <a:buNone/>
            </a:pPr>
            <a:r>
              <a:rPr lang="en" sz="2000">
                <a:solidFill>
                  <a:srgbClr val="3D85C6"/>
                </a:solidFill>
                <a:latin typeface="Oxygen"/>
                <a:ea typeface="Oxygen"/>
                <a:cs typeface="Oxygen"/>
                <a:sym typeface="Oxygen"/>
              </a:rPr>
              <a:t>How was this girl ever shy?!</a:t>
            </a:r>
          </a:p>
        </p:txBody>
      </p:sp>
      <p:pic>
        <p:nvPicPr>
          <p:cNvPr id="120" name="Shape 120"/>
          <p:cNvPicPr preferRelativeResize="0"/>
          <p:nvPr/>
        </p:nvPicPr>
        <p:blipFill>
          <a:blip r:embed="rId5">
            <a:alphaModFix/>
          </a:blip>
          <a:stretch>
            <a:fillRect/>
          </a:stretch>
        </p:blipFill>
        <p:spPr>
          <a:xfrm>
            <a:off x="8720547" y="4610950"/>
            <a:ext cx="347262" cy="456350"/>
          </a:xfrm>
          <a:prstGeom prst="rect">
            <a:avLst/>
          </a:prstGeom>
          <a:noFill/>
          <a:ln>
            <a:noFill/>
          </a:ln>
        </p:spPr>
      </p:pic>
      <p:pic>
        <p:nvPicPr>
          <p:cNvPr id="121" name="Shape 121"/>
          <p:cNvPicPr preferRelativeResize="0"/>
          <p:nvPr/>
        </p:nvPicPr>
        <p:blipFill>
          <a:blip r:embed="rId6">
            <a:alphaModFix/>
          </a:blip>
          <a:stretch>
            <a:fillRect/>
          </a:stretch>
        </p:blipFill>
        <p:spPr>
          <a:xfrm>
            <a:off x="8549725" y="4726000"/>
            <a:ext cx="188450" cy="3769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5" name="Shape 125"/>
        <p:cNvGrpSpPr/>
        <p:nvPr/>
      </p:nvGrpSpPr>
      <p:grpSpPr>
        <a:xfrm>
          <a:off x="0" y="0"/>
          <a:ext cx="0" cy="0"/>
          <a:chOff x="0" y="0"/>
          <a:chExt cx="0" cy="0"/>
        </a:xfrm>
      </p:grpSpPr>
      <p:pic>
        <p:nvPicPr>
          <p:cNvPr id="126" name="Shape 126"/>
          <p:cNvPicPr preferRelativeResize="0"/>
          <p:nvPr/>
        </p:nvPicPr>
        <p:blipFill>
          <a:blip r:embed="rId3">
            <a:alphaModFix/>
          </a:blip>
          <a:stretch>
            <a:fillRect/>
          </a:stretch>
        </p:blipFill>
        <p:spPr>
          <a:xfrm>
            <a:off x="1109850" y="0"/>
            <a:ext cx="6857998" cy="5143498"/>
          </a:xfrm>
          <a:prstGeom prst="rect">
            <a:avLst/>
          </a:prstGeom>
          <a:noFill/>
          <a:ln>
            <a:noFill/>
          </a:ln>
        </p:spPr>
      </p:pic>
      <p:pic>
        <p:nvPicPr>
          <p:cNvPr id="127" name="Shape 127"/>
          <p:cNvPicPr preferRelativeResize="0"/>
          <p:nvPr/>
        </p:nvPicPr>
        <p:blipFill>
          <a:blip r:embed="rId4">
            <a:alphaModFix/>
          </a:blip>
          <a:stretch>
            <a:fillRect/>
          </a:stretch>
        </p:blipFill>
        <p:spPr>
          <a:xfrm>
            <a:off x="8720547" y="4610950"/>
            <a:ext cx="347262" cy="456350"/>
          </a:xfrm>
          <a:prstGeom prst="rect">
            <a:avLst/>
          </a:prstGeom>
          <a:noFill/>
          <a:ln>
            <a:noFill/>
          </a:ln>
        </p:spPr>
      </p:pic>
      <p:pic>
        <p:nvPicPr>
          <p:cNvPr id="128" name="Shape 128"/>
          <p:cNvPicPr preferRelativeResize="0"/>
          <p:nvPr/>
        </p:nvPicPr>
        <p:blipFill>
          <a:blip r:embed="rId5">
            <a:alphaModFix/>
          </a:blip>
          <a:stretch>
            <a:fillRect/>
          </a:stretch>
        </p:blipFill>
        <p:spPr>
          <a:xfrm>
            <a:off x="8549725" y="4726000"/>
            <a:ext cx="188450" cy="3769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nvSpPr>
        <p:spPr>
          <a:xfrm>
            <a:off x="550175" y="1484200"/>
            <a:ext cx="3083399" cy="14586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34" name="Shape 134"/>
          <p:cNvSpPr txBox="1"/>
          <p:nvPr/>
        </p:nvSpPr>
        <p:spPr>
          <a:xfrm>
            <a:off x="550175" y="88525"/>
            <a:ext cx="4248000" cy="2201700"/>
          </a:xfrm>
          <a:prstGeom prst="rect">
            <a:avLst/>
          </a:prstGeom>
          <a:noFill/>
          <a:ln>
            <a:noFill/>
          </a:ln>
        </p:spPr>
        <p:txBody>
          <a:bodyPr anchorCtr="0" anchor="t" bIns="91425" lIns="91425" rIns="91425" tIns="91425">
            <a:noAutofit/>
          </a:bodyPr>
          <a:lstStyle/>
          <a:p>
            <a:pPr lvl="0" rtl="0" algn="ctr">
              <a:spcBef>
                <a:spcPts val="0"/>
              </a:spcBef>
              <a:buNone/>
            </a:pPr>
            <a:r>
              <a:rPr lang="en"/>
              <a:t>Say</a:t>
            </a:r>
          </a:p>
          <a:p>
            <a:pPr indent="-298450" lvl="0" marL="457200" rtl="0">
              <a:spcBef>
                <a:spcPts val="0"/>
              </a:spcBef>
              <a:buSzPct val="100000"/>
              <a:buChar char="●"/>
            </a:pPr>
            <a:r>
              <a:rPr lang="en" sz="1100"/>
              <a:t>“How do I teach a six-year-old?”</a:t>
            </a:r>
          </a:p>
          <a:p>
            <a:pPr indent="-298450" lvl="0" marL="457200" rtl="0">
              <a:spcBef>
                <a:spcPts val="0"/>
              </a:spcBef>
              <a:buSzPct val="100000"/>
              <a:buChar char="●"/>
            </a:pPr>
            <a:r>
              <a:rPr lang="en" sz="1100"/>
              <a:t>“I’m playing it too cautiously”</a:t>
            </a:r>
          </a:p>
          <a:p>
            <a:pPr indent="-298450" lvl="0" marL="457200" rtl="0">
              <a:spcBef>
                <a:spcPts val="0"/>
              </a:spcBef>
              <a:buSzPct val="100000"/>
              <a:buChar char="●"/>
            </a:pPr>
            <a:r>
              <a:rPr lang="en" sz="1100"/>
              <a:t>“When you’re… in the groove, you forget where you are”</a:t>
            </a:r>
          </a:p>
          <a:p>
            <a:pPr indent="-298450" lvl="0" marL="457200" rtl="0">
              <a:spcBef>
                <a:spcPts val="0"/>
              </a:spcBef>
              <a:buSzPct val="100000"/>
              <a:buChar char="●"/>
            </a:pPr>
            <a:r>
              <a:rPr lang="en" sz="1100"/>
              <a:t>“Dig deep and dissect”</a:t>
            </a:r>
          </a:p>
          <a:p>
            <a:pPr indent="-298450" lvl="0" marL="457200" rtl="0">
              <a:spcBef>
                <a:spcPts val="0"/>
              </a:spcBef>
              <a:buSzPct val="100000"/>
              <a:buChar char="●"/>
            </a:pPr>
            <a:r>
              <a:rPr b="1" lang="en" sz="1100"/>
              <a:t>“Sometimes you have to say yes to everything”</a:t>
            </a:r>
          </a:p>
          <a:p>
            <a:pPr indent="-298450" lvl="0" marL="457200" rtl="0">
              <a:spcBef>
                <a:spcPts val="0"/>
              </a:spcBef>
              <a:buSzPct val="100000"/>
              <a:buChar char="●"/>
            </a:pPr>
            <a:r>
              <a:rPr lang="en" sz="1100"/>
              <a:t>“The drummer is the backbone”</a:t>
            </a:r>
          </a:p>
          <a:p>
            <a:pPr indent="-298450" lvl="0" marL="457200" rtl="0">
              <a:spcBef>
                <a:spcPts val="0"/>
              </a:spcBef>
              <a:buSzPct val="100000"/>
              <a:buChar char="●"/>
            </a:pPr>
            <a:r>
              <a:rPr lang="en" sz="1100"/>
              <a:t>“Funner to play (drums) with music”</a:t>
            </a:r>
          </a:p>
          <a:p>
            <a:pPr indent="-298450" lvl="0" marL="457200" rtl="0">
              <a:spcBef>
                <a:spcPts val="0"/>
              </a:spcBef>
              <a:buSzPct val="100000"/>
              <a:buChar char="●"/>
            </a:pPr>
            <a:r>
              <a:rPr lang="en" sz="1100"/>
              <a:t>“Whatever comes out comes out”</a:t>
            </a:r>
          </a:p>
          <a:p>
            <a:pPr indent="-298450" lvl="0" marL="457200" rtl="0">
              <a:spcBef>
                <a:spcPts val="0"/>
              </a:spcBef>
              <a:buSzPct val="100000"/>
              <a:buChar char="●"/>
            </a:pPr>
            <a:r>
              <a:rPr lang="en" sz="1100"/>
              <a:t>“Taking lessons broaden my horizons”</a:t>
            </a:r>
          </a:p>
          <a:p>
            <a:pPr indent="-298450" lvl="0" marL="457200" rtl="0">
              <a:spcBef>
                <a:spcPts val="0"/>
              </a:spcBef>
              <a:buSzPct val="100000"/>
              <a:buChar char="●"/>
            </a:pPr>
            <a:r>
              <a:rPr lang="en" sz="1100"/>
              <a:t>“I keep a huge ear to what the bass player is doing”</a:t>
            </a:r>
          </a:p>
          <a:p>
            <a:pPr indent="-298450" lvl="0" marL="457200" rtl="0">
              <a:spcBef>
                <a:spcPts val="0"/>
              </a:spcBef>
              <a:buSzPct val="100000"/>
              <a:buChar char="●"/>
            </a:pPr>
            <a:r>
              <a:rPr b="1" lang="en" sz="1100"/>
              <a:t>“They don’t call them mistakes- they call them happy accidents”</a:t>
            </a:r>
          </a:p>
        </p:txBody>
      </p:sp>
      <p:sp>
        <p:nvSpPr>
          <p:cNvPr id="135" name="Shape 135"/>
          <p:cNvSpPr txBox="1"/>
          <p:nvPr/>
        </p:nvSpPr>
        <p:spPr>
          <a:xfrm>
            <a:off x="550175" y="2597325"/>
            <a:ext cx="4248000" cy="2405400"/>
          </a:xfrm>
          <a:prstGeom prst="rect">
            <a:avLst/>
          </a:prstGeom>
          <a:noFill/>
          <a:ln>
            <a:noFill/>
          </a:ln>
        </p:spPr>
        <p:txBody>
          <a:bodyPr anchorCtr="0" anchor="t" bIns="91425" lIns="91425" rIns="91425" tIns="91425">
            <a:noAutofit/>
          </a:bodyPr>
          <a:lstStyle/>
          <a:p>
            <a:pPr lvl="0" rtl="0" algn="ctr">
              <a:spcBef>
                <a:spcPts val="0"/>
              </a:spcBef>
              <a:buNone/>
            </a:pPr>
            <a:r>
              <a:rPr lang="en"/>
              <a:t>Do</a:t>
            </a:r>
          </a:p>
          <a:p>
            <a:pPr indent="-298450" lvl="0" marL="457200" rtl="0">
              <a:spcBef>
                <a:spcPts val="0"/>
              </a:spcBef>
              <a:buSzPct val="100000"/>
              <a:buChar char="●"/>
            </a:pPr>
            <a:r>
              <a:rPr lang="en" sz="1100"/>
              <a:t>Plays drums in latin and jazz bands</a:t>
            </a:r>
          </a:p>
          <a:p>
            <a:pPr indent="-298450" lvl="0" marL="457200" rtl="0">
              <a:spcBef>
                <a:spcPts val="0"/>
              </a:spcBef>
              <a:buSzPct val="100000"/>
              <a:buChar char="●"/>
            </a:pPr>
            <a:r>
              <a:rPr lang="en" sz="1100"/>
              <a:t>Teaches rhythm with word association</a:t>
            </a:r>
          </a:p>
          <a:p>
            <a:pPr indent="-298450" lvl="0" marL="457200" rtl="0">
              <a:spcBef>
                <a:spcPts val="0"/>
              </a:spcBef>
              <a:buSzPct val="100000"/>
              <a:buChar char="●"/>
            </a:pPr>
            <a:r>
              <a:rPr lang="en" sz="1100"/>
              <a:t>Uses social media to promote self</a:t>
            </a:r>
          </a:p>
          <a:p>
            <a:pPr indent="-298450" lvl="0" marL="457200" rtl="0">
              <a:spcBef>
                <a:spcPts val="0"/>
              </a:spcBef>
              <a:buSzPct val="100000"/>
              <a:buChar char="●"/>
            </a:pPr>
            <a:r>
              <a:rPr lang="en" sz="1100"/>
              <a:t>Keeps track of schedule with small notebook</a:t>
            </a:r>
          </a:p>
          <a:p>
            <a:pPr indent="-298450" lvl="0" marL="457200" rtl="0">
              <a:spcBef>
                <a:spcPts val="0"/>
              </a:spcBef>
              <a:buSzPct val="100000"/>
              <a:buChar char="●"/>
            </a:pPr>
            <a:r>
              <a:rPr lang="en" sz="1100"/>
              <a:t>Learns new music top-down</a:t>
            </a:r>
          </a:p>
          <a:p>
            <a:pPr indent="-298450" lvl="0" marL="457200" rtl="0">
              <a:spcBef>
                <a:spcPts val="0"/>
              </a:spcBef>
              <a:buSzPct val="100000"/>
              <a:buChar char="●"/>
            </a:pPr>
            <a:r>
              <a:rPr b="1" lang="en" sz="1100"/>
              <a:t>“Jams” until 2 A.M.</a:t>
            </a:r>
          </a:p>
          <a:p>
            <a:pPr indent="-298450" lvl="0" marL="457200" rtl="0">
              <a:spcBef>
                <a:spcPts val="0"/>
              </a:spcBef>
              <a:buSzPct val="100000"/>
              <a:buChar char="●"/>
            </a:pPr>
            <a:r>
              <a:rPr lang="en" sz="1100"/>
              <a:t>Practices in “one big chunk,” 3 to 5 hours at a time </a:t>
            </a:r>
          </a:p>
          <a:p>
            <a:pPr indent="-298450" lvl="0" marL="457200" rtl="0">
              <a:spcBef>
                <a:spcPts val="0"/>
              </a:spcBef>
              <a:buSzPct val="100000"/>
              <a:buChar char="●"/>
            </a:pPr>
            <a:r>
              <a:rPr lang="en" sz="1100"/>
              <a:t>Teaches part-time</a:t>
            </a:r>
          </a:p>
          <a:p>
            <a:pPr indent="-298450" lvl="0" marL="457200" rtl="0">
              <a:spcBef>
                <a:spcPts val="0"/>
              </a:spcBef>
              <a:buSzPct val="100000"/>
              <a:buChar char="●"/>
            </a:pPr>
            <a:r>
              <a:rPr lang="en" sz="1100"/>
              <a:t>Pick up gigs with other bands</a:t>
            </a:r>
          </a:p>
          <a:p>
            <a:pPr indent="-298450" lvl="0" marL="457200" rtl="0">
              <a:spcBef>
                <a:spcPts val="0"/>
              </a:spcBef>
              <a:buSzPct val="100000"/>
              <a:buChar char="●"/>
            </a:pPr>
            <a:r>
              <a:rPr lang="en" sz="1100"/>
              <a:t>Works 9 to 5 day job</a:t>
            </a:r>
          </a:p>
          <a:p>
            <a:pPr indent="-298450" lvl="0" marL="457200" rtl="0">
              <a:spcBef>
                <a:spcPts val="0"/>
              </a:spcBef>
              <a:buSzPct val="100000"/>
              <a:buChar char="●"/>
            </a:pPr>
            <a:r>
              <a:rPr b="1" lang="en" sz="1100"/>
              <a:t>When playing jazz and improvising, makes eye contact with other players to communicate next move</a:t>
            </a:r>
          </a:p>
        </p:txBody>
      </p:sp>
      <p:sp>
        <p:nvSpPr>
          <p:cNvPr id="136" name="Shape 136"/>
          <p:cNvSpPr txBox="1"/>
          <p:nvPr/>
        </p:nvSpPr>
        <p:spPr>
          <a:xfrm>
            <a:off x="5140325" y="88525"/>
            <a:ext cx="3927300" cy="2086799"/>
          </a:xfrm>
          <a:prstGeom prst="rect">
            <a:avLst/>
          </a:prstGeom>
          <a:noFill/>
          <a:ln>
            <a:noFill/>
          </a:ln>
        </p:spPr>
        <p:txBody>
          <a:bodyPr anchorCtr="0" anchor="t" bIns="91425" lIns="91425" rIns="91425" tIns="91425">
            <a:noAutofit/>
          </a:bodyPr>
          <a:lstStyle/>
          <a:p>
            <a:pPr lvl="0" rtl="0" algn="ctr">
              <a:spcBef>
                <a:spcPts val="0"/>
              </a:spcBef>
              <a:buNone/>
            </a:pPr>
            <a:r>
              <a:rPr lang="en"/>
              <a:t>Think</a:t>
            </a:r>
          </a:p>
          <a:p>
            <a:pPr indent="-298450" lvl="0" marL="457200" rtl="0">
              <a:spcBef>
                <a:spcPts val="0"/>
              </a:spcBef>
              <a:buSzPct val="100000"/>
              <a:buChar char="●"/>
            </a:pPr>
            <a:r>
              <a:rPr lang="en" sz="1100"/>
              <a:t>The key to success is networking</a:t>
            </a:r>
          </a:p>
          <a:p>
            <a:pPr indent="-298450" lvl="0" marL="457200" rtl="0">
              <a:spcBef>
                <a:spcPts val="0"/>
              </a:spcBef>
              <a:buSzPct val="100000"/>
              <a:buChar char="●"/>
            </a:pPr>
            <a:r>
              <a:rPr b="1" lang="en" sz="1100"/>
              <a:t>Mistakes are part of playing music</a:t>
            </a:r>
          </a:p>
          <a:p>
            <a:pPr indent="-298450" lvl="0" marL="457200" rtl="0">
              <a:spcBef>
                <a:spcPts val="0"/>
              </a:spcBef>
              <a:buSzPct val="100000"/>
              <a:buChar char="●"/>
            </a:pPr>
            <a:r>
              <a:rPr lang="en" sz="1100"/>
              <a:t>Children learn better with visual aids</a:t>
            </a:r>
          </a:p>
          <a:p>
            <a:pPr indent="-298450" lvl="0" marL="457200" rtl="0">
              <a:spcBef>
                <a:spcPts val="0"/>
              </a:spcBef>
              <a:buSzPct val="100000"/>
              <a:buChar char="●"/>
            </a:pPr>
            <a:r>
              <a:rPr b="1" lang="en" sz="1100"/>
              <a:t>You have to hide your mistakes when performing</a:t>
            </a:r>
          </a:p>
          <a:p>
            <a:pPr indent="-298450" lvl="0" marL="457200" rtl="0">
              <a:spcBef>
                <a:spcPts val="0"/>
              </a:spcBef>
              <a:buSzPct val="100000"/>
              <a:buChar char="●"/>
            </a:pPr>
            <a:r>
              <a:rPr lang="en" sz="1100"/>
              <a:t>Good posture improves focus</a:t>
            </a:r>
          </a:p>
          <a:p>
            <a:pPr indent="-298450" lvl="0" marL="457200" rtl="0">
              <a:spcBef>
                <a:spcPts val="0"/>
              </a:spcBef>
              <a:buSzPct val="100000"/>
              <a:buChar char="●"/>
            </a:pPr>
            <a:r>
              <a:rPr lang="en" sz="1100"/>
              <a:t>Jazz requires communication</a:t>
            </a:r>
          </a:p>
          <a:p>
            <a:pPr indent="-298450" lvl="0" marL="457200" rtl="0">
              <a:spcBef>
                <a:spcPts val="0"/>
              </a:spcBef>
              <a:buSzPct val="100000"/>
              <a:buChar char="●"/>
            </a:pPr>
            <a:r>
              <a:rPr lang="en" sz="1100"/>
              <a:t>Students need frequent  reinforcement</a:t>
            </a:r>
          </a:p>
          <a:p>
            <a:pPr indent="-298450" lvl="0" marL="457200" rtl="0">
              <a:spcBef>
                <a:spcPts val="0"/>
              </a:spcBef>
              <a:buSzPct val="100000"/>
              <a:buChar char="●"/>
            </a:pPr>
            <a:r>
              <a:rPr lang="en" sz="1100"/>
              <a:t>Daily practice is essential</a:t>
            </a:r>
          </a:p>
          <a:p>
            <a:pPr indent="-298450" lvl="0" marL="457200" rtl="0">
              <a:spcBef>
                <a:spcPts val="0"/>
              </a:spcBef>
              <a:buSzPct val="100000"/>
              <a:buChar char="●"/>
            </a:pPr>
            <a:r>
              <a:rPr lang="en" sz="1100"/>
              <a:t>Mindset and emotions influence how you play</a:t>
            </a:r>
          </a:p>
          <a:p>
            <a:pPr indent="-298450" lvl="0" marL="457200" rtl="0">
              <a:spcBef>
                <a:spcPts val="0"/>
              </a:spcBef>
              <a:buSzPct val="100000"/>
              <a:buChar char="●"/>
            </a:pPr>
            <a:r>
              <a:rPr lang="en" sz="1100"/>
              <a:t>Musicians have to hustle</a:t>
            </a:r>
          </a:p>
          <a:p>
            <a:pPr lvl="0" rtl="0">
              <a:spcBef>
                <a:spcPts val="0"/>
              </a:spcBef>
              <a:buNone/>
            </a:pPr>
            <a:r>
              <a:t/>
            </a:r>
            <a:endParaRPr sz="1100"/>
          </a:p>
        </p:txBody>
      </p:sp>
      <p:sp>
        <p:nvSpPr>
          <p:cNvPr id="137" name="Shape 137"/>
          <p:cNvSpPr txBox="1"/>
          <p:nvPr/>
        </p:nvSpPr>
        <p:spPr>
          <a:xfrm>
            <a:off x="5140325" y="2597325"/>
            <a:ext cx="3979200" cy="2405400"/>
          </a:xfrm>
          <a:prstGeom prst="rect">
            <a:avLst/>
          </a:prstGeom>
          <a:noFill/>
          <a:ln>
            <a:noFill/>
          </a:ln>
        </p:spPr>
        <p:txBody>
          <a:bodyPr anchorCtr="0" anchor="t" bIns="91425" lIns="91425" rIns="91425" tIns="91425">
            <a:noAutofit/>
          </a:bodyPr>
          <a:lstStyle/>
          <a:p>
            <a:pPr lvl="0" rtl="0" algn="ctr">
              <a:spcBef>
                <a:spcPts val="0"/>
              </a:spcBef>
              <a:buNone/>
            </a:pPr>
            <a:r>
              <a:rPr lang="en"/>
              <a:t>Feel</a:t>
            </a:r>
          </a:p>
          <a:p>
            <a:pPr indent="-298450" lvl="0" marL="457200" rtl="0">
              <a:spcBef>
                <a:spcPts val="0"/>
              </a:spcBef>
              <a:buSzPct val="100000"/>
              <a:buChar char="●"/>
            </a:pPr>
            <a:r>
              <a:rPr b="1" lang="en" sz="1100"/>
              <a:t>Wants security as a musician</a:t>
            </a:r>
          </a:p>
          <a:p>
            <a:pPr indent="-298450" lvl="0" marL="457200" rtl="0">
              <a:spcBef>
                <a:spcPts val="0"/>
              </a:spcBef>
              <a:buSzPct val="100000"/>
              <a:buChar char="●"/>
            </a:pPr>
            <a:r>
              <a:rPr lang="en" sz="1100"/>
              <a:t>Craves independence professionally</a:t>
            </a:r>
          </a:p>
          <a:p>
            <a:pPr indent="-298450" lvl="0" marL="457200" rtl="0">
              <a:spcBef>
                <a:spcPts val="0"/>
              </a:spcBef>
              <a:buSzPct val="100000"/>
              <a:buChar char="●"/>
            </a:pPr>
            <a:r>
              <a:rPr lang="en" sz="1100"/>
              <a:t>Committed </a:t>
            </a:r>
          </a:p>
          <a:p>
            <a:pPr indent="-298450" lvl="0" marL="457200" rtl="0">
              <a:spcBef>
                <a:spcPts val="0"/>
              </a:spcBef>
              <a:buSzPct val="100000"/>
              <a:buChar char="●"/>
            </a:pPr>
            <a:r>
              <a:rPr lang="en" sz="1100"/>
              <a:t>Optimistic</a:t>
            </a:r>
          </a:p>
          <a:p>
            <a:pPr indent="-298450" lvl="0" marL="457200" rtl="0">
              <a:spcBef>
                <a:spcPts val="0"/>
              </a:spcBef>
              <a:buSzPct val="100000"/>
              <a:buChar char="●"/>
            </a:pPr>
            <a:r>
              <a:rPr lang="en" sz="1100"/>
              <a:t>Fulfilled by his music</a:t>
            </a:r>
          </a:p>
          <a:p>
            <a:pPr indent="-298450" lvl="0" marL="457200" rtl="0">
              <a:spcBef>
                <a:spcPts val="0"/>
              </a:spcBef>
              <a:buSzPct val="100000"/>
              <a:buChar char="●"/>
            </a:pPr>
            <a:r>
              <a:rPr lang="en" sz="1100"/>
              <a:t>Constrained by schedule</a:t>
            </a:r>
          </a:p>
          <a:p>
            <a:pPr indent="-298450" lvl="0" marL="457200" rtl="0">
              <a:spcBef>
                <a:spcPts val="0"/>
              </a:spcBef>
              <a:buSzPct val="100000"/>
              <a:buChar char="●"/>
            </a:pPr>
            <a:r>
              <a:rPr lang="en" sz="1100"/>
              <a:t>Sleep-deprived</a:t>
            </a:r>
          </a:p>
          <a:p>
            <a:pPr indent="-298450" lvl="0" marL="457200" rtl="0">
              <a:spcBef>
                <a:spcPts val="0"/>
              </a:spcBef>
              <a:buSzPct val="100000"/>
              <a:buChar char="●"/>
            </a:pPr>
            <a:r>
              <a:rPr lang="en" sz="1100"/>
              <a:t>Motivated </a:t>
            </a:r>
          </a:p>
          <a:p>
            <a:pPr indent="-298450" lvl="0" marL="457200" rtl="0">
              <a:spcBef>
                <a:spcPts val="0"/>
              </a:spcBef>
              <a:buSzPct val="100000"/>
              <a:buChar char="●"/>
            </a:pPr>
            <a:r>
              <a:rPr lang="en" sz="1100"/>
              <a:t>Passionate</a:t>
            </a:r>
          </a:p>
          <a:p>
            <a:pPr indent="-298450" lvl="0" marL="457200" rtl="0">
              <a:spcBef>
                <a:spcPts val="0"/>
              </a:spcBef>
              <a:buSzPct val="100000"/>
              <a:buChar char="●"/>
            </a:pPr>
            <a:r>
              <a:rPr lang="en" sz="1100"/>
              <a:t>Inspired</a:t>
            </a:r>
          </a:p>
          <a:p>
            <a:pPr indent="-298450" lvl="0" marL="457200" rtl="0">
              <a:spcBef>
                <a:spcPts val="0"/>
              </a:spcBef>
              <a:buSzPct val="100000"/>
              <a:buChar char="●"/>
            </a:pPr>
            <a:r>
              <a:rPr lang="en" sz="1100"/>
              <a:t>Unsure about teaching young children</a:t>
            </a:r>
          </a:p>
          <a:p>
            <a:pPr indent="-298450" lvl="0" marL="457200" rtl="0">
              <a:spcBef>
                <a:spcPts val="0"/>
              </a:spcBef>
              <a:buSzPct val="100000"/>
              <a:buChar char="●"/>
            </a:pPr>
            <a:r>
              <a:rPr lang="en" sz="1100"/>
              <a:t>Discontent with 9 to 5 day job</a:t>
            </a:r>
          </a:p>
        </p:txBody>
      </p:sp>
      <p:cxnSp>
        <p:nvCxnSpPr>
          <p:cNvPr id="138" name="Shape 138"/>
          <p:cNvCxnSpPr/>
          <p:nvPr/>
        </p:nvCxnSpPr>
        <p:spPr>
          <a:xfrm>
            <a:off x="4846137" y="115200"/>
            <a:ext cx="15899" cy="4797900"/>
          </a:xfrm>
          <a:prstGeom prst="straightConnector1">
            <a:avLst/>
          </a:prstGeom>
          <a:noFill/>
          <a:ln cap="flat" cmpd="sng" w="9525">
            <a:solidFill>
              <a:schemeClr val="dk2"/>
            </a:solidFill>
            <a:prstDash val="solid"/>
            <a:round/>
            <a:headEnd len="lg" w="lg" type="none"/>
            <a:tailEnd len="lg" w="lg" type="none"/>
          </a:ln>
        </p:spPr>
      </p:cxnSp>
      <p:cxnSp>
        <p:nvCxnSpPr>
          <p:cNvPr id="139" name="Shape 139"/>
          <p:cNvCxnSpPr/>
          <p:nvPr/>
        </p:nvCxnSpPr>
        <p:spPr>
          <a:xfrm flipH="1" rot="10800000">
            <a:off x="601375" y="2507699"/>
            <a:ext cx="8111999" cy="12900"/>
          </a:xfrm>
          <a:prstGeom prst="straightConnector1">
            <a:avLst/>
          </a:prstGeom>
          <a:noFill/>
          <a:ln cap="flat" cmpd="sng" w="9525">
            <a:solidFill>
              <a:schemeClr val="dk2"/>
            </a:solidFill>
            <a:prstDash val="solid"/>
            <a:round/>
            <a:headEnd len="lg" w="lg" type="none"/>
            <a:tailEnd len="lg" w="lg" type="none"/>
          </a:ln>
        </p:spPr>
      </p:cxnSp>
      <p:sp>
        <p:nvSpPr>
          <p:cNvPr id="140" name="Shape 140"/>
          <p:cNvSpPr txBox="1"/>
          <p:nvPr/>
        </p:nvSpPr>
        <p:spPr>
          <a:xfrm>
            <a:off x="1312175" y="2597325"/>
            <a:ext cx="3083399" cy="507300"/>
          </a:xfrm>
          <a:prstGeom prst="rect">
            <a:avLst/>
          </a:prstGeom>
          <a:noFill/>
          <a:ln>
            <a:noFill/>
          </a:ln>
        </p:spPr>
        <p:txBody>
          <a:bodyPr anchorCtr="0" anchor="t" bIns="91425" lIns="91425" rIns="91425" tIns="91425">
            <a:noAutofit/>
          </a:bodyPr>
          <a:lstStyle/>
          <a:p>
            <a:pPr lvl="0" rtl="0">
              <a:spcBef>
                <a:spcPts val="0"/>
              </a:spcBef>
              <a:buNone/>
            </a:pPr>
            <a:r>
              <a:t/>
            </a:r>
            <a:endParaRPr/>
          </a:p>
        </p:txBody>
      </p:sp>
      <p:pic>
        <p:nvPicPr>
          <p:cNvPr id="141" name="Shape 141"/>
          <p:cNvPicPr preferRelativeResize="0"/>
          <p:nvPr/>
        </p:nvPicPr>
        <p:blipFill>
          <a:blip r:embed="rId3">
            <a:alphaModFix/>
          </a:blip>
          <a:stretch>
            <a:fillRect/>
          </a:stretch>
        </p:blipFill>
        <p:spPr>
          <a:xfrm>
            <a:off x="8720547" y="4610950"/>
            <a:ext cx="347262" cy="456350"/>
          </a:xfrm>
          <a:prstGeom prst="rect">
            <a:avLst/>
          </a:prstGeom>
          <a:noFill/>
          <a:ln>
            <a:noFill/>
          </a:ln>
        </p:spPr>
      </p:pic>
      <p:pic>
        <p:nvPicPr>
          <p:cNvPr id="142" name="Shape 142"/>
          <p:cNvPicPr preferRelativeResize="0"/>
          <p:nvPr/>
        </p:nvPicPr>
        <p:blipFill>
          <a:blip r:embed="rId4">
            <a:alphaModFix/>
          </a:blip>
          <a:stretch>
            <a:fillRect/>
          </a:stretch>
        </p:blipFill>
        <p:spPr>
          <a:xfrm>
            <a:off x="8549725" y="4726000"/>
            <a:ext cx="188450" cy="3769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