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b="1" sz="14000"/>
            </a:lvl1pPr>
            <a:lvl2pPr algn="ctr">
              <a:spcBef>
                <a:spcPts val="0"/>
              </a:spcBef>
              <a:buSzPct val="100000"/>
              <a:defRPr b="1" sz="14000"/>
            </a:lvl2pPr>
            <a:lvl3pPr algn="ctr">
              <a:spcBef>
                <a:spcPts val="0"/>
              </a:spcBef>
              <a:buSzPct val="100000"/>
              <a:defRPr b="1" sz="14000"/>
            </a:lvl3pPr>
            <a:lvl4pPr algn="ctr">
              <a:spcBef>
                <a:spcPts val="0"/>
              </a:spcBef>
              <a:buSzPct val="100000"/>
              <a:defRPr b="1" sz="14000"/>
            </a:lvl4pPr>
            <a:lvl5pPr algn="ctr">
              <a:spcBef>
                <a:spcPts val="0"/>
              </a:spcBef>
              <a:buSzPct val="100000"/>
              <a:defRPr b="1" sz="14000"/>
            </a:lvl5pPr>
            <a:lvl6pPr algn="ctr">
              <a:spcBef>
                <a:spcPts val="0"/>
              </a:spcBef>
              <a:buSzPct val="100000"/>
              <a:defRPr b="1" sz="14000"/>
            </a:lvl6pPr>
            <a:lvl7pPr algn="ctr">
              <a:spcBef>
                <a:spcPts val="0"/>
              </a:spcBef>
              <a:buSzPct val="100000"/>
              <a:defRPr b="1" sz="14000"/>
            </a:lvl7pPr>
            <a:lvl8pPr algn="ctr">
              <a:spcBef>
                <a:spcPts val="0"/>
              </a:spcBef>
              <a:buSzPct val="100000"/>
              <a:defRPr b="1" sz="14000"/>
            </a:lvl8pPr>
            <a:lvl9pPr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0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90525" y="132372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CrowdPower: Events/Crowds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460950" y="3334592"/>
            <a:ext cx="8222100" cy="100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Dartis Willis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Cristian Lara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Neven Wang -Tomic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32750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Experience Prototype #1 “Bubble Map”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4497" l="0" r="0" t="8682"/>
          <a:stretch/>
        </p:blipFill>
        <p:spPr>
          <a:xfrm>
            <a:off x="121025" y="627712"/>
            <a:ext cx="3304650" cy="21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15232" l="0" r="0" t="0"/>
          <a:stretch/>
        </p:blipFill>
        <p:spPr>
          <a:xfrm>
            <a:off x="121025" y="2834725"/>
            <a:ext cx="3304650" cy="21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499075" y="627725"/>
            <a:ext cx="5589899" cy="4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Description: Bubble map of nearby events showing their immediate popularity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What worked?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The “hotness” meter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Map Representation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What didn’t?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False events being created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Unreliable event time reporting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Survey-esque questions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Surprises? New Learnings?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It would be difficult to implement for small events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How can we tell if an event’s plans change?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Main Assumption Validity? </a:t>
            </a:r>
            <a:r>
              <a:rPr lang="en" u="sng">
                <a:solidFill>
                  <a:srgbClr val="00FF00"/>
                </a:solidFill>
              </a:rPr>
              <a:t>Valid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Seeing location based visualizations of events is a valid desire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13278" l="6363" r="2203" t="22478"/>
          <a:stretch/>
        </p:blipFill>
        <p:spPr>
          <a:xfrm rot="10800000">
            <a:off x="143024" y="583712"/>
            <a:ext cx="4255500" cy="2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6715" l="0" r="4834" t="4102"/>
          <a:stretch/>
        </p:blipFill>
        <p:spPr>
          <a:xfrm>
            <a:off x="143025" y="2889250"/>
            <a:ext cx="1650574" cy="20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 b="6715" l="0" r="18233" t="4102"/>
          <a:stretch/>
        </p:blipFill>
        <p:spPr>
          <a:xfrm>
            <a:off x="1869962" y="2889250"/>
            <a:ext cx="2521125" cy="20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432750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Experience Prototype #2 “Timeline”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467450" y="583700"/>
            <a:ext cx="4555499" cy="436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Description: Timeline keeping track of past events attended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What worked?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Timeline Format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Blurbs method of documentation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What didn’t?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Uploading directly to app is inconvenient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Separated blurbs and snapshots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Surprises? New Learnings?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Images enhance experience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Main Assumption Validity? </a:t>
            </a:r>
            <a:r>
              <a:rPr lang="en" u="sng">
                <a:solidFill>
                  <a:srgbClr val="00FF00"/>
                </a:solidFill>
              </a:rPr>
              <a:t>Valid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People want a social record of events they have attended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3920" t="0"/>
          <a:stretch/>
        </p:blipFill>
        <p:spPr>
          <a:xfrm>
            <a:off x="124175" y="610375"/>
            <a:ext cx="1479975" cy="21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6950" r="0" t="0"/>
          <a:stretch/>
        </p:blipFill>
        <p:spPr>
          <a:xfrm>
            <a:off x="1664675" y="617650"/>
            <a:ext cx="3397924" cy="214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3716" l="17979" r="40594" t="0"/>
          <a:stretch/>
        </p:blipFill>
        <p:spPr>
          <a:xfrm>
            <a:off x="3404275" y="2804775"/>
            <a:ext cx="1649599" cy="21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 b="25662" l="0" r="7783" t="6517"/>
          <a:stretch/>
        </p:blipFill>
        <p:spPr>
          <a:xfrm>
            <a:off x="124175" y="2804750"/>
            <a:ext cx="1649600" cy="21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7">
            <a:alphaModFix/>
          </a:blip>
          <a:srcRect b="30131" l="7219" r="41429" t="27938"/>
          <a:stretch/>
        </p:blipFill>
        <p:spPr>
          <a:xfrm>
            <a:off x="1849375" y="2804775"/>
            <a:ext cx="1485650" cy="21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type="title"/>
          </p:nvPr>
        </p:nvSpPr>
        <p:spPr>
          <a:xfrm>
            <a:off x="476775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Experience Prototype #3 “Real-Time Update”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123125" y="617650"/>
            <a:ext cx="3943799" cy="4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Description: Live feed of events with supplied pictures for each event.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What worked?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Potential for “wide” selection of events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Incentive to upload pictures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What didn’t?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Security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Inclusion of friends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Surprises? New Learnings?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High “forgiveness” for app/experience failure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Main Assumption Validity? </a:t>
            </a:r>
            <a:r>
              <a:rPr lang="en" u="sng">
                <a:solidFill>
                  <a:srgbClr val="00FF00"/>
                </a:solidFill>
              </a:rPr>
              <a:t>Valid</a:t>
            </a:r>
          </a:p>
          <a:p>
            <a:pPr indent="-228600" lvl="0" marL="457200" rtl="0">
              <a:spcBef>
                <a:spcPts val="0"/>
              </a:spcBef>
              <a:buClr>
                <a:srgbClr val="383838"/>
              </a:buClr>
              <a:buChar char="●"/>
            </a:pPr>
            <a:r>
              <a:rPr lang="en" u="sng">
                <a:solidFill>
                  <a:srgbClr val="383838"/>
                </a:solidFill>
              </a:rPr>
              <a:t>People are willing contribute to/use crowd sources of information about events they attend.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P.O.V.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6323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83838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83838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i="1" lang="en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“We met both event organizers and attendees at three distinct events. We were amazed to find there is a “sweet spot” crowd size that enhances the experience of an event</a:t>
            </a:r>
            <a:r>
              <a:rPr lang="en" sz="1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i="1" lang="en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It would be game changing if we could make users feel knowledgeable about crowd size.”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383838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i="1" lang="en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This P.O.V. is too</a:t>
            </a:r>
            <a:r>
              <a:rPr i="1" lang="en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superficial!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						      (Let’s go deeper)</a:t>
            </a:r>
          </a:p>
        </p:txBody>
      </p:sp>
      <p:sp>
        <p:nvSpPr>
          <p:cNvPr id="63" name="Shape 63"/>
          <p:cNvSpPr/>
          <p:nvPr/>
        </p:nvSpPr>
        <p:spPr>
          <a:xfrm>
            <a:off x="4161223" y="3246075"/>
            <a:ext cx="391800" cy="48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358773" y="3246075"/>
            <a:ext cx="391800" cy="48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4963673" y="3246075"/>
            <a:ext cx="391800" cy="48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01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Additional Needfinding: Jenny Lu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5168099" cy="351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Attends many events    Maintains active social life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                  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383838"/>
                </a:solidFill>
              </a:rPr>
              <a:t>      Considers herself an “expert” on the subject	       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568" y="0"/>
            <a:ext cx="3382431" cy="505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949" y="1738575"/>
            <a:ext cx="1000799" cy="100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6425" y="1842849"/>
            <a:ext cx="774800" cy="79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5175" y="3933975"/>
            <a:ext cx="1611244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With deeper analysis we found...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0177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383838"/>
              </a:buClr>
            </a:pPr>
            <a:r>
              <a:rPr lang="en">
                <a:solidFill>
                  <a:srgbClr val="383838"/>
                </a:solidFill>
              </a:rPr>
              <a:t>Additional information/rules about sweet spot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383838"/>
              </a:buClr>
            </a:pPr>
            <a:r>
              <a:rPr lang="en">
                <a:solidFill>
                  <a:srgbClr val="383838"/>
                </a:solidFill>
              </a:rPr>
              <a:t>The sweet-spot concept is built on deeper human behavior.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383838"/>
              </a:buClr>
            </a:pPr>
            <a:r>
              <a:rPr lang="en">
                <a:solidFill>
                  <a:srgbClr val="383838"/>
                </a:solidFill>
              </a:rPr>
              <a:t>Our </a:t>
            </a:r>
            <a:r>
              <a:rPr lang="en" u="sng">
                <a:solidFill>
                  <a:srgbClr val="383838"/>
                </a:solidFill>
              </a:rPr>
              <a:t>LEAP</a:t>
            </a:r>
            <a:r>
              <a:rPr lang="en">
                <a:solidFill>
                  <a:srgbClr val="383838"/>
                </a:solidFill>
              </a:rPr>
              <a:t> was: Experiencing events with others provides for many inherent human desires. 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lr>
                <a:srgbClr val="383838"/>
              </a:buClr>
            </a:pPr>
            <a:r>
              <a:rPr lang="en">
                <a:solidFill>
                  <a:srgbClr val="383838"/>
                </a:solidFill>
              </a:rPr>
              <a:t>Needs: To satiate the desire to enjoy things in groups, and to be informed about opportunities to do so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2980286"/>
            <a:ext cx="9143999" cy="277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653" y="0"/>
            <a:ext cx="4684345" cy="31185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P.O.V. #1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40425" y="1112550"/>
            <a:ext cx="5271299" cy="217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57142"/>
              </a:lnSpc>
              <a:spcBef>
                <a:spcPts val="300"/>
              </a:spcBef>
              <a:spcAft>
                <a:spcPts val="800"/>
              </a:spcAft>
              <a:buNone/>
            </a:pPr>
            <a:r>
              <a:rPr lang="en" sz="1400">
                <a:solidFill>
                  <a:srgbClr val="383838"/>
                </a:solidFill>
              </a:rPr>
              <a:t>We met event goers at three distinct events, </a:t>
            </a:r>
          </a:p>
          <a:p>
            <a:pPr rtl="0">
              <a:lnSpc>
                <a:spcPct val="157142"/>
              </a:lnSpc>
              <a:spcBef>
                <a:spcPts val="300"/>
              </a:spcBef>
              <a:spcAft>
                <a:spcPts val="800"/>
              </a:spcAft>
              <a:buNone/>
            </a:pPr>
            <a:r>
              <a:t/>
            </a:r>
            <a:endParaRPr sz="1400">
              <a:solidFill>
                <a:srgbClr val="383838"/>
              </a:solidFill>
            </a:endParaRPr>
          </a:p>
          <a:p>
            <a:pPr rtl="0">
              <a:lnSpc>
                <a:spcPct val="157142"/>
              </a:lnSpc>
              <a:spcBef>
                <a:spcPts val="300"/>
              </a:spcBef>
              <a:spcAft>
                <a:spcPts val="800"/>
              </a:spcAft>
              <a:buNone/>
            </a:pPr>
            <a:r>
              <a:rPr lang="en" sz="1400">
                <a:solidFill>
                  <a:srgbClr val="383838"/>
                </a:solidFill>
              </a:rPr>
              <a:t>We were surprised to find that satisfying the primal desire to enjoy experiences in a group largely defines how much people enjoy an event. </a:t>
            </a:r>
          </a:p>
          <a:p>
            <a:pPr rtl="0">
              <a:lnSpc>
                <a:spcPct val="157142"/>
              </a:lnSpc>
              <a:spcBef>
                <a:spcPts val="300"/>
              </a:spcBef>
              <a:spcAft>
                <a:spcPts val="800"/>
              </a:spcAft>
              <a:buNone/>
            </a:pPr>
            <a:r>
              <a:t/>
            </a:r>
            <a:endParaRPr sz="1400">
              <a:solidFill>
                <a:srgbClr val="383838"/>
              </a:solidFill>
            </a:endParaRPr>
          </a:p>
          <a:p>
            <a:pPr lvl="0" rtl="0">
              <a:lnSpc>
                <a:spcPct val="157142"/>
              </a:lnSpc>
              <a:spcBef>
                <a:spcPts val="300"/>
              </a:spcBef>
              <a:spcAft>
                <a:spcPts val="800"/>
              </a:spcAft>
              <a:buNone/>
            </a:pPr>
            <a:r>
              <a:rPr lang="en" sz="1400">
                <a:solidFill>
                  <a:srgbClr val="383838"/>
                </a:solidFill>
              </a:rPr>
              <a:t>It would be game changing if we could enhance these “satisfying” group experiences before, during, and after an event.</a:t>
            </a:r>
          </a:p>
        </p:txBody>
      </p:sp>
      <p:sp>
        <p:nvSpPr>
          <p:cNvPr id="90" name="Shape 90"/>
          <p:cNvSpPr/>
          <p:nvPr/>
        </p:nvSpPr>
        <p:spPr>
          <a:xfrm>
            <a:off x="510525" y="1626948"/>
            <a:ext cx="170099" cy="27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510525" y="3199424"/>
            <a:ext cx="170099" cy="27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344" y="966925"/>
            <a:ext cx="3728655" cy="24823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Revised P.O.V. #2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072725"/>
            <a:ext cx="5762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We were surprised to find the amount of emphasis that people put on inferred guesses to best utilize the time and emotions they invest into events. (See desires from POV #1)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383838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It would be game changing if we could reliably provide information that would improve the time people spend at events and save them from unsatisfying experiences.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People are surprisingly upset when expectations of events do not translate to reality. </a:t>
            </a:r>
          </a:p>
        </p:txBody>
      </p:sp>
      <p:sp>
        <p:nvSpPr>
          <p:cNvPr id="99" name="Shape 99"/>
          <p:cNvSpPr/>
          <p:nvPr/>
        </p:nvSpPr>
        <p:spPr>
          <a:xfrm>
            <a:off x="423600" y="2011125"/>
            <a:ext cx="227099" cy="36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423600" y="3449250"/>
            <a:ext cx="227099" cy="36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2801611"/>
            <a:ext cx="9144000" cy="380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might we...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Drum up excitement for events prior to their occurrence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383838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Stems from the first P.O.V in that collective excitement builds up the group experience</a:t>
            </a:r>
          </a:p>
        </p:txBody>
      </p:sp>
      <p:sp>
        <p:nvSpPr>
          <p:cNvPr id="108" name="Shape 108"/>
          <p:cNvSpPr/>
          <p:nvPr/>
        </p:nvSpPr>
        <p:spPr>
          <a:xfrm>
            <a:off x="423600" y="1608500"/>
            <a:ext cx="227099" cy="36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474" y="0"/>
            <a:ext cx="1766524" cy="23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might we...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7109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Provide snapshots of what an event is like in real-time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Stems from the second P.O.V in that providing people with media and information from events aids in the decision making process..</a:t>
            </a:r>
          </a:p>
        </p:txBody>
      </p:sp>
      <p:sp>
        <p:nvSpPr>
          <p:cNvPr id="116" name="Shape 116"/>
          <p:cNvSpPr/>
          <p:nvPr/>
        </p:nvSpPr>
        <p:spPr>
          <a:xfrm>
            <a:off x="423600" y="1608500"/>
            <a:ext cx="227099" cy="36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2801611"/>
            <a:ext cx="9144000" cy="380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474" y="0"/>
            <a:ext cx="1766524" cy="23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might we...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6960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Expand positive group feeling beyond the duration of the event.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3838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383838"/>
                </a:solidFill>
              </a:rPr>
              <a:t>Stems from the first P.O.V in that people value the group feeling they get from social events, extending this would give people something to look back on.</a:t>
            </a:r>
          </a:p>
        </p:txBody>
      </p:sp>
      <p:sp>
        <p:nvSpPr>
          <p:cNvPr id="125" name="Shape 125"/>
          <p:cNvSpPr/>
          <p:nvPr/>
        </p:nvSpPr>
        <p:spPr>
          <a:xfrm>
            <a:off x="423600" y="1608500"/>
            <a:ext cx="227099" cy="36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2801611"/>
            <a:ext cx="9144000" cy="380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474" y="0"/>
            <a:ext cx="1766524" cy="23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