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Amatic SC"/>
      <p:regular r:id="rId25"/>
      <p:bold r:id="rId26"/>
    </p:embeddedFont>
    <p:embeddedFont>
      <p:font typeface="Source Code Pro"/>
      <p:regular r:id="rId27"/>
      <p:bold r:id="rId28"/>
    </p:embeddedFont>
    <p:embeddedFont>
      <p:font typeface="Questrial"/>
      <p:regular r:id="rId29"/>
    </p:embeddedFont>
    <p:embeddedFont>
      <p:font typeface="Open Sans"/>
      <p:regular r:id="rId30"/>
      <p:bold r:id="rId31"/>
      <p:italic r:id="rId32"/>
      <p:boldItalic r:id="rId3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estrial-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Revisit Tinder UI → not symmetric in swiping right and left</a:t>
            </a:r>
          </a:p>
          <a:p>
            <a:pPr rtl="0">
              <a:lnSpc>
                <a:spcPct val="115000"/>
              </a:lnSpc>
              <a:spcBef>
                <a:spcPts val="0"/>
              </a:spcBef>
              <a:buNone/>
            </a:pPr>
            <a:r>
              <a:rPr lang="en"/>
              <a:t>Scrap the swiping action → tapping action to bring up information</a:t>
            </a:r>
          </a:p>
          <a:p>
            <a:pPr lvl="0" rtl="0">
              <a:lnSpc>
                <a:spcPct val="115000"/>
              </a:lnSpc>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Status: engaging the user to change the mindset of “embarking on an adventure”</a:t>
            </a:r>
          </a:p>
          <a:p>
            <a:pPr rtl="0">
              <a:lnSpc>
                <a:spcPct val="115000"/>
              </a:lnSpc>
              <a:spcBef>
                <a:spcPts val="0"/>
              </a:spcBef>
              <a:buNone/>
            </a:pPr>
            <a:r>
              <a:rPr lang="en"/>
              <a:t>Changes: error prevention and accuracy </a:t>
            </a:r>
          </a:p>
          <a:p>
            <a:pPr lvl="0" rtl="0">
              <a:lnSpc>
                <a:spcPct val="115000"/>
              </a:lnSpc>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spcBef>
                <a:spcPts val="0"/>
              </a:spcBef>
              <a:buClr>
                <a:srgbClr val="000000"/>
              </a:buClr>
              <a:buSzPct val="100000"/>
              <a:buFont typeface="Arial"/>
              <a:buChar char="●"/>
            </a:pPr>
            <a:r>
              <a:rPr lang="en"/>
              <a:t>XCode for developing iOS application in Swift</a:t>
            </a:r>
          </a:p>
          <a:p>
            <a:pPr indent="-298450" lvl="0" marL="457200" rtl="0">
              <a:spcBef>
                <a:spcPts val="0"/>
              </a:spcBef>
              <a:buClr>
                <a:srgbClr val="000000"/>
              </a:buClr>
              <a:buSzPct val="100000"/>
              <a:buFont typeface="Arial"/>
              <a:buChar char="●"/>
            </a:pPr>
            <a:r>
              <a:rPr lang="en"/>
              <a:t>Storyboards</a:t>
            </a:r>
          </a:p>
          <a:p>
            <a:pPr indent="-298450" lvl="1" marL="914400" rtl="0">
              <a:spcBef>
                <a:spcPts val="0"/>
              </a:spcBef>
              <a:buClr>
                <a:srgbClr val="000000"/>
              </a:buClr>
              <a:buSzPct val="100000"/>
              <a:buFont typeface="Amatic SC"/>
              <a:buChar char="○"/>
            </a:pPr>
            <a:r>
              <a:rPr lang="en"/>
              <a:t>Container for all scenes (View Controllers, Nav Controllers, TabBar Controllers, etc.)</a:t>
            </a:r>
          </a:p>
          <a:p>
            <a:pPr indent="-298450" lvl="1" marL="914400" rtl="0">
              <a:spcBef>
                <a:spcPts val="0"/>
              </a:spcBef>
              <a:buClr>
                <a:srgbClr val="000000"/>
              </a:buClr>
              <a:buSzPct val="100000"/>
              <a:buFont typeface="Amatic SC"/>
              <a:buChar char="○"/>
            </a:pPr>
            <a:r>
              <a:rPr lang="en"/>
              <a:t>Good way to manage how different controllers talk to each other</a:t>
            </a:r>
          </a:p>
          <a:p>
            <a:pPr indent="-298450" lvl="0" marL="457200" rtl="0">
              <a:spcBef>
                <a:spcPts val="0"/>
              </a:spcBef>
              <a:buClr>
                <a:srgbClr val="000000"/>
              </a:buClr>
              <a:buSzPct val="100000"/>
              <a:buFont typeface="Arial"/>
              <a:buChar char="●"/>
            </a:pPr>
            <a:r>
              <a:rPr lang="en"/>
              <a:t>Graphical interface builder</a:t>
            </a:r>
          </a:p>
          <a:p>
            <a:pPr indent="-298450" lvl="0" marL="457200" rtl="0">
              <a:spcBef>
                <a:spcPts val="0"/>
              </a:spcBef>
              <a:buClr>
                <a:srgbClr val="000000"/>
              </a:buClr>
              <a:buSzPct val="100000"/>
              <a:buFont typeface="Arial"/>
              <a:buChar char="●"/>
            </a:pPr>
            <a:r>
              <a:rPr lang="en"/>
              <a:t>Segues</a:t>
            </a:r>
          </a:p>
          <a:p>
            <a:pPr indent="-298450" lvl="0" marL="457200" rtl="0">
              <a:spcBef>
                <a:spcPts val="0"/>
              </a:spcBef>
              <a:buClr>
                <a:srgbClr val="000000"/>
              </a:buClr>
              <a:buSzPct val="100000"/>
              <a:buFont typeface="Arial"/>
              <a:buChar char="●"/>
            </a:pPr>
            <a:r>
              <a:rPr lang="en"/>
              <a:t>Syntax-aware + compiler-aware source editor</a:t>
            </a:r>
          </a:p>
          <a:p>
            <a:pPr indent="-298450" lvl="0" marL="457200" rtl="0">
              <a:spcBef>
                <a:spcPts val="0"/>
              </a:spcBef>
              <a:buClr>
                <a:srgbClr val="000000"/>
              </a:buClr>
              <a:buSzPct val="100000"/>
              <a:buFont typeface="Arial"/>
              <a:buChar char="●"/>
            </a:pPr>
            <a:r>
              <a:rPr lang="en"/>
              <a:t>iPhone simulator</a:t>
            </a:r>
          </a:p>
          <a:p>
            <a:pPr indent="-298450" lvl="0" marL="457200" rtl="0">
              <a:spcBef>
                <a:spcPts val="0"/>
              </a:spcBef>
              <a:buClr>
                <a:srgbClr val="000000"/>
              </a:buClr>
              <a:buSzPct val="100000"/>
              <a:buFont typeface="Arial"/>
              <a:buChar char="●"/>
            </a:pPr>
            <a:r>
              <a:rPr lang="en"/>
              <a:t>Git for version control</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457200"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marL="0" rtl="0">
              <a:spcBef>
                <a:spcPts val="0"/>
              </a:spcBef>
              <a:buNone/>
            </a:pPr>
            <a:r>
              <a:rPr lang="en"/>
              <a:t>Wizard of Oz:</a:t>
            </a:r>
          </a:p>
          <a:p>
            <a:pPr indent="-228600" lvl="0" marL="457200" rtl="0">
              <a:spcBef>
                <a:spcPts val="0"/>
              </a:spcBef>
            </a:pPr>
            <a:r>
              <a:rPr lang="en"/>
              <a:t>Type in location instead of using a Places autocomplete API (i.e., Google or Apple Maps)</a:t>
            </a:r>
          </a:p>
          <a:p>
            <a:pPr indent="-228600" lvl="0" marL="457200" rtl="0">
              <a:spcBef>
                <a:spcPts val="0"/>
              </a:spcBef>
            </a:pPr>
            <a:r>
              <a:rPr lang="en"/>
              <a:t>Sensing location at Stanford: not location-sensitive at the moment; location defaults to Stanford</a:t>
            </a:r>
          </a:p>
          <a:p>
            <a:pPr indent="-228600" lvl="0" marL="457200" rtl="0">
              <a:spcBef>
                <a:spcPts val="0"/>
              </a:spcBef>
            </a:pPr>
            <a:r>
              <a:rPr lang="en"/>
              <a:t>Assumes user is already signed in</a:t>
            </a:r>
          </a:p>
          <a:p>
            <a:pPr indent="-228600" lvl="0" marL="457200" rtl="0">
              <a:spcBef>
                <a:spcPts val="0"/>
              </a:spcBef>
            </a:pPr>
            <a:r>
              <a:rPr lang="en"/>
              <a:t>Activities currently run in a loop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Summary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Problem: Finding exciting and memorable things to do in a new settings is hard, and it's even harder to document all the meaningful interactions you have on a consistent basis. </a:t>
            </a:r>
          </a:p>
          <a:p>
            <a:pPr rtl="0">
              <a:lnSpc>
                <a:spcPct val="115000"/>
              </a:lnSpc>
              <a:spcBef>
                <a:spcPts val="0"/>
              </a:spcBef>
              <a:buNone/>
            </a:pPr>
            <a:r>
              <a:t/>
            </a:r>
            <a:endParaRPr sz="1200"/>
          </a:p>
          <a:p>
            <a:pPr lvl="0" rtl="0">
              <a:lnSpc>
                <a:spcPct val="115000"/>
              </a:lnSpc>
              <a:spcBef>
                <a:spcPts val="0"/>
              </a:spcBef>
              <a:buNone/>
            </a:pPr>
            <a:r>
              <a:t/>
            </a:r>
            <a:endParaRPr sz="1200">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sz="1200"/>
              <a:t>Value proposition: discover locally curated activities for a location and document personal memories.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sz="1200">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With a clear spread of heuristics across the board, we realized that there is no ONE area that we need to focus on, but that there are significant changes that we needed to make, in each task, and even basic functionality. </a:t>
            </a:r>
          </a:p>
          <a:p>
            <a:pPr rtl="0">
              <a:lnSpc>
                <a:spcPct val="115000"/>
              </a:lnSpc>
              <a:spcBef>
                <a:spcPts val="0"/>
              </a:spcBef>
              <a:buNone/>
            </a:pPr>
            <a:r>
              <a:t/>
            </a:r>
            <a:endParaRPr/>
          </a:p>
          <a:p>
            <a:pPr lvl="0" rtl="0">
              <a:lnSpc>
                <a:spcPct val="115000"/>
              </a:lnSpc>
              <a:spcBef>
                <a:spcPts val="0"/>
              </a:spcBef>
              <a:buNone/>
            </a:pPr>
            <a:r>
              <a:rPr lang="en"/>
              <a:t>Continuity, usability, functionality </a:t>
            </a:r>
          </a:p>
          <a:p>
            <a:pPr lvl="0" rtl="0">
              <a:lnSpc>
                <a:spcPct val="115000"/>
              </a:lnSpc>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gn="l">
              <a:spcBef>
                <a:spcPts val="0"/>
              </a:spcBef>
              <a:buNone/>
            </a:pPr>
            <a:r>
              <a:rPr lang="en" sz="1200">
                <a:latin typeface="Questrial"/>
                <a:ea typeface="Questrial"/>
                <a:cs typeface="Questrial"/>
                <a:sym typeface="Questrial"/>
              </a:rPr>
              <a:t>Color: Clashing colors (red and purple) → Teal = bluish hue → laid-back, high saturation → exploratory</a:t>
            </a:r>
          </a:p>
          <a:p>
            <a:pPr rtl="0" algn="l">
              <a:spcBef>
                <a:spcPts val="0"/>
              </a:spcBef>
              <a:buNone/>
            </a:pPr>
            <a:r>
              <a:rPr lang="en" sz="1200">
                <a:latin typeface="Questrial"/>
                <a:ea typeface="Questrial"/>
                <a:cs typeface="Questrial"/>
                <a:sym typeface="Questrial"/>
              </a:rPr>
              <a:t>Story: icons, actions, and language</a:t>
            </a:r>
          </a:p>
          <a:p>
            <a:pPr lvl="0" rtl="0" algn="l">
              <a:spcBef>
                <a:spcPts val="0"/>
              </a:spcBef>
              <a:buNone/>
            </a:pPr>
            <a:r>
              <a:t/>
            </a:r>
            <a:endParaRPr sz="1200">
              <a:latin typeface="Questrial"/>
              <a:ea typeface="Questrial"/>
              <a:cs typeface="Questrial"/>
              <a:sym typeface="Quest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03.png"/><Relationship Id="rId5" Type="http://schemas.openxmlformats.org/officeDocument/2006/relationships/image" Target="../media/image06.png"/><Relationship Id="rId6" Type="http://schemas.openxmlformats.org/officeDocument/2006/relationships/image" Target="../media/image05.png"/><Relationship Id="rId7"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vimeo.com/1463728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0.png"/><Relationship Id="rId4"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311700" y="11150"/>
            <a:ext cx="8520599" cy="2690399"/>
          </a:xfrm>
          <a:prstGeom prst="rect">
            <a:avLst/>
          </a:prstGeom>
        </p:spPr>
        <p:txBody>
          <a:bodyPr anchorCtr="0" anchor="ctr" bIns="91425" lIns="91425" rIns="91425" tIns="91425">
            <a:noAutofit/>
          </a:bodyPr>
          <a:lstStyle/>
          <a:p>
            <a:pPr rtl="0">
              <a:spcBef>
                <a:spcPts val="0"/>
              </a:spcBef>
              <a:buNone/>
            </a:pPr>
            <a:r>
              <a:rPr lang="en" sz="7200"/>
              <a:t>Chapter by Loco Power </a:t>
            </a:r>
          </a:p>
          <a:p>
            <a:pPr lvl="0" rtl="0">
              <a:spcBef>
                <a:spcPts val="0"/>
              </a:spcBef>
              <a:buNone/>
            </a:pPr>
            <a:r>
              <a:rPr lang="en" sz="4800"/>
              <a:t>Week 10: High-Fidelity Prototype (Milestone)</a:t>
            </a:r>
          </a:p>
        </p:txBody>
      </p:sp>
      <p:sp>
        <p:nvSpPr>
          <p:cNvPr id="56" name="Shape 56"/>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rPr lang="en">
                <a:latin typeface="Questrial"/>
                <a:ea typeface="Questrial"/>
                <a:cs typeface="Questrial"/>
                <a:sym typeface="Questrial"/>
              </a:rPr>
              <a:t>Dan, Melissa, Irving, &amp; David </a:t>
            </a:r>
          </a:p>
        </p:txBody>
      </p:sp>
      <p:sp>
        <p:nvSpPr>
          <p:cNvPr id="57" name="Shape 57"/>
          <p:cNvSpPr txBox="1"/>
          <p:nvPr>
            <p:ph idx="2" type="title"/>
          </p:nvPr>
        </p:nvSpPr>
        <p:spPr>
          <a:xfrm>
            <a:off x="0" y="2688300"/>
            <a:ext cx="9144000" cy="3110400"/>
          </a:xfrm>
          <a:prstGeom prst="rect">
            <a:avLst/>
          </a:prstGeom>
          <a:solidFill>
            <a:schemeClr val="dk1"/>
          </a:solidFill>
        </p:spPr>
        <p:txBody>
          <a:bodyPr anchorCtr="0" anchor="t" bIns="91425" lIns="91425" rIns="91425" tIns="91425">
            <a:noAutofit/>
          </a:bodyPr>
          <a:lstStyle/>
          <a:p>
            <a:pPr lvl="0" rtl="0" algn="ctr">
              <a:spcBef>
                <a:spcPts val="0"/>
              </a:spcBef>
              <a:buNone/>
            </a:pPr>
            <a:r>
              <a:t/>
            </a:r>
            <a:endParaRPr/>
          </a:p>
        </p:txBody>
      </p:sp>
      <p:pic>
        <p:nvPicPr>
          <p:cNvPr id="58" name="Shape 58"/>
          <p:cNvPicPr preferRelativeResize="0"/>
          <p:nvPr/>
        </p:nvPicPr>
        <p:blipFill>
          <a:blip r:embed="rId3">
            <a:alphaModFix/>
          </a:blip>
          <a:stretch>
            <a:fillRect/>
          </a:stretch>
        </p:blipFill>
        <p:spPr>
          <a:xfrm>
            <a:off x="4816676" y="3020275"/>
            <a:ext cx="2097122" cy="2383498"/>
          </a:xfrm>
          <a:prstGeom prst="rect">
            <a:avLst/>
          </a:prstGeom>
          <a:noFill/>
          <a:ln>
            <a:noFill/>
          </a:ln>
        </p:spPr>
      </p:pic>
      <p:pic>
        <p:nvPicPr>
          <p:cNvPr id="59" name="Shape 59"/>
          <p:cNvPicPr preferRelativeResize="0"/>
          <p:nvPr/>
        </p:nvPicPr>
        <p:blipFill>
          <a:blip r:embed="rId4">
            <a:alphaModFix/>
          </a:blip>
          <a:stretch>
            <a:fillRect/>
          </a:stretch>
        </p:blipFill>
        <p:spPr>
          <a:xfrm>
            <a:off x="6913797" y="3020275"/>
            <a:ext cx="1922952" cy="2383499"/>
          </a:xfrm>
          <a:prstGeom prst="rect">
            <a:avLst/>
          </a:prstGeom>
          <a:noFill/>
          <a:ln>
            <a:noFill/>
          </a:ln>
        </p:spPr>
      </p:pic>
      <p:pic>
        <p:nvPicPr>
          <p:cNvPr id="60" name="Shape 60"/>
          <p:cNvPicPr preferRelativeResize="0"/>
          <p:nvPr/>
        </p:nvPicPr>
        <p:blipFill rotWithShape="1">
          <a:blip r:embed="rId5">
            <a:alphaModFix/>
          </a:blip>
          <a:srcRect b="23418" l="0" r="0" t="0"/>
          <a:stretch/>
        </p:blipFill>
        <p:spPr>
          <a:xfrm>
            <a:off x="343150" y="3027900"/>
            <a:ext cx="2326900" cy="2375875"/>
          </a:xfrm>
          <a:prstGeom prst="rect">
            <a:avLst/>
          </a:prstGeom>
          <a:noFill/>
          <a:ln>
            <a:noFill/>
          </a:ln>
        </p:spPr>
      </p:pic>
      <p:pic>
        <p:nvPicPr>
          <p:cNvPr id="61" name="Shape 61"/>
          <p:cNvPicPr preferRelativeResize="0"/>
          <p:nvPr/>
        </p:nvPicPr>
        <p:blipFill>
          <a:blip r:embed="rId6">
            <a:alphaModFix/>
          </a:blip>
          <a:stretch>
            <a:fillRect/>
          </a:stretch>
        </p:blipFill>
        <p:spPr>
          <a:xfrm>
            <a:off x="343150" y="3020275"/>
            <a:ext cx="2326890" cy="2383499"/>
          </a:xfrm>
          <a:prstGeom prst="rect">
            <a:avLst/>
          </a:prstGeom>
          <a:noFill/>
          <a:ln>
            <a:noFill/>
          </a:ln>
        </p:spPr>
      </p:pic>
      <p:pic>
        <p:nvPicPr>
          <p:cNvPr id="62" name="Shape 62"/>
          <p:cNvPicPr preferRelativeResize="0"/>
          <p:nvPr/>
        </p:nvPicPr>
        <p:blipFill rotWithShape="1">
          <a:blip r:embed="rId7">
            <a:alphaModFix/>
          </a:blip>
          <a:srcRect b="24057" l="0" r="9354" t="9686"/>
          <a:stretch/>
        </p:blipFill>
        <p:spPr>
          <a:xfrm>
            <a:off x="2670050" y="3024087"/>
            <a:ext cx="2173924" cy="23835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50" y="-30750"/>
            <a:ext cx="9144000" cy="699900"/>
          </a:xfrm>
          <a:prstGeom prst="rect">
            <a:avLst/>
          </a:prstGeom>
          <a:solidFill>
            <a:srgbClr val="00FDC8">
              <a:alpha val="52770"/>
            </a:srgbClr>
          </a:solidFill>
        </p:spPr>
        <p:txBody>
          <a:bodyPr anchorCtr="0" anchor="t" bIns="91425" lIns="91425" rIns="91425" tIns="91425">
            <a:noAutofit/>
          </a:bodyPr>
          <a:lstStyle/>
          <a:p>
            <a:pPr lvl="0" rtl="0" algn="ctr">
              <a:spcBef>
                <a:spcPts val="0"/>
              </a:spcBef>
              <a:buNone/>
            </a:pPr>
            <a:r>
              <a:rPr lang="en" sz="5000"/>
              <a:t> </a:t>
            </a:r>
          </a:p>
        </p:txBody>
      </p:sp>
      <p:sp>
        <p:nvSpPr>
          <p:cNvPr id="127" name="Shape 127"/>
          <p:cNvSpPr txBox="1"/>
          <p:nvPr/>
        </p:nvSpPr>
        <p:spPr>
          <a:xfrm>
            <a:off x="3070850" y="-30750"/>
            <a:ext cx="3006299" cy="2287499"/>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Interface</a:t>
            </a:r>
          </a:p>
        </p:txBody>
      </p:sp>
      <p:sp>
        <p:nvSpPr>
          <p:cNvPr id="128" name="Shape 128"/>
          <p:cNvSpPr txBox="1"/>
          <p:nvPr/>
        </p:nvSpPr>
        <p:spPr>
          <a:xfrm>
            <a:off x="236050" y="1162500"/>
            <a:ext cx="3000000"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b="1" sz="2400">
              <a:latin typeface="Questrial"/>
              <a:ea typeface="Questrial"/>
              <a:cs typeface="Questrial"/>
              <a:sym typeface="Questrial"/>
            </a:endParaRPr>
          </a:p>
          <a:p>
            <a:pPr rtl="0" algn="ctr">
              <a:spcBef>
                <a:spcPts val="0"/>
              </a:spcBef>
              <a:buNone/>
            </a:pPr>
            <a:r>
              <a:rPr b="1" lang="en" sz="2400">
                <a:latin typeface="Questrial"/>
                <a:ea typeface="Questrial"/>
                <a:cs typeface="Questrial"/>
                <a:sym typeface="Questrial"/>
              </a:rPr>
              <a:t>Replace Swiping Action </a:t>
            </a:r>
          </a:p>
          <a:p>
            <a:pPr lvl="0" rtl="0" algn="ctr">
              <a:spcBef>
                <a:spcPts val="0"/>
              </a:spcBef>
              <a:buNone/>
            </a:pPr>
            <a:r>
              <a:t/>
            </a:r>
            <a:endParaRPr b="1" sz="2400">
              <a:latin typeface="Questrial"/>
              <a:ea typeface="Questrial"/>
              <a:cs typeface="Questrial"/>
              <a:sym typeface="Questrial"/>
            </a:endParaRPr>
          </a:p>
          <a:p>
            <a:pPr lvl="0" rtl="0" algn="ctr">
              <a:spcBef>
                <a:spcPts val="0"/>
              </a:spcBef>
              <a:buNone/>
            </a:pPr>
            <a:r>
              <a:t/>
            </a:r>
            <a:endParaRPr sz="1800">
              <a:latin typeface="Questrial"/>
              <a:ea typeface="Questrial"/>
              <a:cs typeface="Questrial"/>
              <a:sym typeface="Questrial"/>
            </a:endParaRPr>
          </a:p>
          <a:p>
            <a:pPr lvl="0" rtl="0" algn="ctr">
              <a:spcBef>
                <a:spcPts val="0"/>
              </a:spcBef>
              <a:buNone/>
            </a:pPr>
            <a:r>
              <a:t/>
            </a:r>
            <a:endParaRPr sz="1800">
              <a:latin typeface="Questrial"/>
              <a:ea typeface="Questrial"/>
              <a:cs typeface="Questrial"/>
              <a:sym typeface="Questrial"/>
            </a:endParaRPr>
          </a:p>
          <a:p>
            <a:pPr lvl="0" rtl="0" algn="ctr">
              <a:spcBef>
                <a:spcPts val="0"/>
              </a:spcBef>
              <a:buNone/>
            </a:pPr>
            <a:r>
              <a:t/>
            </a:r>
            <a:endParaRPr sz="1800">
              <a:latin typeface="Questrial"/>
              <a:ea typeface="Questrial"/>
              <a:cs typeface="Questrial"/>
              <a:sym typeface="Questrial"/>
            </a:endParaRPr>
          </a:p>
          <a:p>
            <a:pPr lvl="0" rtl="0" algn="ctr">
              <a:spcBef>
                <a:spcPts val="0"/>
              </a:spcBef>
              <a:buNone/>
            </a:pPr>
            <a:r>
              <a:t/>
            </a:r>
            <a:endParaRPr b="1" sz="2400">
              <a:latin typeface="Questrial"/>
              <a:ea typeface="Questrial"/>
              <a:cs typeface="Questrial"/>
              <a:sym typeface="Questrial"/>
            </a:endParaRPr>
          </a:p>
        </p:txBody>
      </p:sp>
      <p:sp>
        <p:nvSpPr>
          <p:cNvPr id="129" name="Shape 129"/>
          <p:cNvSpPr txBox="1"/>
          <p:nvPr/>
        </p:nvSpPr>
        <p:spPr>
          <a:xfrm>
            <a:off x="3510325" y="1162500"/>
            <a:ext cx="3062700"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rtl="0" algn="ctr">
              <a:lnSpc>
                <a:spcPct val="115000"/>
              </a:lnSpc>
              <a:spcBef>
                <a:spcPts val="0"/>
              </a:spcBef>
              <a:buNone/>
            </a:pPr>
            <a:r>
              <a:rPr b="1" lang="en" sz="2400">
                <a:latin typeface="Questrial"/>
                <a:ea typeface="Questrial"/>
                <a:cs typeface="Questrial"/>
                <a:sym typeface="Questrial"/>
              </a:rPr>
              <a:t>Information Viewing: </a:t>
            </a:r>
          </a:p>
          <a:p>
            <a:pPr rtl="0" algn="ctr">
              <a:lnSpc>
                <a:spcPct val="115000"/>
              </a:lnSpc>
              <a:spcBef>
                <a:spcPts val="0"/>
              </a:spcBef>
              <a:buNone/>
            </a:pPr>
            <a:r>
              <a:rPr b="1" lang="en" sz="1800">
                <a:latin typeface="Questrial"/>
                <a:ea typeface="Questrial"/>
                <a:cs typeface="Questrial"/>
                <a:sym typeface="Questrial"/>
              </a:rPr>
              <a:t>Tap</a:t>
            </a:r>
            <a:r>
              <a:rPr lang="en" sz="1800">
                <a:latin typeface="Questrial"/>
                <a:ea typeface="Questrial"/>
                <a:cs typeface="Questrial"/>
                <a:sym typeface="Questrial"/>
              </a:rPr>
              <a:t> to view more information</a:t>
            </a:r>
          </a:p>
          <a:p>
            <a:pPr lvl="0" rtl="0" algn="ctr">
              <a:lnSpc>
                <a:spcPct val="115000"/>
              </a:lnSpc>
              <a:spcBef>
                <a:spcPts val="0"/>
              </a:spcBef>
              <a:buClr>
                <a:srgbClr val="000000"/>
              </a:buClr>
              <a:buSzPct val="100000"/>
              <a:buFont typeface="Questrial"/>
              <a:buNone/>
            </a:pPr>
            <a:r>
              <a:rPr lang="en" sz="1800">
                <a:latin typeface="Questrial"/>
                <a:ea typeface="Questrial"/>
                <a:cs typeface="Questrial"/>
                <a:sym typeface="Questrial"/>
              </a:rPr>
              <a:t>AND</a:t>
            </a:r>
          </a:p>
          <a:p>
            <a:pPr lvl="0" rtl="0" algn="ctr">
              <a:lnSpc>
                <a:spcPct val="115000"/>
              </a:lnSpc>
              <a:spcBef>
                <a:spcPts val="0"/>
              </a:spcBef>
              <a:buNone/>
            </a:pPr>
            <a:r>
              <a:rPr b="1" lang="en" sz="1800">
                <a:latin typeface="Questrial"/>
                <a:ea typeface="Questrial"/>
                <a:cs typeface="Questrial"/>
                <a:sym typeface="Questrial"/>
              </a:rPr>
              <a:t>Tap</a:t>
            </a:r>
            <a:r>
              <a:rPr lang="en" sz="1800">
                <a:latin typeface="Questrial"/>
                <a:ea typeface="Questrial"/>
                <a:cs typeface="Questrial"/>
                <a:sym typeface="Questrial"/>
              </a:rPr>
              <a:t> to return to original activity page</a:t>
            </a:r>
          </a:p>
        </p:txBody>
      </p:sp>
      <p:pic>
        <p:nvPicPr>
          <p:cNvPr id="130" name="Shape 130"/>
          <p:cNvPicPr preferRelativeResize="0"/>
          <p:nvPr/>
        </p:nvPicPr>
        <p:blipFill>
          <a:blip r:embed="rId3">
            <a:alphaModFix/>
          </a:blip>
          <a:stretch>
            <a:fillRect/>
          </a:stretch>
        </p:blipFill>
        <p:spPr>
          <a:xfrm>
            <a:off x="508537" y="2707425"/>
            <a:ext cx="2455025" cy="1135725"/>
          </a:xfrm>
          <a:prstGeom prst="rect">
            <a:avLst/>
          </a:prstGeom>
          <a:noFill/>
          <a:ln>
            <a:noFill/>
          </a:ln>
        </p:spPr>
      </p:pic>
      <p:sp>
        <p:nvSpPr>
          <p:cNvPr id="131" name="Shape 131"/>
          <p:cNvSpPr txBox="1"/>
          <p:nvPr/>
        </p:nvSpPr>
        <p:spPr>
          <a:xfrm>
            <a:off x="6841275" y="1162500"/>
            <a:ext cx="2152499"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indent="0" lvl="0" marL="0" rtl="0" algn="l">
              <a:lnSpc>
                <a:spcPct val="115000"/>
              </a:lnSpc>
              <a:spcBef>
                <a:spcPts val="0"/>
              </a:spcBef>
              <a:buNone/>
            </a:pPr>
            <a:r>
              <a:rPr b="1" lang="en" sz="2400">
                <a:latin typeface="Questrial"/>
                <a:ea typeface="Questrial"/>
                <a:cs typeface="Questrial"/>
                <a:sym typeface="Questrial"/>
              </a:rPr>
              <a:t>    </a:t>
            </a:r>
          </a:p>
          <a:p>
            <a:pPr indent="0" lvl="0" marL="0" rtl="0" algn="l">
              <a:lnSpc>
                <a:spcPct val="115000"/>
              </a:lnSpc>
              <a:spcBef>
                <a:spcPts val="0"/>
              </a:spcBef>
              <a:buNone/>
            </a:pPr>
            <a:r>
              <a:rPr b="1" lang="en" sz="2400">
                <a:latin typeface="Questrial"/>
                <a:ea typeface="Questrial"/>
                <a:cs typeface="Questrial"/>
                <a:sym typeface="Questrial"/>
              </a:rPr>
              <a:t>    Heuristics:</a:t>
            </a:r>
          </a:p>
          <a:p>
            <a:pPr lvl="0" rtl="0" algn="ctr">
              <a:lnSpc>
                <a:spcPct val="115000"/>
              </a:lnSpc>
              <a:spcBef>
                <a:spcPts val="0"/>
              </a:spcBef>
              <a:buNone/>
            </a:pPr>
            <a:r>
              <a:rPr lang="en">
                <a:latin typeface="Questrial"/>
                <a:ea typeface="Questrial"/>
                <a:cs typeface="Questrial"/>
                <a:sym typeface="Questrial"/>
              </a:rPr>
              <a:t>Visibility of Status [2-1]</a:t>
            </a:r>
          </a:p>
          <a:p>
            <a:pPr lvl="0" rtl="0" algn="ctr">
              <a:lnSpc>
                <a:spcPct val="115000"/>
              </a:lnSpc>
              <a:spcBef>
                <a:spcPts val="0"/>
              </a:spcBef>
              <a:buNone/>
            </a:pPr>
            <a:r>
              <a:rPr lang="en">
                <a:latin typeface="Questrial"/>
                <a:ea typeface="Questrial"/>
                <a:cs typeface="Questrial"/>
                <a:sym typeface="Questrial"/>
              </a:rPr>
              <a:t>User Control &amp; Freedom [2-3]</a:t>
            </a:r>
          </a:p>
          <a:p>
            <a:pPr lvl="0" rtl="0" algn="ctr">
              <a:lnSpc>
                <a:spcPct val="115000"/>
              </a:lnSpc>
              <a:spcBef>
                <a:spcPts val="0"/>
              </a:spcBef>
              <a:buNone/>
            </a:pPr>
            <a:r>
              <a:rPr lang="en">
                <a:latin typeface="Questrial"/>
                <a:ea typeface="Questrial"/>
                <a:cs typeface="Questrial"/>
                <a:sym typeface="Questrial"/>
              </a:rPr>
              <a:t>Flexibility &amp; Efficiency of Use [2-7]</a:t>
            </a:r>
          </a:p>
          <a:p>
            <a:pPr lvl="0" rtl="0" algn="ctr">
              <a:lnSpc>
                <a:spcPct val="115000"/>
              </a:lnSpc>
              <a:spcBef>
                <a:spcPts val="0"/>
              </a:spcBef>
              <a:buNone/>
            </a:pPr>
            <a:r>
              <a:rPr lang="en">
                <a:latin typeface="Questrial"/>
                <a:ea typeface="Questrial"/>
                <a:cs typeface="Questrial"/>
                <a:sym typeface="Questrial"/>
              </a:rPr>
              <a:t>Help Users with Errors [2-9]</a:t>
            </a:r>
          </a:p>
          <a:p>
            <a:pPr lvl="0" rtl="0" algn="ctr">
              <a:spcBef>
                <a:spcPts val="0"/>
              </a:spcBef>
              <a:buNone/>
            </a:pPr>
            <a:r>
              <a:t/>
            </a:r>
            <a:endParaRPr b="1" sz="2400">
              <a:latin typeface="Questrial"/>
              <a:ea typeface="Questrial"/>
              <a:cs typeface="Questrial"/>
              <a:sym typeface="Quest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0" y="-30750"/>
            <a:ext cx="9208800" cy="699900"/>
          </a:xfrm>
          <a:prstGeom prst="rect">
            <a:avLst/>
          </a:prstGeom>
          <a:solidFill>
            <a:srgbClr val="00FDC8"/>
          </a:solidFill>
        </p:spPr>
        <p:txBody>
          <a:bodyPr anchorCtr="0" anchor="t" bIns="91425" lIns="91425" rIns="91425" tIns="91425">
            <a:noAutofit/>
          </a:bodyPr>
          <a:lstStyle/>
          <a:p>
            <a:pPr lvl="0" rtl="0" algn="ctr">
              <a:spcBef>
                <a:spcPts val="0"/>
              </a:spcBef>
              <a:buNone/>
            </a:pPr>
            <a:r>
              <a:rPr lang="en" sz="5000"/>
              <a:t> </a:t>
            </a:r>
          </a:p>
        </p:txBody>
      </p:sp>
      <p:sp>
        <p:nvSpPr>
          <p:cNvPr id="137" name="Shape 137"/>
          <p:cNvSpPr txBox="1"/>
          <p:nvPr/>
        </p:nvSpPr>
        <p:spPr>
          <a:xfrm>
            <a:off x="6117050" y="-30750"/>
            <a:ext cx="3063000" cy="14754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Additions</a:t>
            </a:r>
          </a:p>
          <a:p>
            <a:pPr lvl="0" rtl="0" algn="ctr">
              <a:lnSpc>
                <a:spcPct val="115000"/>
              </a:lnSpc>
              <a:spcBef>
                <a:spcPts val="0"/>
              </a:spcBef>
              <a:buNone/>
            </a:pPr>
            <a:r>
              <a:t/>
            </a:r>
            <a:endParaRPr sz="2400">
              <a:latin typeface="Questrial"/>
              <a:ea typeface="Questrial"/>
              <a:cs typeface="Questrial"/>
              <a:sym typeface="Questrial"/>
            </a:endParaRPr>
          </a:p>
          <a:p>
            <a:pPr lvl="0" rtl="0" algn="ctr">
              <a:lnSpc>
                <a:spcPct val="115000"/>
              </a:lnSpc>
              <a:spcBef>
                <a:spcPts val="0"/>
              </a:spcBef>
              <a:buNone/>
            </a:pPr>
            <a:r>
              <a:t/>
            </a:r>
            <a:endParaRPr sz="2400">
              <a:latin typeface="Questrial"/>
              <a:ea typeface="Questrial"/>
              <a:cs typeface="Questrial"/>
              <a:sym typeface="Questrial"/>
            </a:endParaRPr>
          </a:p>
        </p:txBody>
      </p:sp>
      <p:sp>
        <p:nvSpPr>
          <p:cNvPr id="138" name="Shape 138"/>
          <p:cNvSpPr txBox="1"/>
          <p:nvPr/>
        </p:nvSpPr>
        <p:spPr>
          <a:xfrm>
            <a:off x="236050" y="1162500"/>
            <a:ext cx="3000000"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rtl="0" algn="ctr">
              <a:lnSpc>
                <a:spcPct val="115000"/>
              </a:lnSpc>
              <a:spcBef>
                <a:spcPts val="0"/>
              </a:spcBef>
              <a:buNone/>
            </a:pPr>
            <a:r>
              <a:rPr b="1" lang="en" sz="2400">
                <a:latin typeface="Questrial"/>
                <a:ea typeface="Questrial"/>
                <a:cs typeface="Questrial"/>
                <a:sym typeface="Questrial"/>
              </a:rPr>
              <a:t>Status:</a:t>
            </a:r>
          </a:p>
          <a:p>
            <a:pPr indent="-342900" lvl="0" marL="457200" rtl="0">
              <a:lnSpc>
                <a:spcPct val="115000"/>
              </a:lnSpc>
              <a:spcBef>
                <a:spcPts val="0"/>
              </a:spcBef>
              <a:buSzPct val="100000"/>
              <a:buFont typeface="Questrial"/>
              <a:buAutoNum type="arabicPeriod"/>
            </a:pPr>
            <a:r>
              <a:rPr lang="en" sz="1800">
                <a:latin typeface="Questrial"/>
                <a:ea typeface="Questrial"/>
                <a:cs typeface="Questrial"/>
                <a:sym typeface="Questrial"/>
              </a:rPr>
              <a:t>Obvious “Start Activity” Button</a:t>
            </a:r>
          </a:p>
          <a:p>
            <a:pPr indent="-342900" lvl="0" marL="457200" rtl="0">
              <a:lnSpc>
                <a:spcPct val="115000"/>
              </a:lnSpc>
              <a:spcBef>
                <a:spcPts val="0"/>
              </a:spcBef>
              <a:buSzPct val="100000"/>
              <a:buFont typeface="Questrial"/>
              <a:buAutoNum type="arabicPeriod"/>
            </a:pPr>
            <a:r>
              <a:rPr lang="en" sz="1800">
                <a:latin typeface="Questrial"/>
                <a:ea typeface="Questrial"/>
                <a:cs typeface="Questrial"/>
                <a:sym typeface="Questrial"/>
              </a:rPr>
              <a:t>New page to: record caption, picture, rate, and submit</a:t>
            </a:r>
          </a:p>
        </p:txBody>
      </p:sp>
      <p:sp>
        <p:nvSpPr>
          <p:cNvPr id="139" name="Shape 139"/>
          <p:cNvSpPr txBox="1"/>
          <p:nvPr/>
        </p:nvSpPr>
        <p:spPr>
          <a:xfrm>
            <a:off x="3475675" y="1162500"/>
            <a:ext cx="3117000"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rtl="0" algn="l">
              <a:spcBef>
                <a:spcPts val="0"/>
              </a:spcBef>
              <a:buNone/>
            </a:pPr>
            <a:r>
              <a:rPr b="1" lang="en" sz="2400">
                <a:latin typeface="Questrial"/>
                <a:ea typeface="Questrial"/>
                <a:cs typeface="Questrial"/>
                <a:sym typeface="Questrial"/>
              </a:rPr>
              <a:t>        Review &amp; Edit: </a:t>
            </a:r>
          </a:p>
          <a:p>
            <a:pPr indent="-342900" lvl="0" marL="457200" rtl="0">
              <a:spcBef>
                <a:spcPts val="0"/>
              </a:spcBef>
              <a:buSzPct val="100000"/>
              <a:buFont typeface="Questrial"/>
              <a:buAutoNum type="arabicPeriod"/>
            </a:pPr>
            <a:r>
              <a:rPr lang="en" sz="1800">
                <a:latin typeface="Questrial"/>
                <a:ea typeface="Questrial"/>
                <a:cs typeface="Questrial"/>
                <a:sym typeface="Questrial"/>
              </a:rPr>
              <a:t>Create  “My Suggestions” list </a:t>
            </a:r>
          </a:p>
          <a:p>
            <a:pPr indent="-342900" lvl="0" marL="457200" rtl="0">
              <a:spcBef>
                <a:spcPts val="0"/>
              </a:spcBef>
              <a:buSzPct val="100000"/>
              <a:buFont typeface="Questrial"/>
              <a:buAutoNum type="arabicPeriod"/>
            </a:pPr>
            <a:r>
              <a:rPr lang="en" sz="1800">
                <a:latin typeface="Questrial"/>
                <a:ea typeface="Questrial"/>
                <a:cs typeface="Questrial"/>
                <a:sym typeface="Questrial"/>
              </a:rPr>
              <a:t>Include rating in reviews</a:t>
            </a:r>
          </a:p>
          <a:p>
            <a:pPr indent="-342900" lvl="0" marL="457200" rtl="0">
              <a:spcBef>
                <a:spcPts val="0"/>
              </a:spcBef>
              <a:buSzPct val="100000"/>
              <a:buFont typeface="Questrial"/>
              <a:buAutoNum type="arabicPeriod"/>
            </a:pPr>
            <a:r>
              <a:rPr lang="en" sz="1800">
                <a:latin typeface="Questrial"/>
                <a:ea typeface="Questrial"/>
                <a:cs typeface="Questrial"/>
                <a:sym typeface="Questrial"/>
              </a:rPr>
              <a:t>Select activities to share with checkboxes</a:t>
            </a:r>
          </a:p>
          <a:p>
            <a:pPr lvl="0" rtl="0">
              <a:spcBef>
                <a:spcPts val="0"/>
              </a:spcBef>
              <a:buNone/>
            </a:pPr>
            <a:r>
              <a:t/>
            </a:r>
            <a:endParaRPr sz="1800">
              <a:latin typeface="Questrial"/>
              <a:ea typeface="Questrial"/>
              <a:cs typeface="Questrial"/>
              <a:sym typeface="Questrial"/>
            </a:endParaRPr>
          </a:p>
        </p:txBody>
      </p:sp>
      <p:sp>
        <p:nvSpPr>
          <p:cNvPr id="140" name="Shape 140"/>
          <p:cNvSpPr txBox="1"/>
          <p:nvPr/>
        </p:nvSpPr>
        <p:spPr>
          <a:xfrm>
            <a:off x="6841275" y="1162500"/>
            <a:ext cx="2152499"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indent="0" lvl="0" marL="0" rtl="0" algn="l">
              <a:lnSpc>
                <a:spcPct val="115000"/>
              </a:lnSpc>
              <a:spcBef>
                <a:spcPts val="0"/>
              </a:spcBef>
              <a:buNone/>
            </a:pPr>
            <a:r>
              <a:rPr b="1" lang="en" sz="2400">
                <a:latin typeface="Questrial"/>
                <a:ea typeface="Questrial"/>
                <a:cs typeface="Questrial"/>
                <a:sym typeface="Questrial"/>
              </a:rPr>
              <a:t>    Heuristics:</a:t>
            </a:r>
          </a:p>
          <a:p>
            <a:pPr rtl="0" algn="ctr">
              <a:lnSpc>
                <a:spcPct val="115000"/>
              </a:lnSpc>
              <a:spcBef>
                <a:spcPts val="0"/>
              </a:spcBef>
              <a:buNone/>
            </a:pPr>
            <a:r>
              <a:rPr lang="en">
                <a:latin typeface="Questrial"/>
                <a:ea typeface="Questrial"/>
                <a:cs typeface="Questrial"/>
                <a:sym typeface="Questrial"/>
              </a:rPr>
              <a:t>​User Control &amp; Freedom [2-3]</a:t>
            </a:r>
          </a:p>
          <a:p>
            <a:pPr rtl="0" algn="ctr">
              <a:lnSpc>
                <a:spcPct val="115000"/>
              </a:lnSpc>
              <a:spcBef>
                <a:spcPts val="0"/>
              </a:spcBef>
              <a:buNone/>
            </a:pPr>
            <a:r>
              <a:rPr lang="en">
                <a:latin typeface="Questrial"/>
                <a:ea typeface="Questrial"/>
                <a:cs typeface="Questrial"/>
                <a:sym typeface="Questrial"/>
              </a:rPr>
              <a:t>Consistency &amp; Standards [2-4]</a:t>
            </a:r>
          </a:p>
          <a:p>
            <a:pPr rtl="0" algn="ctr">
              <a:lnSpc>
                <a:spcPct val="115000"/>
              </a:lnSpc>
              <a:spcBef>
                <a:spcPts val="0"/>
              </a:spcBef>
              <a:buNone/>
            </a:pPr>
            <a:r>
              <a:rPr lang="en">
                <a:latin typeface="Questrial"/>
                <a:ea typeface="Questrial"/>
                <a:cs typeface="Questrial"/>
                <a:sym typeface="Questrial"/>
              </a:rPr>
              <a:t>Error Prevention [2-5]</a:t>
            </a:r>
          </a:p>
          <a:p>
            <a:pPr lvl="0" rtl="0" algn="ctr">
              <a:lnSpc>
                <a:spcPct val="115000"/>
              </a:lnSpc>
              <a:spcBef>
                <a:spcPts val="0"/>
              </a:spcBef>
              <a:buNone/>
            </a:pPr>
            <a:r>
              <a:t/>
            </a:r>
            <a:endParaRPr>
              <a:latin typeface="Questrial"/>
              <a:ea typeface="Questrial"/>
              <a:cs typeface="Questrial"/>
              <a:sym typeface="Quest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nvSpPr>
        <p:spPr>
          <a:xfrm>
            <a:off x="387900" y="1265750"/>
            <a:ext cx="8348399" cy="3000000"/>
          </a:xfrm>
          <a:prstGeom prst="rect">
            <a:avLst/>
          </a:prstGeom>
          <a:noFill/>
          <a:ln>
            <a:noFill/>
          </a:ln>
        </p:spPr>
        <p:txBody>
          <a:bodyPr anchorCtr="0" anchor="t" bIns="91425" lIns="91425" rIns="91425" tIns="91425">
            <a:noAutofit/>
          </a:bodyPr>
          <a:lstStyle/>
          <a:p>
            <a:pPr lvl="0" rtl="0" algn="l">
              <a:lnSpc>
                <a:spcPct val="115000"/>
              </a:lnSpc>
              <a:spcBef>
                <a:spcPts val="0"/>
              </a:spcBef>
              <a:buNone/>
            </a:pPr>
            <a:r>
              <a:t/>
            </a:r>
            <a:endParaRPr sz="2000">
              <a:solidFill>
                <a:srgbClr val="FFFFFF"/>
              </a:solidFill>
              <a:latin typeface="Open Sans"/>
              <a:ea typeface="Open Sans"/>
              <a:cs typeface="Open Sans"/>
              <a:sym typeface="Open Sans"/>
            </a:endParaRPr>
          </a:p>
          <a:p>
            <a:pPr lvl="0" rtl="0" algn="ctr">
              <a:spcBef>
                <a:spcPts val="0"/>
              </a:spcBef>
              <a:buNone/>
            </a:pPr>
            <a:r>
              <a:t/>
            </a:r>
            <a:endParaRPr sz="2200">
              <a:solidFill>
                <a:srgbClr val="FFFFFF"/>
              </a:solidFill>
              <a:latin typeface="Open Sans"/>
              <a:ea typeface="Open Sans"/>
              <a:cs typeface="Open Sans"/>
              <a:sym typeface="Open Sans"/>
            </a:endParaRPr>
          </a:p>
        </p:txBody>
      </p:sp>
      <p:sp>
        <p:nvSpPr>
          <p:cNvPr id="146" name="Shape 146"/>
          <p:cNvSpPr txBox="1"/>
          <p:nvPr>
            <p:ph type="title"/>
          </p:nvPr>
        </p:nvSpPr>
        <p:spPr>
          <a:xfrm>
            <a:off x="348900" y="2025175"/>
            <a:ext cx="8520599" cy="852000"/>
          </a:xfrm>
          <a:prstGeom prst="rect">
            <a:avLst/>
          </a:prstGeom>
        </p:spPr>
        <p:txBody>
          <a:bodyPr anchorCtr="0" anchor="ctr" bIns="91425" lIns="91425" rIns="91425" tIns="91425">
            <a:noAutofit/>
          </a:bodyPr>
          <a:lstStyle/>
          <a:p>
            <a:pPr lvl="0" rtl="0">
              <a:spcBef>
                <a:spcPts val="0"/>
              </a:spcBef>
              <a:buNone/>
            </a:pPr>
            <a:r>
              <a:rPr lang="en" sz="5000"/>
              <a:t>3. Prototype Implementation Status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6699" y="0"/>
            <a:ext cx="9144000" cy="894899"/>
          </a:xfrm>
          <a:prstGeom prst="rect">
            <a:avLst/>
          </a:prstGeom>
          <a:solidFill>
            <a:srgbClr val="A3FFE0"/>
          </a:solidFill>
        </p:spPr>
        <p:txBody>
          <a:bodyPr anchorCtr="0" anchor="t" bIns="91425" lIns="91425" rIns="91425" tIns="91425">
            <a:noAutofit/>
          </a:bodyPr>
          <a:lstStyle/>
          <a:p>
            <a:pPr lvl="0" rtl="0" algn="ctr">
              <a:spcBef>
                <a:spcPts val="0"/>
              </a:spcBef>
              <a:buNone/>
            </a:pPr>
            <a:r>
              <a:rPr lang="en" sz="6000"/>
              <a:t>Chosen Tools </a:t>
            </a:r>
          </a:p>
        </p:txBody>
      </p:sp>
      <p:pic>
        <p:nvPicPr>
          <p:cNvPr id="152" name="Shape 152"/>
          <p:cNvPicPr preferRelativeResize="0"/>
          <p:nvPr/>
        </p:nvPicPr>
        <p:blipFill rotWithShape="1">
          <a:blip r:embed="rId3">
            <a:alphaModFix/>
          </a:blip>
          <a:srcRect b="0" l="0" r="0" t="10960"/>
          <a:stretch/>
        </p:blipFill>
        <p:spPr>
          <a:xfrm>
            <a:off x="4707775" y="1083475"/>
            <a:ext cx="3413174" cy="3782950"/>
          </a:xfrm>
          <a:prstGeom prst="rect">
            <a:avLst/>
          </a:prstGeom>
          <a:noFill/>
          <a:ln>
            <a:noFill/>
          </a:ln>
        </p:spPr>
      </p:pic>
      <p:pic>
        <p:nvPicPr>
          <p:cNvPr id="153" name="Shape 153"/>
          <p:cNvPicPr preferRelativeResize="0"/>
          <p:nvPr/>
        </p:nvPicPr>
        <p:blipFill>
          <a:blip r:embed="rId4">
            <a:alphaModFix/>
          </a:blip>
          <a:stretch>
            <a:fillRect/>
          </a:stretch>
        </p:blipFill>
        <p:spPr>
          <a:xfrm>
            <a:off x="1009650" y="850650"/>
            <a:ext cx="4248599" cy="42485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2050" y="0"/>
            <a:ext cx="4427999" cy="894899"/>
          </a:xfrm>
          <a:prstGeom prst="rect">
            <a:avLst/>
          </a:prstGeom>
          <a:solidFill>
            <a:srgbClr val="00FDC8"/>
          </a:solidFill>
        </p:spPr>
        <p:txBody>
          <a:bodyPr anchorCtr="0" anchor="t" bIns="91425" lIns="91425" rIns="91425" tIns="91425">
            <a:noAutofit/>
          </a:bodyPr>
          <a:lstStyle/>
          <a:p>
            <a:pPr lvl="0" rtl="0" algn="ctr">
              <a:spcBef>
                <a:spcPts val="0"/>
              </a:spcBef>
              <a:buNone/>
            </a:pPr>
            <a:r>
              <a:rPr lang="en" sz="6000"/>
              <a:t>Implemented</a:t>
            </a:r>
          </a:p>
        </p:txBody>
      </p:sp>
      <p:sp>
        <p:nvSpPr>
          <p:cNvPr id="159" name="Shape 159"/>
          <p:cNvSpPr txBox="1"/>
          <p:nvPr/>
        </p:nvSpPr>
        <p:spPr>
          <a:xfrm>
            <a:off x="4395950" y="0"/>
            <a:ext cx="4748100" cy="894899"/>
          </a:xfrm>
          <a:prstGeom prst="rect">
            <a:avLst/>
          </a:prstGeom>
          <a:solidFill>
            <a:srgbClr val="00FDC8">
              <a:alpha val="26620"/>
            </a:srgbClr>
          </a:solidFill>
          <a:ln>
            <a:noFill/>
          </a:ln>
        </p:spPr>
        <p:txBody>
          <a:bodyPr anchorCtr="0" anchor="ctr" bIns="91425" lIns="91425" rIns="91425" tIns="91425">
            <a:noAutofit/>
          </a:bodyPr>
          <a:lstStyle/>
          <a:p>
            <a:pPr lvl="0" rtl="0" algn="ctr">
              <a:spcBef>
                <a:spcPts val="0"/>
              </a:spcBef>
              <a:buNone/>
            </a:pPr>
            <a:r>
              <a:rPr b="1" lang="en" sz="6000">
                <a:solidFill>
                  <a:schemeClr val="accent1"/>
                </a:solidFill>
                <a:latin typeface="Amatic SC"/>
                <a:ea typeface="Amatic SC"/>
                <a:cs typeface="Amatic SC"/>
                <a:sym typeface="Amatic SC"/>
              </a:rPr>
              <a:t>Planned</a:t>
            </a:r>
          </a:p>
        </p:txBody>
      </p:sp>
      <p:sp>
        <p:nvSpPr>
          <p:cNvPr id="160" name="Shape 160"/>
          <p:cNvSpPr txBox="1"/>
          <p:nvPr>
            <p:ph idx="2" type="title"/>
          </p:nvPr>
        </p:nvSpPr>
        <p:spPr>
          <a:xfrm>
            <a:off x="93825" y="976425"/>
            <a:ext cx="4302000" cy="4248600"/>
          </a:xfrm>
          <a:prstGeom prst="rect">
            <a:avLst/>
          </a:prstGeom>
          <a:noFill/>
        </p:spPr>
        <p:txBody>
          <a:bodyPr anchorCtr="0" anchor="t" bIns="91425" lIns="91425" rIns="91425" tIns="91425">
            <a:noAutofit/>
          </a:bodyPr>
          <a:lstStyle/>
          <a:p>
            <a:pPr indent="-381000" lvl="0" marL="457200" rtl="0">
              <a:lnSpc>
                <a:spcPct val="115000"/>
              </a:lnSpc>
              <a:spcBef>
                <a:spcPts val="0"/>
              </a:spcBef>
              <a:buSzPct val="100000"/>
              <a:buFont typeface="Questrial"/>
              <a:buChar char="●"/>
            </a:pPr>
            <a:r>
              <a:rPr b="0" lang="en" sz="2400">
                <a:solidFill>
                  <a:srgbClr val="000000"/>
                </a:solidFill>
                <a:latin typeface="Questrial"/>
                <a:ea typeface="Questrial"/>
                <a:cs typeface="Questrial"/>
                <a:sym typeface="Questrial"/>
              </a:rPr>
              <a:t>Task (Medium): Suggesting an activity</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Basic storage for activities</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Splash Screen</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Basic templates for other tasks (i.e., Play)</a:t>
            </a:r>
          </a:p>
        </p:txBody>
      </p:sp>
      <p:sp>
        <p:nvSpPr>
          <p:cNvPr id="161" name="Shape 161"/>
          <p:cNvSpPr txBox="1"/>
          <p:nvPr>
            <p:ph idx="3" type="title"/>
          </p:nvPr>
        </p:nvSpPr>
        <p:spPr>
          <a:xfrm>
            <a:off x="4395950" y="894900"/>
            <a:ext cx="4748100" cy="4248600"/>
          </a:xfrm>
          <a:prstGeom prst="rect">
            <a:avLst/>
          </a:prstGeom>
          <a:solidFill>
            <a:srgbClr val="FFFFFF"/>
          </a:solidFill>
        </p:spPr>
        <p:txBody>
          <a:bodyPr anchorCtr="0" anchor="t" bIns="91425" lIns="91425" rIns="91425" tIns="91425">
            <a:noAutofit/>
          </a:bodyPr>
          <a:lstStyle/>
          <a:p>
            <a:pPr indent="-381000" lvl="0" marL="457200" rtl="0">
              <a:lnSpc>
                <a:spcPct val="115000"/>
              </a:lnSpc>
              <a:spcBef>
                <a:spcPts val="0"/>
              </a:spcBef>
              <a:buSzPct val="100000"/>
              <a:buFont typeface="Questrial"/>
              <a:buChar char="●"/>
            </a:pPr>
            <a:r>
              <a:rPr b="0" lang="en" sz="2400">
                <a:solidFill>
                  <a:srgbClr val="000000"/>
                </a:solidFill>
                <a:latin typeface="Questrial"/>
                <a:ea typeface="Questrial"/>
                <a:cs typeface="Questrial"/>
                <a:sym typeface="Questrial"/>
              </a:rPr>
              <a:t>Finding + doing activities</a:t>
            </a:r>
          </a:p>
          <a:p>
            <a:pPr indent="-381000" lvl="1" marL="9144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Landing page redesign</a:t>
            </a:r>
          </a:p>
          <a:p>
            <a:pPr indent="-381000" lvl="0" marL="457200" rtl="0">
              <a:lnSpc>
                <a:spcPct val="115000"/>
              </a:lnSpc>
              <a:spcBef>
                <a:spcPts val="0"/>
              </a:spcBef>
              <a:buSzPct val="100000"/>
              <a:buFont typeface="Questrial"/>
              <a:buChar char="●"/>
            </a:pPr>
            <a:r>
              <a:rPr b="0" lang="en" sz="2400">
                <a:solidFill>
                  <a:srgbClr val="000000"/>
                </a:solidFill>
                <a:latin typeface="Questrial"/>
                <a:ea typeface="Questrial"/>
                <a:cs typeface="Questrial"/>
                <a:sym typeface="Questrial"/>
              </a:rPr>
              <a:t>Reviewing activities</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Saved activities / bookmarks</a:t>
            </a:r>
          </a:p>
          <a:p>
            <a:pPr lvl="0" rtl="0">
              <a:lnSpc>
                <a:spcPct val="115000"/>
              </a:lnSpc>
              <a:spcBef>
                <a:spcPts val="0"/>
              </a:spcBef>
              <a:buNone/>
            </a:pPr>
            <a:r>
              <a:t/>
            </a:r>
            <a:endParaRPr b="0" sz="2400">
              <a:solidFill>
                <a:srgbClr val="000000"/>
              </a:solidFill>
              <a:latin typeface="Questrial"/>
              <a:ea typeface="Questrial"/>
              <a:cs typeface="Questrial"/>
              <a:sym typeface="Quest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2050" y="0"/>
            <a:ext cx="4427999" cy="894899"/>
          </a:xfrm>
          <a:prstGeom prst="rect">
            <a:avLst/>
          </a:prstGeom>
          <a:solidFill>
            <a:srgbClr val="00FDC8"/>
          </a:solidFill>
        </p:spPr>
        <p:txBody>
          <a:bodyPr anchorCtr="0" anchor="t" bIns="91425" lIns="91425" rIns="91425" tIns="91425">
            <a:noAutofit/>
          </a:bodyPr>
          <a:lstStyle/>
          <a:p>
            <a:pPr lvl="0" rtl="0" algn="ctr">
              <a:spcBef>
                <a:spcPts val="0"/>
              </a:spcBef>
              <a:buNone/>
            </a:pPr>
            <a:r>
              <a:rPr lang="en" sz="6000"/>
              <a:t>Wizard of Oz</a:t>
            </a:r>
          </a:p>
        </p:txBody>
      </p:sp>
      <p:sp>
        <p:nvSpPr>
          <p:cNvPr id="167" name="Shape 167"/>
          <p:cNvSpPr txBox="1"/>
          <p:nvPr/>
        </p:nvSpPr>
        <p:spPr>
          <a:xfrm>
            <a:off x="4395950" y="0"/>
            <a:ext cx="4748100" cy="894899"/>
          </a:xfrm>
          <a:prstGeom prst="rect">
            <a:avLst/>
          </a:prstGeom>
          <a:solidFill>
            <a:srgbClr val="00FDC8">
              <a:alpha val="26620"/>
            </a:srgbClr>
          </a:solidFill>
          <a:ln>
            <a:noFill/>
          </a:ln>
        </p:spPr>
        <p:txBody>
          <a:bodyPr anchorCtr="0" anchor="ctr" bIns="91425" lIns="91425" rIns="91425" tIns="91425">
            <a:noAutofit/>
          </a:bodyPr>
          <a:lstStyle/>
          <a:p>
            <a:pPr lvl="0" rtl="0" algn="ctr">
              <a:spcBef>
                <a:spcPts val="0"/>
              </a:spcBef>
              <a:buNone/>
            </a:pPr>
            <a:r>
              <a:rPr b="1" lang="en" sz="6000">
                <a:solidFill>
                  <a:schemeClr val="accent1"/>
                </a:solidFill>
                <a:latin typeface="Amatic SC"/>
                <a:ea typeface="Amatic SC"/>
                <a:cs typeface="Amatic SC"/>
                <a:sym typeface="Amatic SC"/>
              </a:rPr>
              <a:t>Hard-Coded Data </a:t>
            </a:r>
          </a:p>
        </p:txBody>
      </p:sp>
      <p:sp>
        <p:nvSpPr>
          <p:cNvPr id="168" name="Shape 168"/>
          <p:cNvSpPr txBox="1"/>
          <p:nvPr>
            <p:ph idx="2" type="title"/>
          </p:nvPr>
        </p:nvSpPr>
        <p:spPr>
          <a:xfrm>
            <a:off x="93825" y="976425"/>
            <a:ext cx="4302000" cy="4248600"/>
          </a:xfrm>
          <a:prstGeom prst="rect">
            <a:avLst/>
          </a:prstGeom>
          <a:noFill/>
        </p:spPr>
        <p:txBody>
          <a:bodyPr anchorCtr="0" anchor="t" bIns="91425" lIns="91425" rIns="91425" tIns="91425">
            <a:noAutofit/>
          </a:bodyPr>
          <a:lstStyle/>
          <a:p>
            <a:pPr indent="-381000" lvl="0" marL="457200" rtl="0">
              <a:lnSpc>
                <a:spcPct val="115000"/>
              </a:lnSpc>
              <a:spcBef>
                <a:spcPts val="0"/>
              </a:spcBef>
              <a:buSzPct val="100000"/>
              <a:buFont typeface="Questrial"/>
              <a:buChar char="●"/>
            </a:pPr>
            <a:r>
              <a:rPr b="0" lang="en" sz="2400">
                <a:solidFill>
                  <a:srgbClr val="000000"/>
                </a:solidFill>
                <a:latin typeface="Questrial"/>
                <a:ea typeface="Questrial"/>
                <a:cs typeface="Questrial"/>
                <a:sym typeface="Questrial"/>
              </a:rPr>
              <a:t>Type in location when suggesting an event</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Senses your location at Stanford</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Signs you in as a user</a:t>
            </a:r>
          </a:p>
          <a:p>
            <a:pPr indent="-381000" lvl="0" marL="457200" rtl="0">
              <a:lnSpc>
                <a:spcPct val="115000"/>
              </a:lnSpc>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Activities will be cycled through</a:t>
            </a:r>
          </a:p>
        </p:txBody>
      </p:sp>
      <p:sp>
        <p:nvSpPr>
          <p:cNvPr id="169" name="Shape 169"/>
          <p:cNvSpPr txBox="1"/>
          <p:nvPr>
            <p:ph idx="3" type="title"/>
          </p:nvPr>
        </p:nvSpPr>
        <p:spPr>
          <a:xfrm>
            <a:off x="4395950" y="894900"/>
            <a:ext cx="4748100" cy="4248600"/>
          </a:xfrm>
          <a:prstGeom prst="rect">
            <a:avLst/>
          </a:prstGeom>
          <a:solidFill>
            <a:srgbClr val="FFFFFF"/>
          </a:solidFill>
        </p:spPr>
        <p:txBody>
          <a:bodyPr anchorCtr="0" anchor="t" bIns="91425" lIns="91425" rIns="91425" tIns="91425">
            <a:noAutofit/>
          </a:bodyPr>
          <a:lstStyle/>
          <a:p>
            <a:pPr indent="-381000" lvl="0" marL="457200" marR="0" rtl="0" algn="l">
              <a:lnSpc>
                <a:spcPct val="115000"/>
              </a:lnSpc>
              <a:spcBef>
                <a:spcPts val="0"/>
              </a:spcBef>
              <a:spcAft>
                <a:spcPts val="0"/>
              </a:spcAft>
              <a:buClr>
                <a:schemeClr val="accent1"/>
              </a:buClr>
              <a:buSzPct val="100000"/>
              <a:buFont typeface="Questrial"/>
              <a:buChar char="●"/>
            </a:pPr>
            <a:r>
              <a:rPr b="0" lang="en" sz="2400">
                <a:solidFill>
                  <a:srgbClr val="000000"/>
                </a:solidFill>
                <a:latin typeface="Questrial"/>
                <a:ea typeface="Questrial"/>
                <a:cs typeface="Questrial"/>
                <a:sym typeface="Questrial"/>
              </a:rPr>
              <a:t>Initial Set of Activities</a:t>
            </a:r>
          </a:p>
          <a:p>
            <a:pPr indent="-381000" lvl="0" marL="457200" marR="0" rtl="0" algn="l">
              <a:lnSpc>
                <a:spcPct val="115000"/>
              </a:lnSpc>
              <a:spcBef>
                <a:spcPts val="0"/>
              </a:spcBef>
              <a:spcAft>
                <a:spcPts val="0"/>
              </a:spcAft>
              <a:buClr>
                <a:srgbClr val="000000"/>
              </a:buClr>
              <a:buSzPct val="100000"/>
              <a:buFont typeface="Questrial"/>
              <a:buChar char="●"/>
            </a:pPr>
            <a:r>
              <a:rPr b="0" lang="en" sz="2400">
                <a:solidFill>
                  <a:srgbClr val="000000"/>
                </a:solidFill>
                <a:latin typeface="Questrial"/>
                <a:ea typeface="Questrial"/>
                <a:cs typeface="Questrial"/>
                <a:sym typeface="Questrial"/>
              </a:rPr>
              <a:t>Friends</a:t>
            </a:r>
          </a:p>
          <a:p>
            <a:pPr indent="-381000" lvl="0" marL="457200" marR="0" rtl="0" algn="l">
              <a:lnSpc>
                <a:spcPct val="115000"/>
              </a:lnSpc>
              <a:spcBef>
                <a:spcPts val="0"/>
              </a:spcBef>
              <a:spcAft>
                <a:spcPts val="0"/>
              </a:spcAft>
              <a:buClr>
                <a:srgbClr val="000000"/>
              </a:buClr>
              <a:buSzPct val="100000"/>
              <a:buFont typeface="Questrial"/>
              <a:buChar char="●"/>
            </a:pPr>
            <a:r>
              <a:rPr b="0" lang="en" sz="2400">
                <a:solidFill>
                  <a:srgbClr val="000000"/>
                </a:solidFill>
                <a:latin typeface="Questrial"/>
                <a:ea typeface="Questrial"/>
                <a:cs typeface="Questrial"/>
                <a:sym typeface="Questrial"/>
              </a:rPr>
              <a:t>Sharing between users</a:t>
            </a:r>
          </a:p>
          <a:p>
            <a:pPr lvl="0" rtl="0">
              <a:lnSpc>
                <a:spcPct val="115000"/>
              </a:lnSpc>
              <a:spcBef>
                <a:spcPts val="0"/>
              </a:spcBef>
              <a:buNone/>
            </a:pPr>
            <a:r>
              <a:t/>
            </a:r>
            <a:endParaRPr b="0" sz="2400">
              <a:solidFill>
                <a:srgbClr val="000000"/>
              </a:solidFill>
              <a:latin typeface="Questrial"/>
              <a:ea typeface="Questrial"/>
              <a:cs typeface="Questrial"/>
              <a:sym typeface="Quest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6699" y="0"/>
            <a:ext cx="9144000" cy="894899"/>
          </a:xfrm>
          <a:prstGeom prst="rect">
            <a:avLst/>
          </a:prstGeom>
          <a:solidFill>
            <a:srgbClr val="D6F6FF">
              <a:alpha val="64230"/>
            </a:srgbClr>
          </a:solidFill>
        </p:spPr>
        <p:txBody>
          <a:bodyPr anchorCtr="0" anchor="t" bIns="91425" lIns="91425" rIns="91425" tIns="91425">
            <a:noAutofit/>
          </a:bodyPr>
          <a:lstStyle/>
          <a:p>
            <a:pPr lvl="0" rtl="0" algn="ctr">
              <a:spcBef>
                <a:spcPts val="0"/>
              </a:spcBef>
              <a:buNone/>
            </a:pPr>
            <a:r>
              <a:rPr lang="en" sz="6000"/>
              <a:t>Screenshots</a:t>
            </a:r>
          </a:p>
        </p:txBody>
      </p:sp>
      <p:pic>
        <p:nvPicPr>
          <p:cNvPr id="175" name="Shape 175"/>
          <p:cNvPicPr preferRelativeResize="0"/>
          <p:nvPr/>
        </p:nvPicPr>
        <p:blipFill>
          <a:blip r:embed="rId3">
            <a:alphaModFix/>
          </a:blip>
          <a:stretch>
            <a:fillRect/>
          </a:stretch>
        </p:blipFill>
        <p:spPr>
          <a:xfrm>
            <a:off x="552600" y="1089925"/>
            <a:ext cx="2126450" cy="3787900"/>
          </a:xfrm>
          <a:prstGeom prst="rect">
            <a:avLst/>
          </a:prstGeom>
          <a:noFill/>
          <a:ln>
            <a:noFill/>
          </a:ln>
        </p:spPr>
      </p:pic>
      <p:pic>
        <p:nvPicPr>
          <p:cNvPr id="176" name="Shape 176"/>
          <p:cNvPicPr preferRelativeResize="0"/>
          <p:nvPr/>
        </p:nvPicPr>
        <p:blipFill>
          <a:blip r:embed="rId4">
            <a:alphaModFix/>
          </a:blip>
          <a:stretch>
            <a:fillRect/>
          </a:stretch>
        </p:blipFill>
        <p:spPr>
          <a:xfrm>
            <a:off x="3519475" y="1089925"/>
            <a:ext cx="2198925" cy="3914076"/>
          </a:xfrm>
          <a:prstGeom prst="rect">
            <a:avLst/>
          </a:prstGeom>
          <a:noFill/>
          <a:ln>
            <a:noFill/>
          </a:ln>
        </p:spPr>
      </p:pic>
      <p:pic>
        <p:nvPicPr>
          <p:cNvPr id="177" name="Shape 177"/>
          <p:cNvPicPr preferRelativeResize="0"/>
          <p:nvPr/>
        </p:nvPicPr>
        <p:blipFill>
          <a:blip r:embed="rId5">
            <a:alphaModFix/>
          </a:blip>
          <a:stretch>
            <a:fillRect/>
          </a:stretch>
        </p:blipFill>
        <p:spPr>
          <a:xfrm>
            <a:off x="6525925" y="1089600"/>
            <a:ext cx="2198924" cy="39176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6699" y="0"/>
            <a:ext cx="9144000" cy="894899"/>
          </a:xfrm>
          <a:prstGeom prst="rect">
            <a:avLst/>
          </a:prstGeom>
          <a:solidFill>
            <a:srgbClr val="D6F6FF">
              <a:alpha val="64230"/>
            </a:srgbClr>
          </a:solidFill>
        </p:spPr>
        <p:txBody>
          <a:bodyPr anchorCtr="0" anchor="t" bIns="91425" lIns="91425" rIns="91425" tIns="91425">
            <a:noAutofit/>
          </a:bodyPr>
          <a:lstStyle/>
          <a:p>
            <a:pPr lvl="0" rtl="0" algn="ctr">
              <a:spcBef>
                <a:spcPts val="0"/>
              </a:spcBef>
              <a:buNone/>
            </a:pPr>
            <a:r>
              <a:rPr lang="en" sz="6000"/>
              <a:t>Screenshots</a:t>
            </a:r>
          </a:p>
        </p:txBody>
      </p:sp>
      <p:pic>
        <p:nvPicPr>
          <p:cNvPr id="183" name="Shape 183"/>
          <p:cNvPicPr preferRelativeResize="0"/>
          <p:nvPr/>
        </p:nvPicPr>
        <p:blipFill>
          <a:blip r:embed="rId3">
            <a:alphaModFix/>
          </a:blip>
          <a:stretch>
            <a:fillRect/>
          </a:stretch>
        </p:blipFill>
        <p:spPr>
          <a:xfrm>
            <a:off x="535125" y="1100429"/>
            <a:ext cx="2198925" cy="3919306"/>
          </a:xfrm>
          <a:prstGeom prst="rect">
            <a:avLst/>
          </a:prstGeom>
          <a:noFill/>
          <a:ln>
            <a:noFill/>
          </a:ln>
        </p:spPr>
      </p:pic>
      <p:pic>
        <p:nvPicPr>
          <p:cNvPr id="184" name="Shape 184"/>
          <p:cNvPicPr preferRelativeResize="0"/>
          <p:nvPr/>
        </p:nvPicPr>
        <p:blipFill>
          <a:blip r:embed="rId4">
            <a:alphaModFix/>
          </a:blip>
          <a:stretch>
            <a:fillRect/>
          </a:stretch>
        </p:blipFill>
        <p:spPr>
          <a:xfrm>
            <a:off x="3519475" y="1100425"/>
            <a:ext cx="2166037" cy="3868741"/>
          </a:xfrm>
          <a:prstGeom prst="rect">
            <a:avLst/>
          </a:prstGeom>
          <a:noFill/>
          <a:ln>
            <a:noFill/>
          </a:ln>
        </p:spPr>
      </p:pic>
      <p:pic>
        <p:nvPicPr>
          <p:cNvPr id="185" name="Shape 185"/>
          <p:cNvPicPr preferRelativeResize="0"/>
          <p:nvPr/>
        </p:nvPicPr>
        <p:blipFill>
          <a:blip r:embed="rId5">
            <a:alphaModFix/>
          </a:blip>
          <a:stretch>
            <a:fillRect/>
          </a:stretch>
        </p:blipFill>
        <p:spPr>
          <a:xfrm>
            <a:off x="6470950" y="1100425"/>
            <a:ext cx="2166049" cy="3876858"/>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nvSpPr>
        <p:spPr>
          <a:xfrm>
            <a:off x="387900" y="1265750"/>
            <a:ext cx="8348399" cy="3000000"/>
          </a:xfrm>
          <a:prstGeom prst="rect">
            <a:avLst/>
          </a:prstGeom>
          <a:noFill/>
          <a:ln>
            <a:noFill/>
          </a:ln>
        </p:spPr>
        <p:txBody>
          <a:bodyPr anchorCtr="0" anchor="t" bIns="91425" lIns="91425" rIns="91425" tIns="91425">
            <a:noAutofit/>
          </a:bodyPr>
          <a:lstStyle/>
          <a:p>
            <a:pPr lvl="0" rtl="0" algn="l">
              <a:lnSpc>
                <a:spcPct val="115000"/>
              </a:lnSpc>
              <a:spcBef>
                <a:spcPts val="0"/>
              </a:spcBef>
              <a:buNone/>
            </a:pPr>
            <a:r>
              <a:t/>
            </a:r>
            <a:endParaRPr sz="2000">
              <a:solidFill>
                <a:srgbClr val="FFFFFF"/>
              </a:solidFill>
              <a:latin typeface="Open Sans"/>
              <a:ea typeface="Open Sans"/>
              <a:cs typeface="Open Sans"/>
              <a:sym typeface="Open Sans"/>
            </a:endParaRPr>
          </a:p>
          <a:p>
            <a:pPr lvl="0" rtl="0" algn="ctr">
              <a:spcBef>
                <a:spcPts val="0"/>
              </a:spcBef>
              <a:buNone/>
            </a:pPr>
            <a:r>
              <a:t/>
            </a:r>
            <a:endParaRPr sz="2200">
              <a:solidFill>
                <a:srgbClr val="FFFFFF"/>
              </a:solidFill>
              <a:latin typeface="Open Sans"/>
              <a:ea typeface="Open Sans"/>
              <a:cs typeface="Open Sans"/>
              <a:sym typeface="Open Sans"/>
            </a:endParaRPr>
          </a:p>
        </p:txBody>
      </p:sp>
      <p:sp>
        <p:nvSpPr>
          <p:cNvPr id="191" name="Shape 191"/>
          <p:cNvSpPr txBox="1"/>
          <p:nvPr>
            <p:ph type="title"/>
          </p:nvPr>
        </p:nvSpPr>
        <p:spPr>
          <a:xfrm>
            <a:off x="348900" y="2025175"/>
            <a:ext cx="8520599" cy="852000"/>
          </a:xfrm>
          <a:prstGeom prst="rect">
            <a:avLst/>
          </a:prstGeom>
        </p:spPr>
        <p:txBody>
          <a:bodyPr anchorCtr="0" anchor="ctr" bIns="91425" lIns="91425" rIns="91425" tIns="91425">
            <a:noAutofit/>
          </a:bodyPr>
          <a:lstStyle/>
          <a:p>
            <a:pPr lvl="0" rtl="0">
              <a:spcBef>
                <a:spcPts val="0"/>
              </a:spcBef>
              <a:buNone/>
            </a:pPr>
            <a:r>
              <a:rPr lang="en" sz="5000"/>
              <a:t>4. Hi-Fi Demo</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2050" y="0"/>
            <a:ext cx="4427999" cy="894899"/>
          </a:xfrm>
          <a:prstGeom prst="rect">
            <a:avLst/>
          </a:prstGeom>
          <a:solidFill>
            <a:srgbClr val="00FDC8"/>
          </a:solidFill>
        </p:spPr>
        <p:txBody>
          <a:bodyPr anchorCtr="0" anchor="ctr" bIns="91425" lIns="91425" rIns="91425" tIns="91425">
            <a:noAutofit/>
          </a:bodyPr>
          <a:lstStyle/>
          <a:p>
            <a:pPr lvl="0" rtl="0" algn="ctr">
              <a:spcBef>
                <a:spcPts val="0"/>
              </a:spcBef>
              <a:buNone/>
            </a:pPr>
            <a:r>
              <a:rPr lang="en" sz="6000">
                <a:solidFill>
                  <a:srgbClr val="000000"/>
                </a:solidFill>
              </a:rPr>
              <a:t>Design Changes </a:t>
            </a:r>
          </a:p>
        </p:txBody>
      </p:sp>
      <p:sp>
        <p:nvSpPr>
          <p:cNvPr id="197" name="Shape 197"/>
          <p:cNvSpPr txBox="1"/>
          <p:nvPr/>
        </p:nvSpPr>
        <p:spPr>
          <a:xfrm>
            <a:off x="4395950" y="0"/>
            <a:ext cx="4748100" cy="894899"/>
          </a:xfrm>
          <a:prstGeom prst="rect">
            <a:avLst/>
          </a:prstGeom>
          <a:solidFill>
            <a:srgbClr val="00FDC8">
              <a:alpha val="26620"/>
            </a:srgbClr>
          </a:solidFill>
          <a:ln>
            <a:noFill/>
          </a:ln>
        </p:spPr>
        <p:txBody>
          <a:bodyPr anchorCtr="0" anchor="ctr" bIns="91425" lIns="91425" rIns="91425" tIns="91425">
            <a:noAutofit/>
          </a:bodyPr>
          <a:lstStyle/>
          <a:p>
            <a:pPr lvl="0" rtl="0" algn="ctr">
              <a:spcBef>
                <a:spcPts val="0"/>
              </a:spcBef>
              <a:buNone/>
            </a:pPr>
            <a:r>
              <a:rPr b="1" lang="en" sz="6000">
                <a:solidFill>
                  <a:schemeClr val="accent1"/>
                </a:solidFill>
                <a:latin typeface="Amatic SC"/>
                <a:ea typeface="Amatic SC"/>
                <a:cs typeface="Amatic SC"/>
                <a:sym typeface="Amatic SC"/>
              </a:rPr>
              <a:t>Prototype </a:t>
            </a:r>
          </a:p>
        </p:txBody>
      </p:sp>
      <p:sp>
        <p:nvSpPr>
          <p:cNvPr id="198" name="Shape 198"/>
          <p:cNvSpPr txBox="1"/>
          <p:nvPr/>
        </p:nvSpPr>
        <p:spPr>
          <a:xfrm>
            <a:off x="52400" y="898050"/>
            <a:ext cx="4316099" cy="3632699"/>
          </a:xfrm>
          <a:prstGeom prst="rect">
            <a:avLst/>
          </a:prstGeom>
          <a:noFill/>
          <a:ln>
            <a:noFill/>
          </a:ln>
        </p:spPr>
        <p:txBody>
          <a:bodyPr anchorCtr="0" anchor="ctr" bIns="91425" lIns="91425" rIns="91425" tIns="91425">
            <a:noAutofit/>
          </a:bodyPr>
          <a:lstStyle/>
          <a:p>
            <a:pPr indent="-381000" lvl="0" marL="457200" rtl="0" algn="l">
              <a:spcBef>
                <a:spcPts val="0"/>
              </a:spcBef>
              <a:buSzPct val="100000"/>
              <a:buFont typeface="Questrial"/>
              <a:buAutoNum type="arabicPeriod"/>
            </a:pPr>
            <a:r>
              <a:rPr lang="en" sz="2400">
                <a:latin typeface="Questrial"/>
                <a:ea typeface="Questrial"/>
                <a:cs typeface="Questrial"/>
                <a:sym typeface="Questrial"/>
              </a:rPr>
              <a:t>Continuity</a:t>
            </a:r>
          </a:p>
          <a:p>
            <a:pPr indent="-381000" lvl="0" marL="457200" rtl="0" algn="l">
              <a:spcBef>
                <a:spcPts val="0"/>
              </a:spcBef>
              <a:buSzPct val="100000"/>
              <a:buFont typeface="Questrial"/>
              <a:buAutoNum type="arabicPeriod"/>
            </a:pPr>
            <a:r>
              <a:rPr lang="en" sz="2400">
                <a:latin typeface="Questrial"/>
                <a:ea typeface="Questrial"/>
                <a:cs typeface="Questrial"/>
                <a:sym typeface="Questrial"/>
              </a:rPr>
              <a:t>Reimagined Interface</a:t>
            </a:r>
          </a:p>
          <a:p>
            <a:pPr indent="-381000" lvl="0" marL="457200" rtl="0" algn="l">
              <a:spcBef>
                <a:spcPts val="0"/>
              </a:spcBef>
              <a:buSzPct val="100000"/>
              <a:buFont typeface="Questrial"/>
              <a:buAutoNum type="arabicPeriod"/>
            </a:pPr>
            <a:r>
              <a:rPr lang="en" sz="2400">
                <a:latin typeface="Questrial"/>
                <a:ea typeface="Questrial"/>
                <a:cs typeface="Questrial"/>
                <a:sym typeface="Questrial"/>
              </a:rPr>
              <a:t>Increased User Control </a:t>
            </a:r>
          </a:p>
        </p:txBody>
      </p:sp>
      <p:sp>
        <p:nvSpPr>
          <p:cNvPr id="199" name="Shape 199"/>
          <p:cNvSpPr txBox="1"/>
          <p:nvPr>
            <p:ph idx="2" type="title"/>
          </p:nvPr>
        </p:nvSpPr>
        <p:spPr>
          <a:xfrm>
            <a:off x="4395950" y="898050"/>
            <a:ext cx="4748100" cy="4248600"/>
          </a:xfrm>
          <a:prstGeom prst="rect">
            <a:avLst/>
          </a:prstGeom>
          <a:solidFill>
            <a:srgbClr val="FFFFFF"/>
          </a:solidFill>
        </p:spPr>
        <p:txBody>
          <a:bodyPr anchorCtr="0" anchor="ctr" bIns="91425" lIns="91425" rIns="91425" tIns="91425">
            <a:noAutofit/>
          </a:bodyPr>
          <a:lstStyle/>
          <a:p>
            <a:pPr indent="-381000" lvl="0" marL="457200" rtl="0">
              <a:spcBef>
                <a:spcPts val="0"/>
              </a:spcBef>
              <a:buSzPct val="100000"/>
              <a:buFont typeface="Questrial"/>
              <a:buChar char="●"/>
            </a:pPr>
            <a:r>
              <a:rPr b="0" lang="en" sz="2400">
                <a:solidFill>
                  <a:srgbClr val="000000"/>
                </a:solidFill>
                <a:latin typeface="Questrial"/>
                <a:ea typeface="Questrial"/>
                <a:cs typeface="Questrial"/>
                <a:sym typeface="Questrial"/>
              </a:rPr>
              <a:t>Completed:</a:t>
            </a:r>
          </a:p>
          <a:p>
            <a:pPr indent="-381000" lvl="1" marL="914400" rtl="0">
              <a:spcBef>
                <a:spcPts val="0"/>
              </a:spcBef>
              <a:buSzPct val="100000"/>
              <a:buFont typeface="Questrial"/>
              <a:buChar char="○"/>
            </a:pPr>
            <a:r>
              <a:rPr b="0" lang="en" sz="2400">
                <a:solidFill>
                  <a:srgbClr val="000000"/>
                </a:solidFill>
                <a:latin typeface="Questrial"/>
                <a:ea typeface="Questrial"/>
                <a:cs typeface="Questrial"/>
                <a:sym typeface="Questrial"/>
              </a:rPr>
              <a:t>Suggesting an activity</a:t>
            </a:r>
          </a:p>
          <a:p>
            <a:pPr indent="-381000" lvl="2" marL="1371600" rtl="0">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My suggestions</a:t>
            </a:r>
          </a:p>
          <a:p>
            <a:pPr indent="-381000" lvl="1" marL="914400" rtl="0">
              <a:spcBef>
                <a:spcPts val="0"/>
              </a:spcBef>
              <a:buClr>
                <a:srgbClr val="000000"/>
              </a:buClr>
              <a:buSzPct val="100000"/>
              <a:buFont typeface="Questrial"/>
              <a:buChar char="○"/>
            </a:pPr>
            <a:r>
              <a:rPr b="0" lang="en" sz="2400">
                <a:solidFill>
                  <a:srgbClr val="000000"/>
                </a:solidFill>
                <a:latin typeface="Questrial"/>
                <a:ea typeface="Questrial"/>
                <a:cs typeface="Questrial"/>
                <a:sym typeface="Questrial"/>
              </a:rPr>
              <a:t>General app layout + flow</a:t>
            </a:r>
          </a:p>
          <a:p>
            <a:pPr lvl="0" rtl="0">
              <a:spcBef>
                <a:spcPts val="0"/>
              </a:spcBef>
              <a:buNone/>
            </a:pPr>
            <a:r>
              <a:t/>
            </a:r>
            <a:endParaRPr b="0" sz="2400">
              <a:solidFill>
                <a:srgbClr val="000000"/>
              </a:solidFill>
              <a:latin typeface="Questrial"/>
              <a:ea typeface="Questrial"/>
              <a:cs typeface="Questrial"/>
              <a:sym typeface="Questrial"/>
            </a:endParaRPr>
          </a:p>
          <a:p>
            <a:pPr indent="-381000" lvl="0" marL="457200" rtl="0" algn="ctr">
              <a:lnSpc>
                <a:spcPct val="115000"/>
              </a:lnSpc>
              <a:spcBef>
                <a:spcPts val="0"/>
              </a:spcBef>
              <a:buSzPct val="100000"/>
              <a:buFont typeface="Questrial"/>
              <a:buChar char="●"/>
            </a:pPr>
            <a:r>
              <a:rPr b="0" lang="en" sz="2400" u="sng">
                <a:solidFill>
                  <a:schemeClr val="hlink"/>
                </a:solidFill>
                <a:latin typeface="Questrial"/>
                <a:ea typeface="Questrial"/>
                <a:cs typeface="Questrial"/>
                <a:sym typeface="Questrial"/>
                <a:hlinkClick r:id="rId3"/>
              </a:rPr>
              <a:t>https://vimeo.com/146372879</a:t>
            </a:r>
          </a:p>
          <a:p>
            <a:pPr lvl="0" rtl="0">
              <a:lnSpc>
                <a:spcPct val="115000"/>
              </a:lnSpc>
              <a:spcBef>
                <a:spcPts val="0"/>
              </a:spcBef>
              <a:buNone/>
            </a:pPr>
            <a:r>
              <a:t/>
            </a:r>
            <a:endParaRPr b="0" sz="2400">
              <a:solidFill>
                <a:srgbClr val="000000"/>
              </a:solidFill>
              <a:latin typeface="Questrial"/>
              <a:ea typeface="Questrial"/>
              <a:cs typeface="Questrial"/>
              <a:sym typeface="Quest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1639350" y="838700"/>
            <a:ext cx="5865300" cy="3238199"/>
          </a:xfrm>
          <a:prstGeom prst="rect">
            <a:avLst/>
          </a:prstGeom>
        </p:spPr>
        <p:txBody>
          <a:bodyPr anchorCtr="0" anchor="ctr" bIns="91425" lIns="91425" rIns="91425" tIns="91425">
            <a:noAutofit/>
          </a:bodyPr>
          <a:lstStyle/>
          <a:p>
            <a:pPr lvl="0" rtl="0">
              <a:spcBef>
                <a:spcPts val="0"/>
              </a:spcBef>
              <a:buNone/>
            </a:pPr>
            <a:r>
              <a:rPr lang="en" sz="3000"/>
              <a:t>1. Problem &amp; Solution</a:t>
            </a:r>
          </a:p>
          <a:p>
            <a:pPr rtl="0">
              <a:spcBef>
                <a:spcPts val="0"/>
              </a:spcBef>
              <a:buNone/>
            </a:pPr>
            <a:r>
              <a:rPr lang="en" sz="3000"/>
              <a:t>2. Heuristic Results &amp; Changes</a:t>
            </a:r>
          </a:p>
          <a:p>
            <a:pPr rtl="0">
              <a:spcBef>
                <a:spcPts val="0"/>
              </a:spcBef>
              <a:buNone/>
            </a:pPr>
            <a:r>
              <a:rPr lang="en" sz="3000"/>
              <a:t>3. Prototype Implementation Status </a:t>
            </a:r>
          </a:p>
          <a:p>
            <a:pPr lvl="0" rtl="0">
              <a:spcBef>
                <a:spcPts val="0"/>
              </a:spcBef>
              <a:buNone/>
            </a:pPr>
            <a:r>
              <a:rPr lang="en" sz="3000"/>
              <a:t>4. Hi-Fi Demo</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ctrTitle"/>
          </p:nvPr>
        </p:nvSpPr>
        <p:spPr>
          <a:xfrm>
            <a:off x="311700" y="1993850"/>
            <a:ext cx="8520599" cy="481500"/>
          </a:xfrm>
          <a:prstGeom prst="rect">
            <a:avLst/>
          </a:prstGeom>
        </p:spPr>
        <p:txBody>
          <a:bodyPr anchorCtr="0" anchor="ctr" bIns="91425" lIns="91425" rIns="91425" tIns="91425">
            <a:noAutofit/>
          </a:bodyPr>
          <a:lstStyle/>
          <a:p>
            <a:pPr lvl="0" rtl="0">
              <a:spcBef>
                <a:spcPts val="0"/>
              </a:spcBef>
              <a:buNone/>
            </a:pPr>
            <a:r>
              <a:rPr lang="en" sz="9600"/>
              <a:t>Thanks!</a:t>
            </a:r>
          </a:p>
        </p:txBody>
      </p:sp>
      <p:sp>
        <p:nvSpPr>
          <p:cNvPr id="205" name="Shape 205"/>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nvSpPr>
        <p:spPr>
          <a:xfrm>
            <a:off x="387900" y="1265750"/>
            <a:ext cx="8348399" cy="3000000"/>
          </a:xfrm>
          <a:prstGeom prst="rect">
            <a:avLst/>
          </a:prstGeom>
          <a:noFill/>
          <a:ln>
            <a:noFill/>
          </a:ln>
        </p:spPr>
        <p:txBody>
          <a:bodyPr anchorCtr="0" anchor="t" bIns="91425" lIns="91425" rIns="91425" tIns="91425">
            <a:noAutofit/>
          </a:bodyPr>
          <a:lstStyle/>
          <a:p>
            <a:pPr lvl="0" rtl="0" algn="l">
              <a:lnSpc>
                <a:spcPct val="115000"/>
              </a:lnSpc>
              <a:spcBef>
                <a:spcPts val="0"/>
              </a:spcBef>
              <a:buNone/>
            </a:pPr>
            <a:r>
              <a:t/>
            </a:r>
            <a:endParaRPr sz="2000">
              <a:solidFill>
                <a:srgbClr val="FFFFFF"/>
              </a:solidFill>
              <a:latin typeface="Open Sans"/>
              <a:ea typeface="Open Sans"/>
              <a:cs typeface="Open Sans"/>
              <a:sym typeface="Open Sans"/>
            </a:endParaRPr>
          </a:p>
          <a:p>
            <a:pPr lvl="0" rtl="0" algn="ctr">
              <a:spcBef>
                <a:spcPts val="0"/>
              </a:spcBef>
              <a:buNone/>
            </a:pPr>
            <a:r>
              <a:t/>
            </a:r>
            <a:endParaRPr sz="2200">
              <a:solidFill>
                <a:srgbClr val="FFFFFF"/>
              </a:solidFill>
              <a:latin typeface="Open Sans"/>
              <a:ea typeface="Open Sans"/>
              <a:cs typeface="Open Sans"/>
              <a:sym typeface="Open Sans"/>
            </a:endParaRPr>
          </a:p>
        </p:txBody>
      </p:sp>
      <p:sp>
        <p:nvSpPr>
          <p:cNvPr id="73" name="Shape 73"/>
          <p:cNvSpPr txBox="1"/>
          <p:nvPr>
            <p:ph type="title"/>
          </p:nvPr>
        </p:nvSpPr>
        <p:spPr>
          <a:xfrm>
            <a:off x="348900" y="2025175"/>
            <a:ext cx="8520599" cy="852000"/>
          </a:xfrm>
          <a:prstGeom prst="rect">
            <a:avLst/>
          </a:prstGeom>
        </p:spPr>
        <p:txBody>
          <a:bodyPr anchorCtr="0" anchor="ctr" bIns="91425" lIns="91425" rIns="91425" tIns="91425">
            <a:noAutofit/>
          </a:bodyPr>
          <a:lstStyle/>
          <a:p>
            <a:pPr lvl="0" rtl="0">
              <a:spcBef>
                <a:spcPts val="0"/>
              </a:spcBef>
              <a:buNone/>
            </a:pPr>
            <a:r>
              <a:rPr lang="en" sz="5000"/>
              <a:t>1. Problem &amp; Solution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0" y="-9"/>
            <a:ext cx="9144000" cy="6093234"/>
          </a:xfrm>
          <a:prstGeom prst="rect">
            <a:avLst/>
          </a:prstGeom>
          <a:noFill/>
          <a:ln>
            <a:noFill/>
          </a:ln>
        </p:spPr>
      </p:pic>
      <p:sp>
        <p:nvSpPr>
          <p:cNvPr id="79" name="Shape 79"/>
          <p:cNvSpPr txBox="1"/>
          <p:nvPr/>
        </p:nvSpPr>
        <p:spPr>
          <a:xfrm>
            <a:off x="152400" y="304800"/>
            <a:ext cx="8726700" cy="3000000"/>
          </a:xfrm>
          <a:prstGeom prst="rect">
            <a:avLst/>
          </a:prstGeom>
          <a:noFill/>
          <a:ln>
            <a:noFill/>
          </a:ln>
        </p:spPr>
        <p:txBody>
          <a:bodyPr anchorCtr="0" anchor="ctr" bIns="91425" lIns="91425" rIns="91425" tIns="91425">
            <a:noAutofit/>
          </a:bodyPr>
          <a:lstStyle/>
          <a:p>
            <a:pPr rtl="0" algn="ctr">
              <a:lnSpc>
                <a:spcPct val="100000"/>
              </a:lnSpc>
              <a:spcBef>
                <a:spcPts val="0"/>
              </a:spcBef>
              <a:spcAft>
                <a:spcPts val="1600"/>
              </a:spcAft>
              <a:buNone/>
            </a:pPr>
            <a:r>
              <a:rPr lang="en" sz="3000">
                <a:solidFill>
                  <a:srgbClr val="F3F3F3"/>
                </a:solidFill>
                <a:latin typeface="Questrial"/>
                <a:ea typeface="Questrial"/>
                <a:cs typeface="Questrial"/>
                <a:sym typeface="Questrial"/>
              </a:rPr>
              <a:t>How do you find the best activities to </a:t>
            </a:r>
          </a:p>
          <a:p>
            <a:pPr lvl="0" rtl="0" algn="ctr">
              <a:lnSpc>
                <a:spcPct val="100000"/>
              </a:lnSpc>
              <a:spcBef>
                <a:spcPts val="0"/>
              </a:spcBef>
              <a:spcAft>
                <a:spcPts val="1600"/>
              </a:spcAft>
              <a:buNone/>
            </a:pPr>
            <a:r>
              <a:rPr lang="en" sz="3000">
                <a:solidFill>
                  <a:srgbClr val="F3F3F3"/>
                </a:solidFill>
                <a:latin typeface="Questrial"/>
                <a:ea typeface="Questrial"/>
                <a:cs typeface="Questrial"/>
                <a:sym typeface="Questrial"/>
              </a:rPr>
              <a:t>do at a specific location?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0" y="0"/>
            <a:ext cx="9144000" cy="5462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387900" y="1265750"/>
            <a:ext cx="8348399" cy="3000000"/>
          </a:xfrm>
          <a:prstGeom prst="rect">
            <a:avLst/>
          </a:prstGeom>
          <a:noFill/>
          <a:ln>
            <a:noFill/>
          </a:ln>
        </p:spPr>
        <p:txBody>
          <a:bodyPr anchorCtr="0" anchor="t" bIns="91425" lIns="91425" rIns="91425" tIns="91425">
            <a:noAutofit/>
          </a:bodyPr>
          <a:lstStyle/>
          <a:p>
            <a:pPr lvl="0" rtl="0" algn="l">
              <a:lnSpc>
                <a:spcPct val="115000"/>
              </a:lnSpc>
              <a:spcBef>
                <a:spcPts val="0"/>
              </a:spcBef>
              <a:buNone/>
            </a:pPr>
            <a:r>
              <a:t/>
            </a:r>
            <a:endParaRPr sz="2000">
              <a:solidFill>
                <a:srgbClr val="FFFFFF"/>
              </a:solidFill>
              <a:latin typeface="Open Sans"/>
              <a:ea typeface="Open Sans"/>
              <a:cs typeface="Open Sans"/>
              <a:sym typeface="Open Sans"/>
            </a:endParaRPr>
          </a:p>
          <a:p>
            <a:pPr lvl="0" rtl="0" algn="ctr">
              <a:spcBef>
                <a:spcPts val="0"/>
              </a:spcBef>
              <a:buNone/>
            </a:pPr>
            <a:r>
              <a:t/>
            </a:r>
            <a:endParaRPr sz="2200">
              <a:solidFill>
                <a:srgbClr val="FFFFFF"/>
              </a:solidFill>
              <a:latin typeface="Open Sans"/>
              <a:ea typeface="Open Sans"/>
              <a:cs typeface="Open Sans"/>
              <a:sym typeface="Open Sans"/>
            </a:endParaRPr>
          </a:p>
        </p:txBody>
      </p:sp>
      <p:sp>
        <p:nvSpPr>
          <p:cNvPr id="90" name="Shape 90"/>
          <p:cNvSpPr txBox="1"/>
          <p:nvPr>
            <p:ph type="title"/>
          </p:nvPr>
        </p:nvSpPr>
        <p:spPr>
          <a:xfrm>
            <a:off x="348900" y="2025175"/>
            <a:ext cx="8520599" cy="852000"/>
          </a:xfrm>
          <a:prstGeom prst="rect">
            <a:avLst/>
          </a:prstGeom>
        </p:spPr>
        <p:txBody>
          <a:bodyPr anchorCtr="0" anchor="ctr" bIns="91425" lIns="91425" rIns="91425" tIns="91425">
            <a:noAutofit/>
          </a:bodyPr>
          <a:lstStyle/>
          <a:p>
            <a:pPr lvl="0" rtl="0" algn="ctr">
              <a:spcBef>
                <a:spcPts val="0"/>
              </a:spcBef>
              <a:buNone/>
            </a:pPr>
            <a:r>
              <a:rPr lang="en" sz="5000"/>
              <a:t>2.  Heuristic Results &amp; Changes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b="18798" l="0" r="0" t="0"/>
          <a:stretch/>
        </p:blipFill>
        <p:spPr>
          <a:xfrm>
            <a:off x="1508425" y="367999"/>
            <a:ext cx="6127149" cy="2367977"/>
          </a:xfrm>
          <a:prstGeom prst="rect">
            <a:avLst/>
          </a:prstGeom>
          <a:noFill/>
          <a:ln>
            <a:noFill/>
          </a:ln>
        </p:spPr>
      </p:pic>
      <p:sp>
        <p:nvSpPr>
          <p:cNvPr id="96" name="Shape 96"/>
          <p:cNvSpPr/>
          <p:nvPr/>
        </p:nvSpPr>
        <p:spPr>
          <a:xfrm>
            <a:off x="5743829" y="394524"/>
            <a:ext cx="660600" cy="23679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 name="Shape 97"/>
          <p:cNvSpPr txBox="1"/>
          <p:nvPr>
            <p:ph type="title"/>
          </p:nvPr>
        </p:nvSpPr>
        <p:spPr>
          <a:xfrm>
            <a:off x="551975" y="2977375"/>
            <a:ext cx="8592299" cy="1889400"/>
          </a:xfrm>
          <a:prstGeom prst="rect">
            <a:avLst/>
          </a:prstGeom>
          <a:noFill/>
        </p:spPr>
        <p:txBody>
          <a:bodyPr anchorCtr="0" anchor="t" bIns="91425" lIns="91425" rIns="91425" tIns="91425">
            <a:noAutofit/>
          </a:bodyPr>
          <a:lstStyle/>
          <a:p>
            <a:pPr indent="-381000" lvl="0" marL="457200" rtl="0">
              <a:spcBef>
                <a:spcPts val="0"/>
              </a:spcBef>
              <a:buSzPct val="100000"/>
              <a:buFont typeface="Questrial"/>
              <a:buChar char="●"/>
            </a:pPr>
            <a:r>
              <a:rPr b="0" lang="en" sz="2400">
                <a:latin typeface="Questrial"/>
                <a:ea typeface="Questrial"/>
                <a:cs typeface="Questrial"/>
                <a:sym typeface="Questrial"/>
              </a:rPr>
              <a:t>Need to go back to the drawing board for UI design</a:t>
            </a:r>
          </a:p>
          <a:p>
            <a:pPr lvl="0" rtl="0">
              <a:spcBef>
                <a:spcPts val="0"/>
              </a:spcBef>
              <a:buNone/>
            </a:pPr>
            <a:r>
              <a:t/>
            </a:r>
            <a:endParaRPr b="0" sz="2400">
              <a:latin typeface="Questrial"/>
              <a:ea typeface="Questrial"/>
              <a:cs typeface="Questrial"/>
              <a:sym typeface="Questrial"/>
            </a:endParaRPr>
          </a:p>
          <a:p>
            <a:pPr indent="-381000" lvl="0" marL="457200" rtl="0">
              <a:spcBef>
                <a:spcPts val="0"/>
              </a:spcBef>
              <a:buSzPct val="100000"/>
              <a:buFont typeface="Questrial"/>
              <a:buChar char="●"/>
            </a:pPr>
            <a:r>
              <a:rPr b="0" lang="en" sz="2400">
                <a:latin typeface="Questrial"/>
                <a:ea typeface="Questrial"/>
                <a:cs typeface="Questrial"/>
                <a:sym typeface="Questrial"/>
              </a:rPr>
              <a:t>Double check with a “designer’s eye”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6093950" y="-30750"/>
            <a:ext cx="3114900" cy="699900"/>
          </a:xfrm>
          <a:prstGeom prst="rect">
            <a:avLst/>
          </a:prstGeom>
          <a:solidFill>
            <a:srgbClr val="00FDC8"/>
          </a:solidFill>
        </p:spPr>
        <p:txBody>
          <a:bodyPr anchorCtr="0" anchor="t" bIns="91425" lIns="91425" rIns="91425" tIns="91425">
            <a:noAutofit/>
          </a:bodyPr>
          <a:lstStyle/>
          <a:p>
            <a:pPr lvl="0" rtl="0" algn="ctr">
              <a:spcBef>
                <a:spcPts val="0"/>
              </a:spcBef>
              <a:buNone/>
            </a:pPr>
            <a:r>
              <a:rPr lang="en" sz="5000"/>
              <a:t> </a:t>
            </a:r>
          </a:p>
        </p:txBody>
      </p:sp>
      <p:sp>
        <p:nvSpPr>
          <p:cNvPr id="103" name="Shape 103"/>
          <p:cNvSpPr txBox="1"/>
          <p:nvPr>
            <p:ph idx="2" type="title"/>
          </p:nvPr>
        </p:nvSpPr>
        <p:spPr>
          <a:xfrm>
            <a:off x="3030950" y="-30750"/>
            <a:ext cx="3063000" cy="699900"/>
          </a:xfrm>
          <a:prstGeom prst="rect">
            <a:avLst/>
          </a:prstGeom>
          <a:solidFill>
            <a:srgbClr val="00FDC8">
              <a:alpha val="52770"/>
            </a:srgbClr>
          </a:solidFill>
        </p:spPr>
        <p:txBody>
          <a:bodyPr anchorCtr="0" anchor="t" bIns="91425" lIns="91425" rIns="91425" tIns="91425">
            <a:noAutofit/>
          </a:bodyPr>
          <a:lstStyle/>
          <a:p>
            <a:pPr lvl="0" rtl="0" algn="ctr">
              <a:spcBef>
                <a:spcPts val="0"/>
              </a:spcBef>
              <a:buNone/>
            </a:pPr>
            <a:r>
              <a:rPr lang="en" sz="5000"/>
              <a:t> </a:t>
            </a:r>
          </a:p>
        </p:txBody>
      </p:sp>
      <p:sp>
        <p:nvSpPr>
          <p:cNvPr id="104" name="Shape 104"/>
          <p:cNvSpPr txBox="1"/>
          <p:nvPr>
            <p:ph idx="3" type="title"/>
          </p:nvPr>
        </p:nvSpPr>
        <p:spPr>
          <a:xfrm>
            <a:off x="-32050" y="-30750"/>
            <a:ext cx="3063000" cy="699900"/>
          </a:xfrm>
          <a:prstGeom prst="rect">
            <a:avLst/>
          </a:prstGeom>
          <a:solidFill>
            <a:srgbClr val="00FDC8">
              <a:alpha val="26620"/>
            </a:srgbClr>
          </a:solidFill>
        </p:spPr>
        <p:txBody>
          <a:bodyPr anchorCtr="0" anchor="t" bIns="91425" lIns="91425" rIns="91425" tIns="91425">
            <a:noAutofit/>
          </a:bodyPr>
          <a:lstStyle/>
          <a:p>
            <a:pPr lvl="0" rtl="0" algn="l">
              <a:spcBef>
                <a:spcPts val="0"/>
              </a:spcBef>
              <a:buNone/>
            </a:pPr>
            <a:r>
              <a:rPr lang="en" sz="5000"/>
              <a:t>  </a:t>
            </a:r>
          </a:p>
        </p:txBody>
      </p:sp>
      <p:sp>
        <p:nvSpPr>
          <p:cNvPr id="105" name="Shape 105"/>
          <p:cNvSpPr txBox="1"/>
          <p:nvPr/>
        </p:nvSpPr>
        <p:spPr>
          <a:xfrm>
            <a:off x="6117050" y="-30750"/>
            <a:ext cx="3063000" cy="14754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Additions</a:t>
            </a:r>
          </a:p>
          <a:p>
            <a:pPr lvl="0" rtl="0" algn="ctr">
              <a:lnSpc>
                <a:spcPct val="115000"/>
              </a:lnSpc>
              <a:spcBef>
                <a:spcPts val="0"/>
              </a:spcBef>
              <a:buNone/>
            </a:pPr>
            <a:r>
              <a:t/>
            </a:r>
            <a:endParaRPr sz="2400">
              <a:latin typeface="Questrial"/>
              <a:ea typeface="Questrial"/>
              <a:cs typeface="Questrial"/>
              <a:sym typeface="Questrial"/>
            </a:endParaRPr>
          </a:p>
          <a:p>
            <a:pPr indent="-381000" lvl="0" marL="457200" rtl="0">
              <a:lnSpc>
                <a:spcPct val="115000"/>
              </a:lnSpc>
              <a:spcBef>
                <a:spcPts val="0"/>
              </a:spcBef>
              <a:buSzPct val="100000"/>
              <a:buFont typeface="Questrial"/>
              <a:buChar char="●"/>
            </a:pPr>
            <a:r>
              <a:rPr lang="en" sz="2400">
                <a:latin typeface="Questrial"/>
                <a:ea typeface="Questrial"/>
                <a:cs typeface="Questrial"/>
                <a:sym typeface="Questrial"/>
              </a:rPr>
              <a:t>Navigation through </a:t>
            </a:r>
            <a:r>
              <a:rPr b="1" lang="en" sz="2400">
                <a:latin typeface="Questrial"/>
                <a:ea typeface="Questrial"/>
                <a:cs typeface="Questrial"/>
                <a:sym typeface="Questrial"/>
              </a:rPr>
              <a:t>status</a:t>
            </a:r>
            <a:r>
              <a:rPr lang="en" sz="2400">
                <a:latin typeface="Questrial"/>
                <a:ea typeface="Questrial"/>
                <a:cs typeface="Questrial"/>
                <a:sym typeface="Questrial"/>
              </a:rPr>
              <a:t> changes &amp; reimagined </a:t>
            </a:r>
            <a:r>
              <a:rPr b="1" lang="en" sz="2400">
                <a:latin typeface="Questrial"/>
                <a:ea typeface="Questrial"/>
                <a:cs typeface="Questrial"/>
                <a:sym typeface="Questrial"/>
              </a:rPr>
              <a:t>icons</a:t>
            </a:r>
            <a:r>
              <a:rPr lang="en" sz="2400">
                <a:latin typeface="Questrial"/>
                <a:ea typeface="Questrial"/>
                <a:cs typeface="Questrial"/>
                <a:sym typeface="Questrial"/>
              </a:rPr>
              <a:t>.</a:t>
            </a:r>
          </a:p>
          <a:p>
            <a:pPr lvl="0" rtl="0">
              <a:lnSpc>
                <a:spcPct val="115000"/>
              </a:lnSpc>
              <a:spcBef>
                <a:spcPts val="0"/>
              </a:spcBef>
              <a:buNone/>
            </a:pPr>
            <a:r>
              <a:t/>
            </a:r>
            <a:endParaRPr sz="2400">
              <a:latin typeface="Questrial"/>
              <a:ea typeface="Questrial"/>
              <a:cs typeface="Questrial"/>
              <a:sym typeface="Questrial"/>
            </a:endParaRPr>
          </a:p>
          <a:p>
            <a:pPr indent="-381000" lvl="0" marL="457200" rtl="0">
              <a:lnSpc>
                <a:spcPct val="115000"/>
              </a:lnSpc>
              <a:spcBef>
                <a:spcPts val="0"/>
              </a:spcBef>
              <a:buSzPct val="100000"/>
              <a:buFont typeface="Questrial"/>
              <a:buChar char="●"/>
            </a:pPr>
            <a:r>
              <a:rPr lang="en" sz="2400">
                <a:latin typeface="Questrial"/>
                <a:ea typeface="Questrial"/>
                <a:cs typeface="Questrial"/>
                <a:sym typeface="Questrial"/>
              </a:rPr>
              <a:t>Add functionalities for increased </a:t>
            </a:r>
            <a:r>
              <a:rPr b="1" lang="en" sz="2400">
                <a:latin typeface="Questrial"/>
                <a:ea typeface="Questrial"/>
                <a:cs typeface="Questrial"/>
                <a:sym typeface="Questrial"/>
              </a:rPr>
              <a:t>user control</a:t>
            </a:r>
            <a:r>
              <a:rPr lang="en" sz="2400">
                <a:latin typeface="Questrial"/>
                <a:ea typeface="Questrial"/>
                <a:cs typeface="Questrial"/>
                <a:sym typeface="Questrial"/>
              </a:rPr>
              <a:t>.</a:t>
            </a:r>
          </a:p>
          <a:p>
            <a:pPr lvl="0" rtl="0" algn="ctr">
              <a:lnSpc>
                <a:spcPct val="115000"/>
              </a:lnSpc>
              <a:spcBef>
                <a:spcPts val="0"/>
              </a:spcBef>
              <a:buNone/>
            </a:pPr>
            <a:r>
              <a:t/>
            </a:r>
            <a:endParaRPr sz="2400">
              <a:latin typeface="Questrial"/>
              <a:ea typeface="Questrial"/>
              <a:cs typeface="Questrial"/>
              <a:sym typeface="Questrial"/>
            </a:endParaRPr>
          </a:p>
          <a:p>
            <a:pPr lvl="0" rtl="0" algn="ctr">
              <a:lnSpc>
                <a:spcPct val="115000"/>
              </a:lnSpc>
              <a:spcBef>
                <a:spcPts val="0"/>
              </a:spcBef>
              <a:buNone/>
            </a:pPr>
            <a:r>
              <a:t/>
            </a:r>
            <a:endParaRPr sz="2400">
              <a:latin typeface="Questrial"/>
              <a:ea typeface="Questrial"/>
              <a:cs typeface="Questrial"/>
              <a:sym typeface="Questrial"/>
            </a:endParaRPr>
          </a:p>
        </p:txBody>
      </p:sp>
      <p:sp>
        <p:nvSpPr>
          <p:cNvPr id="106" name="Shape 106"/>
          <p:cNvSpPr txBox="1"/>
          <p:nvPr/>
        </p:nvSpPr>
        <p:spPr>
          <a:xfrm>
            <a:off x="3070850" y="-30750"/>
            <a:ext cx="3006299" cy="2287499"/>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Interface</a:t>
            </a:r>
          </a:p>
          <a:p>
            <a:pPr lvl="0" rtl="0" algn="ctr">
              <a:lnSpc>
                <a:spcPct val="115000"/>
              </a:lnSpc>
              <a:spcBef>
                <a:spcPts val="0"/>
              </a:spcBef>
              <a:buNone/>
            </a:pPr>
            <a:r>
              <a:t/>
            </a:r>
            <a:endParaRPr b="1" sz="2400">
              <a:latin typeface="Questrial"/>
              <a:ea typeface="Questrial"/>
              <a:cs typeface="Questrial"/>
              <a:sym typeface="Questrial"/>
            </a:endParaRPr>
          </a:p>
          <a:p>
            <a:pPr indent="-381000" lvl="0" marL="457200" rtl="0">
              <a:lnSpc>
                <a:spcPct val="115000"/>
              </a:lnSpc>
              <a:spcBef>
                <a:spcPts val="0"/>
              </a:spcBef>
              <a:buSzPct val="100000"/>
              <a:buFont typeface="Questrial"/>
              <a:buChar char="●"/>
            </a:pPr>
            <a:r>
              <a:rPr lang="en" sz="2400">
                <a:latin typeface="Questrial"/>
                <a:ea typeface="Questrial"/>
                <a:cs typeface="Questrial"/>
                <a:sym typeface="Questrial"/>
              </a:rPr>
              <a:t>Reimagine </a:t>
            </a:r>
            <a:r>
              <a:rPr b="1" lang="en" sz="2400">
                <a:latin typeface="Questrial"/>
                <a:ea typeface="Questrial"/>
                <a:cs typeface="Questrial"/>
                <a:sym typeface="Questrial"/>
              </a:rPr>
              <a:t>swiping</a:t>
            </a:r>
            <a:r>
              <a:rPr lang="en" sz="2400">
                <a:latin typeface="Questrial"/>
                <a:ea typeface="Questrial"/>
                <a:cs typeface="Questrial"/>
                <a:sym typeface="Questrial"/>
              </a:rPr>
              <a:t> action for ease, intuition, &amp; information.   </a:t>
            </a:r>
          </a:p>
        </p:txBody>
      </p:sp>
      <p:sp>
        <p:nvSpPr>
          <p:cNvPr id="107" name="Shape 107"/>
          <p:cNvSpPr txBox="1"/>
          <p:nvPr/>
        </p:nvSpPr>
        <p:spPr>
          <a:xfrm>
            <a:off x="-3250" y="-30750"/>
            <a:ext cx="3005399" cy="27858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Overall</a:t>
            </a:r>
          </a:p>
          <a:p>
            <a:pPr lvl="0" rtl="0" algn="ctr">
              <a:lnSpc>
                <a:spcPct val="115000"/>
              </a:lnSpc>
              <a:spcBef>
                <a:spcPts val="0"/>
              </a:spcBef>
              <a:buNone/>
            </a:pPr>
            <a:r>
              <a:t/>
            </a:r>
            <a:endParaRPr b="1" sz="2400">
              <a:latin typeface="Questrial"/>
              <a:ea typeface="Questrial"/>
              <a:cs typeface="Questrial"/>
              <a:sym typeface="Questrial"/>
            </a:endParaRPr>
          </a:p>
          <a:p>
            <a:pPr indent="-381000" lvl="0" marL="457200" rtl="0">
              <a:lnSpc>
                <a:spcPct val="115000"/>
              </a:lnSpc>
              <a:spcBef>
                <a:spcPts val="0"/>
              </a:spcBef>
              <a:buSzPct val="100000"/>
              <a:buFont typeface="Questrial"/>
              <a:buChar char="●"/>
            </a:pPr>
            <a:r>
              <a:rPr lang="en" sz="2400">
                <a:latin typeface="Questrial"/>
                <a:ea typeface="Questrial"/>
                <a:cs typeface="Questrial"/>
                <a:sym typeface="Questrial"/>
              </a:rPr>
              <a:t>Continuity throughout the app’s </a:t>
            </a:r>
            <a:r>
              <a:rPr b="1" lang="en" sz="2400">
                <a:latin typeface="Questrial"/>
                <a:ea typeface="Questrial"/>
                <a:cs typeface="Questrial"/>
                <a:sym typeface="Questrial"/>
              </a:rPr>
              <a:t>color</a:t>
            </a:r>
            <a:r>
              <a:rPr lang="en" sz="2400">
                <a:latin typeface="Questrial"/>
                <a:ea typeface="Questrial"/>
                <a:cs typeface="Questrial"/>
                <a:sym typeface="Questrial"/>
              </a:rPr>
              <a:t> scheme &amp; </a:t>
            </a:r>
            <a:r>
              <a:rPr b="1" lang="en" sz="2400">
                <a:latin typeface="Questrial"/>
                <a:ea typeface="Questrial"/>
                <a:cs typeface="Questrial"/>
                <a:sym typeface="Questrial"/>
              </a:rPr>
              <a:t>story</a:t>
            </a:r>
            <a:r>
              <a:rPr lang="en" sz="2400">
                <a:latin typeface="Questrial"/>
                <a:ea typeface="Questrial"/>
                <a:cs typeface="Questrial"/>
                <a:sym typeface="Questrial"/>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2050" y="-30750"/>
            <a:ext cx="9176100" cy="699900"/>
          </a:xfrm>
          <a:prstGeom prst="rect">
            <a:avLst/>
          </a:prstGeom>
          <a:solidFill>
            <a:srgbClr val="00FDC8">
              <a:alpha val="26620"/>
            </a:srgbClr>
          </a:solidFill>
        </p:spPr>
        <p:txBody>
          <a:bodyPr anchorCtr="0" anchor="t" bIns="91425" lIns="91425" rIns="91425" tIns="91425">
            <a:noAutofit/>
          </a:bodyPr>
          <a:lstStyle/>
          <a:p>
            <a:pPr lvl="0" rtl="0" algn="l">
              <a:spcBef>
                <a:spcPts val="0"/>
              </a:spcBef>
              <a:buNone/>
            </a:pPr>
            <a:r>
              <a:rPr lang="en" sz="5000"/>
              <a:t>  </a:t>
            </a:r>
          </a:p>
        </p:txBody>
      </p:sp>
      <p:sp>
        <p:nvSpPr>
          <p:cNvPr id="113" name="Shape 113"/>
          <p:cNvSpPr txBox="1"/>
          <p:nvPr/>
        </p:nvSpPr>
        <p:spPr>
          <a:xfrm>
            <a:off x="-3250" y="-30750"/>
            <a:ext cx="3005399" cy="6999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b="1" lang="en" sz="2400">
                <a:latin typeface="Questrial"/>
                <a:ea typeface="Questrial"/>
                <a:cs typeface="Questrial"/>
                <a:sym typeface="Questrial"/>
              </a:rPr>
              <a:t>Overall</a:t>
            </a:r>
          </a:p>
          <a:p>
            <a:pPr lvl="0" rtl="0">
              <a:lnSpc>
                <a:spcPct val="115000"/>
              </a:lnSpc>
              <a:spcBef>
                <a:spcPts val="0"/>
              </a:spcBef>
              <a:buNone/>
            </a:pPr>
            <a:r>
              <a:t/>
            </a:r>
            <a:endParaRPr sz="2400">
              <a:latin typeface="Questrial"/>
              <a:ea typeface="Questrial"/>
              <a:cs typeface="Questrial"/>
              <a:sym typeface="Questrial"/>
            </a:endParaRPr>
          </a:p>
        </p:txBody>
      </p:sp>
      <p:sp>
        <p:nvSpPr>
          <p:cNvPr id="114" name="Shape 114"/>
          <p:cNvSpPr txBox="1"/>
          <p:nvPr/>
        </p:nvSpPr>
        <p:spPr>
          <a:xfrm>
            <a:off x="236050" y="1162500"/>
            <a:ext cx="3000000"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t/>
            </a:r>
            <a:endParaRPr b="1" sz="2400">
              <a:latin typeface="Questrial"/>
              <a:ea typeface="Questrial"/>
              <a:cs typeface="Questrial"/>
              <a:sym typeface="Questrial"/>
            </a:endParaRPr>
          </a:p>
          <a:p>
            <a:pPr rtl="0" algn="ctr">
              <a:spcBef>
                <a:spcPts val="0"/>
              </a:spcBef>
              <a:buNone/>
            </a:pPr>
            <a:r>
              <a:rPr b="1" lang="en" sz="2400">
                <a:latin typeface="Questrial"/>
                <a:ea typeface="Questrial"/>
                <a:cs typeface="Questrial"/>
                <a:sym typeface="Questrial"/>
              </a:rPr>
              <a:t>Color Scheme: </a:t>
            </a:r>
          </a:p>
          <a:p>
            <a:pPr rtl="0" algn="ctr">
              <a:spcBef>
                <a:spcPts val="0"/>
              </a:spcBef>
              <a:buNone/>
            </a:pPr>
            <a:r>
              <a:t/>
            </a:r>
            <a:endParaRPr sz="1800">
              <a:latin typeface="Questrial"/>
              <a:ea typeface="Questrial"/>
              <a:cs typeface="Questrial"/>
              <a:sym typeface="Questrial"/>
            </a:endParaRPr>
          </a:p>
          <a:p>
            <a:pPr rtl="0" algn="ctr">
              <a:spcBef>
                <a:spcPts val="0"/>
              </a:spcBef>
              <a:buNone/>
            </a:pPr>
            <a:r>
              <a:t/>
            </a:r>
            <a:endParaRPr sz="1800">
              <a:latin typeface="Questrial"/>
              <a:ea typeface="Questrial"/>
              <a:cs typeface="Questrial"/>
              <a:sym typeface="Questrial"/>
            </a:endParaRPr>
          </a:p>
          <a:p>
            <a:pPr rtl="0" algn="ctr">
              <a:spcBef>
                <a:spcPts val="0"/>
              </a:spcBef>
              <a:buNone/>
            </a:pPr>
            <a:r>
              <a:t/>
            </a:r>
            <a:endParaRPr sz="1800">
              <a:latin typeface="Questrial"/>
              <a:ea typeface="Questrial"/>
              <a:cs typeface="Questrial"/>
              <a:sym typeface="Questrial"/>
            </a:endParaRPr>
          </a:p>
          <a:p>
            <a:pPr lvl="0" rtl="0" algn="ctr">
              <a:spcBef>
                <a:spcPts val="0"/>
              </a:spcBef>
              <a:buNone/>
            </a:pPr>
            <a:r>
              <a:t/>
            </a:r>
            <a:endParaRPr b="1" sz="2400">
              <a:latin typeface="Questrial"/>
              <a:ea typeface="Questrial"/>
              <a:cs typeface="Questrial"/>
              <a:sym typeface="Questrial"/>
            </a:endParaRPr>
          </a:p>
        </p:txBody>
      </p:sp>
      <p:sp>
        <p:nvSpPr>
          <p:cNvPr id="115" name="Shape 115"/>
          <p:cNvSpPr txBox="1"/>
          <p:nvPr/>
        </p:nvSpPr>
        <p:spPr>
          <a:xfrm>
            <a:off x="3513325" y="1162500"/>
            <a:ext cx="3068399"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indent="457200" marL="457200" rtl="0">
              <a:spcBef>
                <a:spcPts val="0"/>
              </a:spcBef>
              <a:buNone/>
            </a:pPr>
            <a:r>
              <a:rPr b="1" lang="en" sz="2400">
                <a:latin typeface="Questrial"/>
                <a:ea typeface="Questrial"/>
                <a:cs typeface="Questrial"/>
                <a:sym typeface="Questrial"/>
              </a:rPr>
              <a:t>Story: </a:t>
            </a:r>
          </a:p>
          <a:p>
            <a:pPr rtl="0" algn="ctr">
              <a:spcBef>
                <a:spcPts val="0"/>
              </a:spcBef>
              <a:buNone/>
            </a:pPr>
            <a:r>
              <a:rPr b="1" lang="en" sz="2400">
                <a:latin typeface="Questrial"/>
                <a:ea typeface="Questrial"/>
                <a:cs typeface="Questrial"/>
                <a:sym typeface="Questrial"/>
              </a:rPr>
              <a:t>Book Metaphor</a:t>
            </a:r>
          </a:p>
          <a:p>
            <a:pPr rtl="0" algn="ctr">
              <a:spcBef>
                <a:spcPts val="0"/>
              </a:spcBef>
              <a:buNone/>
            </a:pPr>
            <a:r>
              <a:t/>
            </a:r>
            <a:endParaRPr sz="1800">
              <a:latin typeface="Questrial"/>
              <a:ea typeface="Questrial"/>
              <a:cs typeface="Questrial"/>
              <a:sym typeface="Questrial"/>
            </a:endParaRPr>
          </a:p>
          <a:p>
            <a:pPr rtl="0" algn="l">
              <a:spcBef>
                <a:spcPts val="0"/>
              </a:spcBef>
              <a:buNone/>
            </a:pPr>
            <a:r>
              <a:t/>
            </a:r>
            <a:endParaRPr sz="1800">
              <a:latin typeface="Questrial"/>
              <a:ea typeface="Questrial"/>
              <a:cs typeface="Questrial"/>
              <a:sym typeface="Questrial"/>
            </a:endParaRPr>
          </a:p>
          <a:p>
            <a:pPr lvl="0" rtl="0" algn="l">
              <a:spcBef>
                <a:spcPts val="0"/>
              </a:spcBef>
              <a:buNone/>
            </a:pPr>
            <a:r>
              <a:t/>
            </a:r>
            <a:endParaRPr sz="1800">
              <a:latin typeface="Questrial"/>
              <a:ea typeface="Questrial"/>
              <a:cs typeface="Questrial"/>
              <a:sym typeface="Questrial"/>
            </a:endParaRPr>
          </a:p>
        </p:txBody>
      </p:sp>
      <p:sp>
        <p:nvSpPr>
          <p:cNvPr id="116" name="Shape 116"/>
          <p:cNvSpPr txBox="1"/>
          <p:nvPr/>
        </p:nvSpPr>
        <p:spPr>
          <a:xfrm>
            <a:off x="6841275" y="1162500"/>
            <a:ext cx="2152499" cy="3000000"/>
          </a:xfrm>
          <a:prstGeom prst="rect">
            <a:avLst/>
          </a:prstGeom>
          <a:noFill/>
          <a:ln cap="flat" cmpd="sng" w="38100">
            <a:solidFill>
              <a:srgbClr val="00FDC8"/>
            </a:solidFill>
            <a:prstDash val="solid"/>
            <a:round/>
            <a:headEnd len="med" w="med" type="none"/>
            <a:tailEnd len="med" w="med" type="none"/>
          </a:ln>
        </p:spPr>
        <p:txBody>
          <a:bodyPr anchorCtr="0" anchor="ctr" bIns="91425" lIns="91425" rIns="91425" tIns="91425">
            <a:noAutofit/>
          </a:bodyPr>
          <a:lstStyle/>
          <a:p>
            <a:pPr indent="0" marL="0" rtl="0" algn="l">
              <a:lnSpc>
                <a:spcPct val="115000"/>
              </a:lnSpc>
              <a:spcBef>
                <a:spcPts val="0"/>
              </a:spcBef>
              <a:buNone/>
            </a:pPr>
            <a:r>
              <a:rPr b="1" lang="en" sz="2400">
                <a:latin typeface="Questrial"/>
                <a:ea typeface="Questrial"/>
                <a:cs typeface="Questrial"/>
                <a:sym typeface="Questrial"/>
              </a:rPr>
              <a:t>    Heuristics:</a:t>
            </a:r>
          </a:p>
          <a:p>
            <a:pPr lvl="0" rtl="0" algn="ctr">
              <a:lnSpc>
                <a:spcPct val="115000"/>
              </a:lnSpc>
              <a:spcBef>
                <a:spcPts val="0"/>
              </a:spcBef>
              <a:buClr>
                <a:srgbClr val="000000"/>
              </a:buClr>
              <a:buSzPct val="122222"/>
              <a:buFont typeface="Questrial"/>
              <a:buNone/>
            </a:pPr>
            <a:r>
              <a:rPr lang="en" sz="1800">
                <a:latin typeface="Questrial"/>
                <a:ea typeface="Questrial"/>
                <a:cs typeface="Questrial"/>
                <a:sym typeface="Questrial"/>
              </a:rPr>
              <a:t>Consistency &amp; Standards [2-4]</a:t>
            </a:r>
          </a:p>
          <a:p>
            <a:pPr lvl="0" rtl="0" algn="ctr">
              <a:lnSpc>
                <a:spcPct val="115000"/>
              </a:lnSpc>
              <a:spcBef>
                <a:spcPts val="0"/>
              </a:spcBef>
              <a:buNone/>
            </a:pPr>
            <a:r>
              <a:rPr lang="en" sz="1800">
                <a:latin typeface="Questrial"/>
                <a:ea typeface="Questrial"/>
                <a:cs typeface="Questrial"/>
                <a:sym typeface="Questrial"/>
              </a:rPr>
              <a:t>Aesthetic &amp; Minimalist Design [2-8]</a:t>
            </a:r>
          </a:p>
        </p:txBody>
      </p:sp>
      <p:pic>
        <p:nvPicPr>
          <p:cNvPr id="117" name="Shape 117"/>
          <p:cNvPicPr preferRelativeResize="0"/>
          <p:nvPr/>
        </p:nvPicPr>
        <p:blipFill>
          <a:blip r:embed="rId3">
            <a:alphaModFix/>
          </a:blip>
          <a:stretch>
            <a:fillRect/>
          </a:stretch>
        </p:blipFill>
        <p:spPr>
          <a:xfrm>
            <a:off x="4383778" y="2859828"/>
            <a:ext cx="444075" cy="564100"/>
          </a:xfrm>
          <a:prstGeom prst="rect">
            <a:avLst/>
          </a:prstGeom>
          <a:noFill/>
          <a:ln>
            <a:noFill/>
          </a:ln>
        </p:spPr>
      </p:pic>
      <p:pic>
        <p:nvPicPr>
          <p:cNvPr id="118" name="Shape 118"/>
          <p:cNvPicPr preferRelativeResize="0"/>
          <p:nvPr/>
        </p:nvPicPr>
        <p:blipFill>
          <a:blip r:embed="rId4">
            <a:alphaModFix/>
          </a:blip>
          <a:stretch>
            <a:fillRect/>
          </a:stretch>
        </p:blipFill>
        <p:spPr>
          <a:xfrm>
            <a:off x="5026800" y="2755050"/>
            <a:ext cx="836850" cy="824900"/>
          </a:xfrm>
          <a:prstGeom prst="rect">
            <a:avLst/>
          </a:prstGeom>
          <a:noFill/>
          <a:ln>
            <a:noFill/>
          </a:ln>
        </p:spPr>
      </p:pic>
      <p:sp>
        <p:nvSpPr>
          <p:cNvPr id="119" name="Shape 119"/>
          <p:cNvSpPr txBox="1"/>
          <p:nvPr>
            <p:ph idx="2" type="title"/>
          </p:nvPr>
        </p:nvSpPr>
        <p:spPr>
          <a:xfrm>
            <a:off x="968850" y="2597575"/>
            <a:ext cx="511499" cy="447600"/>
          </a:xfrm>
          <a:prstGeom prst="rect">
            <a:avLst/>
          </a:prstGeom>
          <a:solidFill>
            <a:srgbClr val="00FDC8"/>
          </a:solidFill>
        </p:spPr>
        <p:txBody>
          <a:bodyPr anchorCtr="0" anchor="t" bIns="91425" lIns="91425" rIns="91425" tIns="91425">
            <a:noAutofit/>
          </a:bodyPr>
          <a:lstStyle/>
          <a:p>
            <a:pPr lvl="0" rtl="0" algn="l">
              <a:spcBef>
                <a:spcPts val="0"/>
              </a:spcBef>
              <a:buNone/>
            </a:pPr>
            <a:r>
              <a:rPr lang="en" sz="5000"/>
              <a:t>  </a:t>
            </a:r>
          </a:p>
        </p:txBody>
      </p:sp>
      <p:sp>
        <p:nvSpPr>
          <p:cNvPr id="120" name="Shape 120"/>
          <p:cNvSpPr txBox="1"/>
          <p:nvPr>
            <p:ph idx="3" type="title"/>
          </p:nvPr>
        </p:nvSpPr>
        <p:spPr>
          <a:xfrm>
            <a:off x="1480231" y="2597575"/>
            <a:ext cx="511499" cy="447600"/>
          </a:xfrm>
          <a:prstGeom prst="rect">
            <a:avLst/>
          </a:prstGeom>
          <a:solidFill>
            <a:srgbClr val="00FDC8">
              <a:alpha val="52770"/>
            </a:srgbClr>
          </a:solidFill>
        </p:spPr>
        <p:txBody>
          <a:bodyPr anchorCtr="0" anchor="t" bIns="91425" lIns="91425" rIns="91425" tIns="91425">
            <a:noAutofit/>
          </a:bodyPr>
          <a:lstStyle/>
          <a:p>
            <a:pPr lvl="0" rtl="0" algn="l">
              <a:spcBef>
                <a:spcPts val="0"/>
              </a:spcBef>
              <a:buNone/>
            </a:pPr>
            <a:r>
              <a:rPr lang="en" sz="5000"/>
              <a:t>  </a:t>
            </a:r>
          </a:p>
        </p:txBody>
      </p:sp>
      <p:sp>
        <p:nvSpPr>
          <p:cNvPr id="121" name="Shape 121"/>
          <p:cNvSpPr txBox="1"/>
          <p:nvPr>
            <p:ph idx="4" type="title"/>
          </p:nvPr>
        </p:nvSpPr>
        <p:spPr>
          <a:xfrm>
            <a:off x="1991725" y="2597612"/>
            <a:ext cx="511499" cy="447600"/>
          </a:xfrm>
          <a:prstGeom prst="rect">
            <a:avLst/>
          </a:prstGeom>
          <a:solidFill>
            <a:srgbClr val="A3FFE0"/>
          </a:solidFill>
        </p:spPr>
        <p:txBody>
          <a:bodyPr anchorCtr="0" anchor="t" bIns="91425" lIns="91425" rIns="91425" tIns="91425">
            <a:noAutofit/>
          </a:bodyPr>
          <a:lstStyle/>
          <a:p>
            <a:pPr lvl="0" rtl="0" algn="l">
              <a:spcBef>
                <a:spcPts val="0"/>
              </a:spcBef>
              <a:buNone/>
            </a:pPr>
            <a:r>
              <a:rPr lang="en" sz="5000"/>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