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</p:sldIdLst>
  <p:sldSz cy="5143500" cx="9144000"/>
  <p:notesSz cx="6858000" cy="9144000"/>
  <p:embeddedFontLst>
    <p:embeddedFont>
      <p:font typeface="Amatic SC"/>
      <p:regular r:id="rId29"/>
      <p:bold r:id="rId30"/>
    </p:embeddedFont>
    <p:embeddedFont>
      <p:font typeface="Source Code Pro"/>
      <p:regular r:id="rId31"/>
      <p:bold r:id="rId32"/>
    </p:embeddedFont>
    <p:embeddedFont>
      <p:font typeface="Questrial"/>
      <p:regular r:id="rId33"/>
    </p:embeddedFont>
    <p:embeddedFont>
      <p:font typeface="Open Sans"/>
      <p:regular r:id="rId34"/>
      <p:bold r:id="rId35"/>
      <p:italic r:id="rId36"/>
      <p:boldItalic r:id="rId37"/>
    </p:embeddedFont>
  </p:embeddedFontLst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AmaticSC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SourceCodePro-regular.fntdata"/><Relationship Id="rId30" Type="http://schemas.openxmlformats.org/officeDocument/2006/relationships/font" Target="fonts/AmaticSC-bold.fntdata"/><Relationship Id="rId11" Type="http://schemas.openxmlformats.org/officeDocument/2006/relationships/slide" Target="slides/slide6.xml"/><Relationship Id="rId33" Type="http://schemas.openxmlformats.org/officeDocument/2006/relationships/font" Target="fonts/Questrial-regular.fntdata"/><Relationship Id="rId10" Type="http://schemas.openxmlformats.org/officeDocument/2006/relationships/slide" Target="slides/slide5.xml"/><Relationship Id="rId32" Type="http://schemas.openxmlformats.org/officeDocument/2006/relationships/font" Target="fonts/SourceCodePro-bold.fntdata"/><Relationship Id="rId13" Type="http://schemas.openxmlformats.org/officeDocument/2006/relationships/slide" Target="slides/slide8.xml"/><Relationship Id="rId35" Type="http://schemas.openxmlformats.org/officeDocument/2006/relationships/font" Target="fonts/OpenSans-bold.fntdata"/><Relationship Id="rId12" Type="http://schemas.openxmlformats.org/officeDocument/2006/relationships/slide" Target="slides/slide7.xml"/><Relationship Id="rId34" Type="http://schemas.openxmlformats.org/officeDocument/2006/relationships/font" Target="fonts/OpenSans-regular.fntdata"/><Relationship Id="rId15" Type="http://schemas.openxmlformats.org/officeDocument/2006/relationships/slide" Target="slides/slide10.xml"/><Relationship Id="rId37" Type="http://schemas.openxmlformats.org/officeDocument/2006/relationships/font" Target="fonts/OpenSans-boldItalic.fntdata"/><Relationship Id="rId14" Type="http://schemas.openxmlformats.org/officeDocument/2006/relationships/slide" Target="slides/slide9.xml"/><Relationship Id="rId36" Type="http://schemas.openxmlformats.org/officeDocument/2006/relationships/font" Target="fonts/OpenSans-italic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3" name="Shape 14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In creating or suggesting, we wanted the user to be able to guide those interested in doing the event so we gave the local space to add parameters and insights. 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/>
              <a:t>Notice: insight we got from experience prototypes was adding notable restrictions to the activity description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56" name="Shape 15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Final task, creating a story from your memories to be logged in your Chapter. 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Addi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/>
              <a:t>Notice: different color is used for “documenting personal memories” vs. “finding activities” in order to make it more intuitive for the user to know what feature they are exploring.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62" name="Shape 16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200">
                <a:highlight>
                  <a:srgbClr val="FFFFFF"/>
                </a:highlight>
              </a:rPr>
              <a:t>3. Revised Interface Design (~6 slides)</a:t>
            </a:r>
          </a:p>
          <a:p>
            <a:pPr indent="45720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200">
                <a:highlight>
                  <a:srgbClr val="FFFFFF"/>
                </a:highlight>
              </a:rPr>
              <a:t>a. Major Design Changes​- Present the 3 biggest changes between your low-fi sketches (from last week) and the new sketches of your updated interface. Show the before​and after sketches and explain your rationale ​for making those changes.</a:t>
            </a:r>
          </a:p>
          <a:p>
            <a:pPr indent="-304800" lvl="0" marL="457200" rtl="0">
              <a:lnSpc>
                <a:spcPct val="115000"/>
              </a:lnSpc>
              <a:spcBef>
                <a:spcPts val="0"/>
              </a:spcBef>
              <a:buSzPct val="100000"/>
              <a:buAutoNum type="arabicPeriod"/>
            </a:pPr>
            <a:r>
              <a:rPr lang="en" sz="1200">
                <a:highlight>
                  <a:srgbClr val="FFFFFF"/>
                </a:highlight>
              </a:rPr>
              <a:t>Icons</a:t>
            </a:r>
          </a:p>
          <a:p>
            <a:pPr indent="-304800" lvl="0" marL="457200" rtl="0">
              <a:lnSpc>
                <a:spcPct val="115000"/>
              </a:lnSpc>
              <a:spcBef>
                <a:spcPts val="0"/>
              </a:spcBef>
              <a:buSzPct val="100000"/>
              <a:buAutoNum type="arabicPeriod"/>
            </a:pPr>
            <a:r>
              <a:rPr lang="en" sz="1200">
                <a:highlight>
                  <a:srgbClr val="FFFFFF"/>
                </a:highlight>
              </a:rPr>
              <a:t>bookmarks</a:t>
            </a:r>
          </a:p>
          <a:p>
            <a:pPr indent="-304800" lvl="0" marL="457200" rtl="0">
              <a:lnSpc>
                <a:spcPct val="115000"/>
              </a:lnSpc>
              <a:spcBef>
                <a:spcPts val="0"/>
              </a:spcBef>
              <a:buSzPct val="100000"/>
              <a:buAutoNum type="arabicPeriod"/>
            </a:pPr>
            <a:r>
              <a:rPr lang="en" sz="1200">
                <a:highlight>
                  <a:srgbClr val="FFFFFF"/>
                </a:highlight>
              </a:rPr>
              <a:t>“others keen” - social network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72" name="Shape 17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82" name="Shape 18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92" name="Shape 19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98" name="Shape 19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Prototype Overview (3 slides)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a. Prototyping Tools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■ What did you use?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■ How the tool helped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■ How the tool did not help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b. Limitations/tradeoffs of the current prototype (What was left out and why)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c. Any Wizard of Oz techniques required to make it work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d. Hand-coded features and why required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08" name="Shape 20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Pros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able to drag and drop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16" name="Shape 21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2400">
              <a:latin typeface="Questrial"/>
              <a:ea typeface="Questrial"/>
              <a:cs typeface="Questrial"/>
              <a:sym typeface="Questrial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24" name="Shape 22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Homescreen background changes based on location, static for now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Navigation is all hardcoded, not dynamic and you cannot set a radius at this point in time. 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For each profile, everything is hardcoded. Only Melissa’s profile can be viewed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/>
              <a:t> Additionally, you can’t discard an activity or bookmark an activity for later. With only 3 activities, you will cycle between these 3 activities forever.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Overview of the presentation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30" name="Shape 23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5. Any additional prototype screenshots (as many as needed)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36" name="Shape 23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42" name="Shape 24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/>
              <a:t>Lowly Rated Activities </a:t>
            </a:r>
          </a:p>
          <a:p>
            <a:pPr indent="-298450" lvl="0" marL="457200" rtl="0">
              <a:lnSpc>
                <a:spcPct val="115000"/>
              </a:lnSpc>
              <a:spcBef>
                <a:spcPts val="0"/>
              </a:spcBef>
              <a:buSzPct val="100000"/>
              <a:buChar char="●"/>
            </a:pPr>
            <a:r>
              <a:rPr lang="en"/>
              <a:t>Delete activities with many low ratings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/>
              <a:t>Scrolling Down</a:t>
            </a:r>
          </a:p>
          <a:p>
            <a:pPr indent="-298450" lvl="0" marL="457200" rtl="0">
              <a:lnSpc>
                <a:spcPct val="115000"/>
              </a:lnSpc>
              <a:spcBef>
                <a:spcPts val="0"/>
              </a:spcBef>
              <a:buSzPct val="100000"/>
              <a:buChar char="●"/>
            </a:pPr>
            <a:r>
              <a:rPr lang="en"/>
              <a:t>More intuitive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/>
              <a:t>Saving Activities</a:t>
            </a:r>
          </a:p>
          <a:p>
            <a:pPr indent="-298450" lvl="0" marL="457200" rtl="0">
              <a:lnSpc>
                <a:spcPct val="115000"/>
              </a:lnSpc>
              <a:spcBef>
                <a:spcPts val="0"/>
              </a:spcBef>
              <a:buSzPct val="100000"/>
              <a:buChar char="●"/>
            </a:pPr>
            <a:r>
              <a:rPr lang="en"/>
              <a:t>View activities later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/>
              <a:t>Viewing Other User Profiles</a:t>
            </a:r>
          </a:p>
          <a:p>
            <a:pPr indent="-298450" lvl="0" marL="457200" rtl="0">
              <a:lnSpc>
                <a:spcPct val="115000"/>
              </a:lnSpc>
              <a:spcBef>
                <a:spcPts val="0"/>
              </a:spcBef>
              <a:buSzPct val="100000"/>
              <a:buChar char="●"/>
            </a:pPr>
            <a:r>
              <a:rPr lang="en"/>
              <a:t>Social networking aspect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48" name="Shape 24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200">
                <a:highlight>
                  <a:srgbClr val="FFFFFF"/>
                </a:highlight>
              </a:rPr>
              <a:t>1. Value Prop, Problem and Solution Overview (1 slide)</a:t>
            </a:r>
          </a:p>
          <a:p>
            <a:pPr indent="45720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200">
                <a:highlight>
                  <a:srgbClr val="FFFFFF"/>
                </a:highlight>
              </a:rPr>
              <a:t>a. if these are already solid, reuse them. Otherwise make recommended revisions.</a:t>
            </a:r>
          </a:p>
          <a:p>
            <a:pPr indent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1200">
              <a:highlight>
                <a:srgbClr val="FFFFFF"/>
              </a:highlight>
            </a:endParaRPr>
          </a:p>
          <a:p>
            <a:pPr indent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200">
                <a:highlight>
                  <a:srgbClr val="FFFFFF"/>
                </a:highlight>
              </a:rPr>
              <a:t>value prop: discover locally curated activities for a location and document personal memories. </a:t>
            </a: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1200">
              <a:highlight>
                <a:srgbClr val="FFFFFF"/>
              </a:highlight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5" name="Shape 8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200">
                <a:highlight>
                  <a:srgbClr val="FFFFFF"/>
                </a:highlight>
              </a:rPr>
              <a:t>Tasks (1-3 slides)</a:t>
            </a:r>
          </a:p>
          <a:p>
            <a:pPr indent="45720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200">
                <a:highlight>
                  <a:srgbClr val="FFFFFF"/>
                </a:highlight>
              </a:rPr>
              <a:t>a. 3 representative tasks to test your interface (labeled ​simple, medium, complex)</a:t>
            </a:r>
          </a:p>
          <a:p>
            <a:pPr indent="457200"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200">
                <a:highlight>
                  <a:srgbClr val="FFFFFF"/>
                </a:highlight>
              </a:rPr>
              <a:t>b. Note any changes you’ve made from the tasks on the low-fi prototype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/>
              <a:t>Scrolling Down</a:t>
            </a:r>
          </a:p>
          <a:p>
            <a:pPr indent="-298450" lvl="0" marL="457200" rtl="0">
              <a:lnSpc>
                <a:spcPct val="115000"/>
              </a:lnSpc>
              <a:spcBef>
                <a:spcPts val="0"/>
              </a:spcBef>
              <a:buSzPct val="100000"/>
              <a:buChar char="●"/>
            </a:pPr>
            <a:r>
              <a:rPr lang="en"/>
              <a:t>More intuitive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/>
              <a:t>Including time constraints on activities:</a:t>
            </a:r>
          </a:p>
          <a:p>
            <a:pPr indent="-228600" lvl="0" marL="457200" rtl="0">
              <a:lnSpc>
                <a:spcPct val="115000"/>
              </a:lnSpc>
              <a:spcBef>
                <a:spcPts val="0"/>
              </a:spcBef>
            </a:pPr>
            <a:r>
              <a:rPr lang="en"/>
              <a:t>efficiency and positive user experience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SzPct val="100000"/>
              <a:buNone/>
            </a:pPr>
            <a:r>
              <a:rPr lang="en"/>
              <a:t>Viewing Other User Profiles</a:t>
            </a:r>
          </a:p>
          <a:p>
            <a:pPr indent="-228600" lvl="0" marL="457200" rtl="0">
              <a:lnSpc>
                <a:spcPct val="115000"/>
              </a:lnSpc>
              <a:spcBef>
                <a:spcPts val="0"/>
              </a:spcBef>
            </a:pPr>
            <a:r>
              <a:rPr lang="en"/>
              <a:t>Social networking aspect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SzPct val="100000"/>
              <a:buNone/>
            </a:pPr>
            <a:r>
              <a:rPr lang="en"/>
              <a:t>Saving Activities</a:t>
            </a:r>
          </a:p>
          <a:p>
            <a:pPr indent="-298450" lvl="0" marL="457200" rtl="0">
              <a:lnSpc>
                <a:spcPct val="115000"/>
              </a:lnSpc>
              <a:spcBef>
                <a:spcPts val="0"/>
              </a:spcBef>
              <a:buSzPct val="100000"/>
              <a:buChar char="●"/>
            </a:pPr>
            <a:r>
              <a:rPr lang="en"/>
              <a:t>View activities later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Working with the same tasks as last week - looking at how different segments of users would interact with Chapter 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rPr lang="en"/>
              <a:t>From the perspective of a newcomer, local, and regular user.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Simple: Finding activities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Medium: Suggesting 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Complex: creating a story from your activities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1" name="Shape 13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The app presents activities one by one and user can interact with the suggested activity using “Tinder-esque” actions: 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swipe left to pass, 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right to accept activity, 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and down to save the event for later or “bookmark”. 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/>
              <a:t>Each swipe right gives the user detailed information about the locations of the event and others who are currently doing the activity.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bg>
      <p:bgPr>
        <a:solidFill>
          <a:schemeClr val="dk1"/>
        </a:soli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" name="Shape 10"/>
          <p:cNvSpPr txBox="1"/>
          <p:nvPr>
            <p:ph type="ctrTitle"/>
          </p:nvPr>
        </p:nvSpPr>
        <p:spPr>
          <a:xfrm>
            <a:off x="311700" y="392150"/>
            <a:ext cx="8520599" cy="26903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algn="ctr">
              <a:spcBef>
                <a:spcPts val="0"/>
              </a:spcBef>
              <a:buSzPct val="100000"/>
              <a:defRPr sz="8000"/>
            </a:lvl1pPr>
            <a:lvl2pPr algn="ctr">
              <a:spcBef>
                <a:spcPts val="0"/>
              </a:spcBef>
              <a:buSzPct val="100000"/>
              <a:defRPr sz="8000"/>
            </a:lvl2pPr>
            <a:lvl3pPr algn="ctr">
              <a:spcBef>
                <a:spcPts val="0"/>
              </a:spcBef>
              <a:buSzPct val="100000"/>
              <a:defRPr sz="8000"/>
            </a:lvl3pPr>
            <a:lvl4pPr algn="ctr">
              <a:spcBef>
                <a:spcPts val="0"/>
              </a:spcBef>
              <a:buSzPct val="100000"/>
              <a:defRPr sz="8000"/>
            </a:lvl4pPr>
            <a:lvl5pPr algn="ctr">
              <a:spcBef>
                <a:spcPts val="0"/>
              </a:spcBef>
              <a:buSzPct val="100000"/>
              <a:defRPr sz="8000"/>
            </a:lvl5pPr>
            <a:lvl6pPr algn="ctr">
              <a:spcBef>
                <a:spcPts val="0"/>
              </a:spcBef>
              <a:buSzPct val="100000"/>
              <a:defRPr sz="8000"/>
            </a:lvl6pPr>
            <a:lvl7pPr algn="ctr">
              <a:spcBef>
                <a:spcPts val="0"/>
              </a:spcBef>
              <a:buSzPct val="100000"/>
              <a:defRPr sz="8000"/>
            </a:lvl7pPr>
            <a:lvl8pPr algn="ctr">
              <a:spcBef>
                <a:spcPts val="0"/>
              </a:spcBef>
              <a:buSzPct val="100000"/>
              <a:defRPr sz="8000"/>
            </a:lvl8pPr>
            <a:lvl9pPr algn="ctr">
              <a:spcBef>
                <a:spcPts val="0"/>
              </a:spcBef>
              <a:buSzPct val="100000"/>
              <a:defRPr sz="80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3890400"/>
            <a:ext cx="8520599" cy="7062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type="title"/>
          </p:nvPr>
        </p:nvSpPr>
        <p:spPr>
          <a:xfrm>
            <a:off x="311700" y="1240275"/>
            <a:ext cx="8520599" cy="19818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1pPr>
            <a:lvl2pPr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2pPr>
            <a:lvl3pPr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3pPr>
            <a:lvl4pPr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4pPr>
            <a:lvl5pPr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5pPr>
            <a:lvl6pPr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6pPr>
            <a:lvl7pPr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7pPr>
            <a:lvl8pPr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8pPr>
            <a:lvl9pPr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" type="body"/>
          </p:nvPr>
        </p:nvSpPr>
        <p:spPr>
          <a:xfrm>
            <a:off x="311700" y="3304625"/>
            <a:ext cx="8520599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title">
    <p:bg>
      <p:bgPr>
        <a:solidFill>
          <a:schemeClr val="dk1"/>
        </a:solid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2802750" y="802500"/>
            <a:ext cx="3538499" cy="3538499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rIns="91425" tIns="91425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228675"/>
            <a:ext cx="8520599" cy="33401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228675"/>
            <a:ext cx="3999899" cy="33401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228675"/>
            <a:ext cx="3999899" cy="33401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4000"/>
            </a:lvl1pPr>
            <a:lvl2pPr>
              <a:spcBef>
                <a:spcPts val="0"/>
              </a:spcBef>
              <a:buSzPct val="100000"/>
              <a:defRPr sz="4000"/>
            </a:lvl2pPr>
            <a:lvl3pPr>
              <a:spcBef>
                <a:spcPts val="0"/>
              </a:spcBef>
              <a:buSzPct val="100000"/>
              <a:defRPr sz="4000"/>
            </a:lvl3pPr>
            <a:lvl4pPr>
              <a:spcBef>
                <a:spcPts val="0"/>
              </a:spcBef>
              <a:buSzPct val="100000"/>
              <a:defRPr sz="4000"/>
            </a:lvl4pPr>
            <a:lvl5pPr>
              <a:spcBef>
                <a:spcPts val="0"/>
              </a:spcBef>
              <a:buSzPct val="100000"/>
              <a:defRPr sz="4000"/>
            </a:lvl5pPr>
            <a:lvl6pPr>
              <a:spcBef>
                <a:spcPts val="0"/>
              </a:spcBef>
              <a:buSzPct val="100000"/>
              <a:defRPr sz="4000"/>
            </a:lvl6pPr>
            <a:lvl7pPr>
              <a:spcBef>
                <a:spcPts val="0"/>
              </a:spcBef>
              <a:buSzPct val="100000"/>
              <a:defRPr sz="4000"/>
            </a:lvl7pPr>
            <a:lvl8pPr>
              <a:spcBef>
                <a:spcPts val="0"/>
              </a:spcBef>
              <a:buSzPct val="100000"/>
              <a:defRPr sz="4000"/>
            </a:lvl8pPr>
            <a:lvl9pPr>
              <a:spcBef>
                <a:spcPts val="0"/>
              </a:spcBef>
              <a:buSzPct val="100000"/>
              <a:defRPr sz="4000"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buSzPct val="100000"/>
              <a:defRPr sz="3000"/>
            </a:lvl1pPr>
            <a:lvl2pPr>
              <a:spcBef>
                <a:spcPts val="0"/>
              </a:spcBef>
              <a:buSzPct val="100000"/>
              <a:defRPr sz="3000"/>
            </a:lvl2pPr>
            <a:lvl3pPr>
              <a:spcBef>
                <a:spcPts val="0"/>
              </a:spcBef>
              <a:buSzPct val="100000"/>
              <a:defRPr sz="3000"/>
            </a:lvl3pPr>
            <a:lvl4pPr>
              <a:spcBef>
                <a:spcPts val="0"/>
              </a:spcBef>
              <a:buSzPct val="100000"/>
              <a:defRPr sz="3000"/>
            </a:lvl4pPr>
            <a:lvl5pPr>
              <a:spcBef>
                <a:spcPts val="0"/>
              </a:spcBef>
              <a:buSzPct val="100000"/>
              <a:defRPr sz="3000"/>
            </a:lvl5pPr>
            <a:lvl6pPr>
              <a:spcBef>
                <a:spcPts val="0"/>
              </a:spcBef>
              <a:buSzPct val="100000"/>
              <a:defRPr sz="3000"/>
            </a:lvl6pPr>
            <a:lvl7pPr>
              <a:spcBef>
                <a:spcPts val="0"/>
              </a:spcBef>
              <a:buSzPct val="100000"/>
              <a:defRPr sz="3000"/>
            </a:lvl7pPr>
            <a:lvl8pPr>
              <a:spcBef>
                <a:spcPts val="0"/>
              </a:spcBef>
              <a:buSzPct val="100000"/>
              <a:defRPr sz="3000"/>
            </a:lvl8pPr>
            <a:lvl9pPr>
              <a:spcBef>
                <a:spcPts val="0"/>
              </a:spcBef>
              <a:buSzPct val="100000"/>
              <a:defRPr sz="30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12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accent4"/>
        </a:solidFill>
      </p:bgPr>
    </p:bg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25"/>
            <a:ext cx="4572000" cy="51434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37" name="Shape 37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8" name="Shape 38"/>
          <p:cNvSpPr txBox="1"/>
          <p:nvPr>
            <p:ph type="title"/>
          </p:nvPr>
        </p:nvSpPr>
        <p:spPr>
          <a:xfrm>
            <a:off x="265500" y="1081400"/>
            <a:ext cx="4045199" cy="1710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algn="ctr">
              <a:spcBef>
                <a:spcPts val="0"/>
              </a:spcBef>
              <a:buSzPct val="100000"/>
              <a:defRPr sz="5400"/>
            </a:lvl1pPr>
            <a:lvl2pPr algn="ctr">
              <a:spcBef>
                <a:spcPts val="0"/>
              </a:spcBef>
              <a:buSzPct val="100000"/>
              <a:defRPr sz="5400"/>
            </a:lvl2pPr>
            <a:lvl3pPr algn="ctr">
              <a:spcBef>
                <a:spcPts val="0"/>
              </a:spcBef>
              <a:buSzPct val="100000"/>
              <a:defRPr sz="5400"/>
            </a:lvl3pPr>
            <a:lvl4pPr algn="ctr">
              <a:spcBef>
                <a:spcPts val="0"/>
              </a:spcBef>
              <a:buSzPct val="100000"/>
              <a:defRPr sz="5400"/>
            </a:lvl4pPr>
            <a:lvl5pPr algn="ctr">
              <a:spcBef>
                <a:spcPts val="0"/>
              </a:spcBef>
              <a:buSzPct val="100000"/>
              <a:defRPr sz="5400"/>
            </a:lvl5pPr>
            <a:lvl6pPr algn="ctr">
              <a:spcBef>
                <a:spcPts val="0"/>
              </a:spcBef>
              <a:buSzPct val="100000"/>
              <a:defRPr sz="5400"/>
            </a:lvl6pPr>
            <a:lvl7pPr algn="ctr">
              <a:spcBef>
                <a:spcPts val="0"/>
              </a:spcBef>
              <a:buSzPct val="100000"/>
              <a:defRPr sz="5400"/>
            </a:lvl7pPr>
            <a:lvl8pPr algn="ctr">
              <a:spcBef>
                <a:spcPts val="0"/>
              </a:spcBef>
              <a:buSzPct val="100000"/>
              <a:defRPr sz="5400"/>
            </a:lvl8pPr>
            <a:lvl9pPr algn="ctr">
              <a:spcBef>
                <a:spcPts val="0"/>
              </a:spcBef>
              <a:buSzPct val="100000"/>
              <a:defRPr sz="5400"/>
            </a:lvl9pPr>
          </a:lstStyle>
          <a:p/>
        </p:txBody>
      </p:sp>
      <p:sp>
        <p:nvSpPr>
          <p:cNvPr id="39" name="Shape 39"/>
          <p:cNvSpPr txBox="1"/>
          <p:nvPr>
            <p:ph idx="1" type="subTitle"/>
          </p:nvPr>
        </p:nvSpPr>
        <p:spPr>
          <a:xfrm>
            <a:off x="265500" y="2845222"/>
            <a:ext cx="4045199" cy="1345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9pPr>
          </a:lstStyle>
          <a:p/>
        </p:txBody>
      </p:sp>
      <p:sp>
        <p:nvSpPr>
          <p:cNvPr id="40" name="Shape 40"/>
          <p:cNvSpPr txBox="1"/>
          <p:nvPr>
            <p:ph idx="2" type="body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/>
          <p:nvPr>
            <p:ph idx="1" type="body"/>
          </p:nvPr>
        </p:nvSpPr>
        <p:spPr>
          <a:xfrm>
            <a:off x="319500" y="4230575"/>
            <a:ext cx="5998800" cy="5987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matic SC"/>
              <a:buNone/>
              <a:defRPr b="1" sz="2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311700" y="1228675"/>
            <a:ext cx="8520599" cy="3340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Source Code Pro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jpg"/><Relationship Id="rId4" Type="http://schemas.openxmlformats.org/officeDocument/2006/relationships/image" Target="../media/image00.png"/><Relationship Id="rId5" Type="http://schemas.openxmlformats.org/officeDocument/2006/relationships/image" Target="../media/image03.png"/><Relationship Id="rId6" Type="http://schemas.openxmlformats.org/officeDocument/2006/relationships/image" Target="../media/image01.png"/><Relationship Id="rId7" Type="http://schemas.openxmlformats.org/officeDocument/2006/relationships/image" Target="../media/image0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7.png"/><Relationship Id="rId4" Type="http://schemas.openxmlformats.org/officeDocument/2006/relationships/image" Target="../media/image08.png"/><Relationship Id="rId5" Type="http://schemas.openxmlformats.org/officeDocument/2006/relationships/image" Target="../media/image0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png"/><Relationship Id="rId4" Type="http://schemas.openxmlformats.org/officeDocument/2006/relationships/image" Target="../media/image17.png"/><Relationship Id="rId5" Type="http://schemas.openxmlformats.org/officeDocument/2006/relationships/image" Target="../media/image2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9.jpg"/><Relationship Id="rId4" Type="http://schemas.openxmlformats.org/officeDocument/2006/relationships/image" Target="../media/image1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4.jpg"/><Relationship Id="rId4" Type="http://schemas.openxmlformats.org/officeDocument/2006/relationships/image" Target="../media/image1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3.jpg"/><Relationship Id="rId4" Type="http://schemas.openxmlformats.org/officeDocument/2006/relationships/image" Target="../media/image1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0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5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2.xml"/><Relationship Id="rId3" Type="http://schemas.openxmlformats.org/officeDocument/2006/relationships/hyperlink" Target="http://web.stanford.edu/class/cs147/projects/crowd_power/loco_power/" TargetMode="External"/><Relationship Id="rId4" Type="http://schemas.openxmlformats.org/officeDocument/2006/relationships/hyperlink" Target="http://web.stanford.edu/class/cs147/projects/crowd_power/loco_power/files/med-fi-prototype/frame.html" TargetMode="Externa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jpg"/><Relationship Id="rId4" Type="http://schemas.openxmlformats.org/officeDocument/2006/relationships/image" Target="../media/image21.jpg"/><Relationship Id="rId5" Type="http://schemas.openxmlformats.org/officeDocument/2006/relationships/image" Target="../media/image10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3.jpg"/><Relationship Id="rId4" Type="http://schemas.openxmlformats.org/officeDocument/2006/relationships/image" Target="../media/image2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4.png"/><Relationship Id="rId4" Type="http://schemas.openxmlformats.org/officeDocument/2006/relationships/image" Target="../media/image05.png"/><Relationship Id="rId5" Type="http://schemas.openxmlformats.org/officeDocument/2006/relationships/image" Target="../media/image0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/>
          <p:nvPr>
            <p:ph type="ctrTitle"/>
          </p:nvPr>
        </p:nvSpPr>
        <p:spPr>
          <a:xfrm>
            <a:off x="311700" y="11150"/>
            <a:ext cx="8520599" cy="26903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7200"/>
              <a:t>Chapter by Loco Power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4800"/>
              <a:t>Week 6: Medium-Fidelity Prototypes</a:t>
            </a:r>
          </a:p>
        </p:txBody>
      </p:sp>
      <p:sp>
        <p:nvSpPr>
          <p:cNvPr id="53" name="Shape 53"/>
          <p:cNvSpPr txBox="1"/>
          <p:nvPr>
            <p:ph idx="1" type="subTitle"/>
          </p:nvPr>
        </p:nvSpPr>
        <p:spPr>
          <a:xfrm>
            <a:off x="311700" y="3890400"/>
            <a:ext cx="8520599" cy="7062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latin typeface="Questrial"/>
                <a:ea typeface="Questrial"/>
                <a:cs typeface="Questrial"/>
                <a:sym typeface="Questrial"/>
              </a:rPr>
              <a:t>Dan, Melissa, Irving, &amp; David </a:t>
            </a:r>
          </a:p>
        </p:txBody>
      </p:sp>
      <p:sp>
        <p:nvSpPr>
          <p:cNvPr id="54" name="Shape 54"/>
          <p:cNvSpPr txBox="1"/>
          <p:nvPr>
            <p:ph idx="2" type="title"/>
          </p:nvPr>
        </p:nvSpPr>
        <p:spPr>
          <a:xfrm>
            <a:off x="0" y="2688300"/>
            <a:ext cx="9144000" cy="3110400"/>
          </a:xfrm>
          <a:prstGeom prst="rect">
            <a:avLst/>
          </a:prstGeom>
          <a:solidFill>
            <a:schemeClr val="dk1"/>
          </a:solidFill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55" name="Shape 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16676" y="3020275"/>
            <a:ext cx="2097122" cy="238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Shape 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13797" y="3020275"/>
            <a:ext cx="1922952" cy="238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Shape 57"/>
          <p:cNvPicPr preferRelativeResize="0"/>
          <p:nvPr/>
        </p:nvPicPr>
        <p:blipFill rotWithShape="1">
          <a:blip r:embed="rId5">
            <a:alphaModFix/>
          </a:blip>
          <a:srcRect b="23418" l="0" r="0" t="0"/>
          <a:stretch/>
        </p:blipFill>
        <p:spPr>
          <a:xfrm>
            <a:off x="343150" y="3027900"/>
            <a:ext cx="2326900" cy="2375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Shape 5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43150" y="3020275"/>
            <a:ext cx="2326890" cy="238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Shape 59"/>
          <p:cNvPicPr preferRelativeResize="0"/>
          <p:nvPr/>
        </p:nvPicPr>
        <p:blipFill rotWithShape="1">
          <a:blip r:embed="rId7">
            <a:alphaModFix/>
          </a:blip>
          <a:srcRect b="24057" l="0" r="9354" t="9686"/>
          <a:stretch/>
        </p:blipFill>
        <p:spPr>
          <a:xfrm>
            <a:off x="2670050" y="3024087"/>
            <a:ext cx="2173924" cy="238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Shape 1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08900" y="127325"/>
            <a:ext cx="2101542" cy="4277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Shape 1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81325" y="104775"/>
            <a:ext cx="2176992" cy="4277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Shape 1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6675" y="104775"/>
            <a:ext cx="2122800" cy="4277774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Shape 136"/>
          <p:cNvSpPr txBox="1"/>
          <p:nvPr/>
        </p:nvSpPr>
        <p:spPr>
          <a:xfrm>
            <a:off x="0" y="4214300"/>
            <a:ext cx="6110399" cy="929399"/>
          </a:xfrm>
          <a:prstGeom prst="rect">
            <a:avLst/>
          </a:prstGeom>
          <a:solidFill>
            <a:srgbClr val="00FDC8">
              <a:alpha val="26620"/>
            </a:srgbClr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>
                <a:latin typeface="Questrial"/>
                <a:ea typeface="Questrial"/>
                <a:cs typeface="Questrial"/>
                <a:sym typeface="Questrial"/>
              </a:rPr>
              <a:t>As a local, suggesting interesting activities to do or places to go at a location.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24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37" name="Shape 137"/>
          <p:cNvSpPr txBox="1"/>
          <p:nvPr/>
        </p:nvSpPr>
        <p:spPr>
          <a:xfrm>
            <a:off x="413000" y="3519800"/>
            <a:ext cx="1661399" cy="694499"/>
          </a:xfrm>
          <a:prstGeom prst="rect">
            <a:avLst/>
          </a:prstGeom>
          <a:solidFill>
            <a:srgbClr val="00FDC8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50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rPr>
              <a:t>Task #2:</a:t>
            </a:r>
          </a:p>
        </p:txBody>
      </p:sp>
      <p:sp>
        <p:nvSpPr>
          <p:cNvPr id="138" name="Shape 138"/>
          <p:cNvSpPr/>
          <p:nvPr/>
        </p:nvSpPr>
        <p:spPr>
          <a:xfrm>
            <a:off x="2386250" y="1989975"/>
            <a:ext cx="1130699" cy="659399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B7B7B7"/>
          </a:solidFill>
          <a:ln cap="flat" cmpd="sng" w="1905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9" name="Shape 139"/>
          <p:cNvSpPr/>
          <p:nvPr/>
        </p:nvSpPr>
        <p:spPr>
          <a:xfrm>
            <a:off x="5725175" y="2004025"/>
            <a:ext cx="1130699" cy="659399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B7B7B7"/>
          </a:solidFill>
          <a:ln cap="flat" cmpd="sng" w="1905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0" name="Shape 140"/>
          <p:cNvSpPr/>
          <p:nvPr/>
        </p:nvSpPr>
        <p:spPr>
          <a:xfrm>
            <a:off x="360000" y="2351475"/>
            <a:ext cx="1794300" cy="297899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Shape 145"/>
          <p:cNvPicPr preferRelativeResize="0"/>
          <p:nvPr/>
        </p:nvPicPr>
        <p:blipFill rotWithShape="1">
          <a:blip r:embed="rId3">
            <a:alphaModFix/>
          </a:blip>
          <a:srcRect b="8671" l="27725" r="50596" t="23582"/>
          <a:stretch/>
        </p:blipFill>
        <p:spPr>
          <a:xfrm>
            <a:off x="3530225" y="150100"/>
            <a:ext cx="2181673" cy="42609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Shape 146"/>
          <p:cNvPicPr preferRelativeResize="0"/>
          <p:nvPr/>
        </p:nvPicPr>
        <p:blipFill rotWithShape="1">
          <a:blip r:embed="rId4">
            <a:alphaModFix/>
          </a:blip>
          <a:srcRect b="8362" l="27567" r="50754" t="23535"/>
          <a:stretch/>
        </p:blipFill>
        <p:spPr>
          <a:xfrm>
            <a:off x="151000" y="115800"/>
            <a:ext cx="2181673" cy="428346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Shape 147"/>
          <p:cNvSpPr txBox="1"/>
          <p:nvPr/>
        </p:nvSpPr>
        <p:spPr>
          <a:xfrm>
            <a:off x="0" y="4253325"/>
            <a:ext cx="6065400" cy="890100"/>
          </a:xfrm>
          <a:prstGeom prst="rect">
            <a:avLst/>
          </a:prstGeom>
          <a:solidFill>
            <a:srgbClr val="00FDC8">
              <a:alpha val="26620"/>
            </a:srgbClr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>
                <a:latin typeface="Questrial"/>
                <a:ea typeface="Questrial"/>
                <a:cs typeface="Questrial"/>
                <a:sym typeface="Questrial"/>
              </a:rPr>
              <a:t>As a regular user, creating a story of memories when in a new place.</a:t>
            </a:r>
          </a:p>
        </p:txBody>
      </p:sp>
      <p:sp>
        <p:nvSpPr>
          <p:cNvPr id="148" name="Shape 148"/>
          <p:cNvSpPr txBox="1"/>
          <p:nvPr/>
        </p:nvSpPr>
        <p:spPr>
          <a:xfrm>
            <a:off x="411137" y="3558825"/>
            <a:ext cx="1661399" cy="694499"/>
          </a:xfrm>
          <a:prstGeom prst="rect">
            <a:avLst/>
          </a:prstGeom>
          <a:solidFill>
            <a:srgbClr val="00FDC8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50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rPr>
              <a:t>Task #3:</a:t>
            </a:r>
          </a:p>
        </p:txBody>
      </p:sp>
      <p:pic>
        <p:nvPicPr>
          <p:cNvPr id="149" name="Shape 149"/>
          <p:cNvPicPr preferRelativeResize="0"/>
          <p:nvPr/>
        </p:nvPicPr>
        <p:blipFill rotWithShape="1">
          <a:blip r:embed="rId5">
            <a:alphaModFix/>
          </a:blip>
          <a:srcRect b="8061" l="27551" r="50770" t="24192"/>
          <a:stretch/>
        </p:blipFill>
        <p:spPr>
          <a:xfrm>
            <a:off x="6812950" y="189625"/>
            <a:ext cx="2155401" cy="4209625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Shape 150"/>
          <p:cNvSpPr/>
          <p:nvPr/>
        </p:nvSpPr>
        <p:spPr>
          <a:xfrm>
            <a:off x="2386250" y="1989975"/>
            <a:ext cx="1130699" cy="659399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B7B7B7"/>
          </a:solidFill>
          <a:ln cap="flat" cmpd="sng" w="1905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1" name="Shape 151"/>
          <p:cNvSpPr/>
          <p:nvPr/>
        </p:nvSpPr>
        <p:spPr>
          <a:xfrm>
            <a:off x="5725175" y="2004025"/>
            <a:ext cx="1130699" cy="659399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B7B7B7"/>
          </a:solidFill>
          <a:ln cap="flat" cmpd="sng" w="1905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2" name="Shape 152"/>
          <p:cNvSpPr/>
          <p:nvPr/>
        </p:nvSpPr>
        <p:spPr>
          <a:xfrm>
            <a:off x="3924125" y="1206400"/>
            <a:ext cx="323700" cy="3003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3" name="Shape 153"/>
          <p:cNvSpPr/>
          <p:nvPr/>
        </p:nvSpPr>
        <p:spPr>
          <a:xfrm>
            <a:off x="437000" y="1132475"/>
            <a:ext cx="1593599" cy="9537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/>
          <p:nvPr/>
        </p:nvSpPr>
        <p:spPr>
          <a:xfrm>
            <a:off x="387900" y="1265750"/>
            <a:ext cx="8348399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l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20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22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9" name="Shape 159"/>
          <p:cNvSpPr txBox="1"/>
          <p:nvPr>
            <p:ph type="title"/>
          </p:nvPr>
        </p:nvSpPr>
        <p:spPr>
          <a:xfrm>
            <a:off x="348900" y="2025175"/>
            <a:ext cx="8520599" cy="852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5000"/>
              <a:t>3.Revised Interface Design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/>
          <p:nvPr>
            <p:ph type="title"/>
          </p:nvPr>
        </p:nvSpPr>
        <p:spPr>
          <a:xfrm>
            <a:off x="-32050" y="0"/>
            <a:ext cx="4602899" cy="894899"/>
          </a:xfrm>
          <a:prstGeom prst="rect">
            <a:avLst/>
          </a:prstGeom>
          <a:solidFill>
            <a:srgbClr val="00FDC8"/>
          </a:solidFill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6000"/>
              <a:t>Change #1: </a:t>
            </a:r>
          </a:p>
        </p:txBody>
      </p:sp>
      <p:sp>
        <p:nvSpPr>
          <p:cNvPr id="165" name="Shape 165"/>
          <p:cNvSpPr/>
          <p:nvPr/>
        </p:nvSpPr>
        <p:spPr>
          <a:xfrm rot="5400000">
            <a:off x="1633099" y="2693174"/>
            <a:ext cx="1272599" cy="7857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B7B7B7"/>
          </a:solidFill>
          <a:ln cap="flat" cmpd="sng" w="1905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66" name="Shape 166"/>
          <p:cNvPicPr preferRelativeResize="0"/>
          <p:nvPr/>
        </p:nvPicPr>
        <p:blipFill rotWithShape="1">
          <a:blip r:embed="rId3">
            <a:alphaModFix/>
          </a:blip>
          <a:srcRect b="54969" l="8167" r="5499" t="0"/>
          <a:stretch/>
        </p:blipFill>
        <p:spPr>
          <a:xfrm>
            <a:off x="1042312" y="1284950"/>
            <a:ext cx="2454177" cy="1044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Shape 167"/>
          <p:cNvPicPr preferRelativeResize="0"/>
          <p:nvPr/>
        </p:nvPicPr>
        <p:blipFill rotWithShape="1">
          <a:blip r:embed="rId4">
            <a:alphaModFix/>
          </a:blip>
          <a:srcRect b="0" l="0" r="0" t="11213"/>
          <a:stretch/>
        </p:blipFill>
        <p:spPr>
          <a:xfrm>
            <a:off x="1042325" y="3842650"/>
            <a:ext cx="2454174" cy="987554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Shape 168"/>
          <p:cNvSpPr txBox="1"/>
          <p:nvPr>
            <p:ph idx="2" type="title"/>
          </p:nvPr>
        </p:nvSpPr>
        <p:spPr>
          <a:xfrm>
            <a:off x="4570850" y="894900"/>
            <a:ext cx="4573199" cy="4248600"/>
          </a:xfrm>
          <a:prstGeom prst="rect">
            <a:avLst/>
          </a:prstGeom>
          <a:solidFill>
            <a:srgbClr val="00FDC8">
              <a:alpha val="26620"/>
            </a:srgbClr>
          </a:solidFill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SzPct val="100000"/>
              <a:buFont typeface="Questrial"/>
              <a:buChar char="●"/>
            </a:pPr>
            <a:r>
              <a:rPr b="0" lang="en" sz="2400">
                <a:latin typeface="Questrial"/>
                <a:ea typeface="Questrial"/>
                <a:cs typeface="Questrial"/>
                <a:sym typeface="Questrial"/>
              </a:rPr>
              <a:t>Clarify all components needed for functionality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0" sz="2400">
              <a:latin typeface="Questrial"/>
              <a:ea typeface="Questrial"/>
              <a:cs typeface="Questrial"/>
              <a:sym typeface="Questrial"/>
            </a:endParaRPr>
          </a:p>
          <a:p>
            <a:pPr indent="-381000" lvl="0" marL="457200" rtl="0">
              <a:spcBef>
                <a:spcPts val="0"/>
              </a:spcBef>
              <a:buSzPct val="100000"/>
              <a:buFont typeface="Questrial"/>
              <a:buChar char="●"/>
            </a:pPr>
            <a:r>
              <a:rPr b="0" lang="en" sz="2400">
                <a:latin typeface="Questrial"/>
                <a:ea typeface="Questrial"/>
                <a:cs typeface="Questrial"/>
                <a:sym typeface="Questrial"/>
              </a:rPr>
              <a:t>Include new functions gleaned from prototype interviews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0" sz="2400">
              <a:latin typeface="Questrial"/>
              <a:ea typeface="Questrial"/>
              <a:cs typeface="Questrial"/>
              <a:sym typeface="Questrial"/>
            </a:endParaRPr>
          </a:p>
          <a:p>
            <a:pPr indent="-381000" lvl="0" marL="457200" rtl="0">
              <a:spcBef>
                <a:spcPts val="0"/>
              </a:spcBef>
              <a:buSzPct val="100000"/>
              <a:buFont typeface="Questrial"/>
              <a:buChar char="●"/>
            </a:pPr>
            <a:r>
              <a:rPr lang="en" sz="2400">
                <a:latin typeface="Questrial"/>
                <a:ea typeface="Questrial"/>
                <a:cs typeface="Questrial"/>
                <a:sym typeface="Questrial"/>
              </a:rPr>
              <a:t>Key: Intuition </a:t>
            </a:r>
          </a:p>
        </p:txBody>
      </p:sp>
      <p:sp>
        <p:nvSpPr>
          <p:cNvPr id="169" name="Shape 169"/>
          <p:cNvSpPr txBox="1"/>
          <p:nvPr/>
        </p:nvSpPr>
        <p:spPr>
          <a:xfrm>
            <a:off x="4570850" y="0"/>
            <a:ext cx="4573199" cy="8948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60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rPr>
              <a:t>Icons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/>
          <p:nvPr>
            <p:ph type="title"/>
          </p:nvPr>
        </p:nvSpPr>
        <p:spPr>
          <a:xfrm>
            <a:off x="-32050" y="0"/>
            <a:ext cx="3307799" cy="894899"/>
          </a:xfrm>
          <a:prstGeom prst="rect">
            <a:avLst/>
          </a:prstGeom>
          <a:solidFill>
            <a:srgbClr val="FFFFFF"/>
          </a:solidFill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6000"/>
              <a:t>Change #2: </a:t>
            </a:r>
          </a:p>
        </p:txBody>
      </p:sp>
      <p:sp>
        <p:nvSpPr>
          <p:cNvPr id="175" name="Shape 175"/>
          <p:cNvSpPr txBox="1"/>
          <p:nvPr/>
        </p:nvSpPr>
        <p:spPr>
          <a:xfrm>
            <a:off x="2937800" y="0"/>
            <a:ext cx="6206100" cy="8948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60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rPr>
              <a:t>Bookmark</a:t>
            </a:r>
          </a:p>
        </p:txBody>
      </p:sp>
      <p:sp>
        <p:nvSpPr>
          <p:cNvPr id="176" name="Shape 176"/>
          <p:cNvSpPr txBox="1"/>
          <p:nvPr>
            <p:ph idx="2" type="title"/>
          </p:nvPr>
        </p:nvSpPr>
        <p:spPr>
          <a:xfrm>
            <a:off x="0" y="894900"/>
            <a:ext cx="2937900" cy="4248600"/>
          </a:xfrm>
          <a:prstGeom prst="rect">
            <a:avLst/>
          </a:prstGeom>
          <a:solidFill>
            <a:srgbClr val="A3FFE0"/>
          </a:solidFill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SzPct val="100000"/>
              <a:buFont typeface="Questrial"/>
              <a:buChar char="●"/>
            </a:pPr>
            <a:r>
              <a:rPr b="0" lang="en" sz="2400">
                <a:latin typeface="Questrial"/>
                <a:ea typeface="Questrial"/>
                <a:cs typeface="Questrial"/>
                <a:sym typeface="Questrial"/>
              </a:rPr>
              <a:t>“What if I don’t have time to do the activity now, but want to save it for later?”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0" sz="2400">
              <a:latin typeface="Questrial"/>
              <a:ea typeface="Questrial"/>
              <a:cs typeface="Questrial"/>
              <a:sym typeface="Questrial"/>
            </a:endParaRPr>
          </a:p>
          <a:p>
            <a:pPr indent="-381000" lvl="0" marL="457200" rtl="0">
              <a:spcBef>
                <a:spcPts val="0"/>
              </a:spcBef>
              <a:buSzPct val="100000"/>
              <a:buFont typeface="Questrial"/>
              <a:buChar char="●"/>
            </a:pPr>
            <a:r>
              <a:rPr lang="en" sz="2400">
                <a:latin typeface="Questrial"/>
                <a:ea typeface="Questrial"/>
                <a:cs typeface="Questrial"/>
                <a:sym typeface="Questrial"/>
              </a:rPr>
              <a:t>Key: Continued use</a:t>
            </a:r>
          </a:p>
        </p:txBody>
      </p:sp>
      <p:sp>
        <p:nvSpPr>
          <p:cNvPr id="177" name="Shape 177"/>
          <p:cNvSpPr/>
          <p:nvPr/>
        </p:nvSpPr>
        <p:spPr>
          <a:xfrm>
            <a:off x="5576825" y="2515425"/>
            <a:ext cx="1288199" cy="7221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B7B7B7"/>
          </a:solidFill>
          <a:ln cap="flat" cmpd="sng" w="1905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78" name="Shape 178"/>
          <p:cNvPicPr preferRelativeResize="0"/>
          <p:nvPr/>
        </p:nvPicPr>
        <p:blipFill rotWithShape="1">
          <a:blip r:embed="rId3">
            <a:alphaModFix/>
          </a:blip>
          <a:srcRect b="6124" l="24901" r="12375" t="6256"/>
          <a:stretch/>
        </p:blipFill>
        <p:spPr>
          <a:xfrm>
            <a:off x="3178225" y="1007112"/>
            <a:ext cx="2111338" cy="39326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Shape 17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71875" y="998975"/>
            <a:ext cx="1981025" cy="3948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/>
          <p:nvPr>
            <p:ph type="title"/>
          </p:nvPr>
        </p:nvSpPr>
        <p:spPr>
          <a:xfrm>
            <a:off x="-32050" y="0"/>
            <a:ext cx="5438400" cy="894899"/>
          </a:xfrm>
          <a:prstGeom prst="rect">
            <a:avLst/>
          </a:prstGeom>
          <a:solidFill>
            <a:srgbClr val="00FDC8"/>
          </a:solidFill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6000"/>
              <a:t>Change #3: </a:t>
            </a:r>
          </a:p>
        </p:txBody>
      </p:sp>
      <p:sp>
        <p:nvSpPr>
          <p:cNvPr id="185" name="Shape 185"/>
          <p:cNvSpPr txBox="1"/>
          <p:nvPr/>
        </p:nvSpPr>
        <p:spPr>
          <a:xfrm>
            <a:off x="5406350" y="0"/>
            <a:ext cx="3737700" cy="8948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60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rPr>
              <a:t>Others Keen</a:t>
            </a:r>
          </a:p>
        </p:txBody>
      </p:sp>
      <p:sp>
        <p:nvSpPr>
          <p:cNvPr id="186" name="Shape 186"/>
          <p:cNvSpPr txBox="1"/>
          <p:nvPr>
            <p:ph idx="2" type="title"/>
          </p:nvPr>
        </p:nvSpPr>
        <p:spPr>
          <a:xfrm>
            <a:off x="5406350" y="894900"/>
            <a:ext cx="3737700" cy="4248600"/>
          </a:xfrm>
          <a:prstGeom prst="rect">
            <a:avLst/>
          </a:prstGeom>
          <a:solidFill>
            <a:srgbClr val="A3FFE0"/>
          </a:solidFill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SzPct val="100000"/>
              <a:buFont typeface="Questrial"/>
              <a:buChar char="●"/>
            </a:pPr>
            <a:r>
              <a:rPr b="0" lang="en" sz="240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“Can you see your friends’ Chapters?”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0" sz="2400">
              <a:solidFill>
                <a:srgbClr val="00000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-381000" lvl="0" marL="457200" rtl="0">
              <a:spcBef>
                <a:spcPts val="0"/>
              </a:spcBef>
              <a:buSzPct val="100000"/>
              <a:buFont typeface="Questrial"/>
              <a:buChar char="●"/>
            </a:pPr>
            <a:r>
              <a:rPr b="0" lang="en" sz="2400">
                <a:latin typeface="Questrial"/>
                <a:ea typeface="Questrial"/>
                <a:cs typeface="Questrial"/>
                <a:sym typeface="Questrial"/>
              </a:rPr>
              <a:t>View other people’s profiles in your radius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0" sz="2400">
              <a:latin typeface="Questrial"/>
              <a:ea typeface="Questrial"/>
              <a:cs typeface="Questrial"/>
              <a:sym typeface="Questrial"/>
            </a:endParaRPr>
          </a:p>
          <a:p>
            <a:pPr indent="-381000" lvl="0" marL="457200" rtl="0">
              <a:spcBef>
                <a:spcPts val="0"/>
              </a:spcBef>
              <a:buSzPct val="100000"/>
              <a:buFont typeface="Questrial"/>
              <a:buChar char="●"/>
            </a:pPr>
            <a:r>
              <a:rPr lang="en" sz="2400">
                <a:latin typeface="Questrial"/>
                <a:ea typeface="Questrial"/>
                <a:cs typeface="Questrial"/>
                <a:sym typeface="Questrial"/>
              </a:rPr>
              <a:t>Key: Social networks </a:t>
            </a:r>
          </a:p>
        </p:txBody>
      </p:sp>
      <p:sp>
        <p:nvSpPr>
          <p:cNvPr id="187" name="Shape 187"/>
          <p:cNvSpPr/>
          <p:nvPr/>
        </p:nvSpPr>
        <p:spPr>
          <a:xfrm>
            <a:off x="2254100" y="2551725"/>
            <a:ext cx="998100" cy="6849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B7B7B7"/>
          </a:solidFill>
          <a:ln cap="flat" cmpd="sng" w="1905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88" name="Shape 188"/>
          <p:cNvPicPr preferRelativeResize="0"/>
          <p:nvPr/>
        </p:nvPicPr>
        <p:blipFill rotWithShape="1">
          <a:blip r:embed="rId3">
            <a:alphaModFix/>
          </a:blip>
          <a:srcRect b="7700" l="18787" r="18188" t="5388"/>
          <a:stretch/>
        </p:blipFill>
        <p:spPr>
          <a:xfrm>
            <a:off x="87675" y="1106275"/>
            <a:ext cx="2090224" cy="37871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Shape 189"/>
          <p:cNvPicPr preferRelativeResize="0"/>
          <p:nvPr/>
        </p:nvPicPr>
        <p:blipFill rotWithShape="1">
          <a:blip r:embed="rId4">
            <a:alphaModFix/>
          </a:blip>
          <a:srcRect b="0" l="3938" r="0" t="1370"/>
          <a:stretch/>
        </p:blipFill>
        <p:spPr>
          <a:xfrm>
            <a:off x="3252150" y="1106275"/>
            <a:ext cx="1903675" cy="3841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/>
          <p:nvPr/>
        </p:nvSpPr>
        <p:spPr>
          <a:xfrm>
            <a:off x="387900" y="1265750"/>
            <a:ext cx="8348399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l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20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22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5" name="Shape 195"/>
          <p:cNvSpPr txBox="1"/>
          <p:nvPr>
            <p:ph type="title"/>
          </p:nvPr>
        </p:nvSpPr>
        <p:spPr>
          <a:xfrm>
            <a:off x="311700" y="1961650"/>
            <a:ext cx="8520599" cy="8591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5000"/>
              <a:t>4.Prototype Overview</a:t>
            </a: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/>
          <p:nvPr/>
        </p:nvSpPr>
        <p:spPr>
          <a:xfrm>
            <a:off x="300350" y="1594150"/>
            <a:ext cx="4158000" cy="30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latin typeface="Questrial"/>
                <a:ea typeface="Questrial"/>
                <a:cs typeface="Questrial"/>
                <a:sym typeface="Questrial"/>
              </a:rPr>
              <a:t>Lots of preset icons &amp; templates.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2400">
              <a:latin typeface="Questrial"/>
              <a:ea typeface="Questrial"/>
              <a:cs typeface="Questrial"/>
              <a:sym typeface="Questrial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2400">
                <a:latin typeface="Questrial"/>
                <a:ea typeface="Questrial"/>
                <a:cs typeface="Questrial"/>
                <a:sym typeface="Questrial"/>
              </a:rPr>
              <a:t>Multi-user functions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2400">
              <a:latin typeface="Questrial"/>
              <a:ea typeface="Questrial"/>
              <a:cs typeface="Questrial"/>
              <a:sym typeface="Questrial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2400">
                <a:latin typeface="Questrial"/>
                <a:ea typeface="Questrial"/>
                <a:cs typeface="Questrial"/>
                <a:sym typeface="Questrial"/>
              </a:rPr>
              <a:t>Simple, clean interface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2400">
              <a:latin typeface="Questrial"/>
              <a:ea typeface="Questrial"/>
              <a:cs typeface="Questrial"/>
              <a:sym typeface="Questrial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2400">
                <a:latin typeface="Questrial"/>
                <a:ea typeface="Questrial"/>
                <a:cs typeface="Questrial"/>
                <a:sym typeface="Questrial"/>
              </a:rPr>
              <a:t>Collaboration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2400"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201" name="Shape 2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58633" y="76200"/>
            <a:ext cx="2826728" cy="894899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Shape 202"/>
          <p:cNvSpPr txBox="1"/>
          <p:nvPr/>
        </p:nvSpPr>
        <p:spPr>
          <a:xfrm>
            <a:off x="4779050" y="1594150"/>
            <a:ext cx="3772200" cy="30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latin typeface="Questrial"/>
                <a:ea typeface="Questrial"/>
                <a:cs typeface="Questrial"/>
                <a:sym typeface="Questrial"/>
              </a:rPr>
              <a:t>Many functions not intuitive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2400">
              <a:latin typeface="Questrial"/>
              <a:ea typeface="Questrial"/>
              <a:cs typeface="Questrial"/>
              <a:sym typeface="Questrial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2400">
                <a:latin typeface="Questrial"/>
                <a:ea typeface="Questrial"/>
                <a:cs typeface="Questrial"/>
                <a:sym typeface="Questrial"/>
              </a:rPr>
              <a:t>Plain native project assets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2400">
              <a:latin typeface="Questrial"/>
              <a:ea typeface="Questrial"/>
              <a:cs typeface="Questrial"/>
              <a:sym typeface="Questrial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2400">
                <a:latin typeface="Questrial"/>
                <a:ea typeface="Questrial"/>
                <a:cs typeface="Questrial"/>
                <a:sym typeface="Questrial"/>
              </a:rPr>
              <a:t>Steep learning curve</a:t>
            </a:r>
          </a:p>
        </p:txBody>
      </p:sp>
      <p:sp>
        <p:nvSpPr>
          <p:cNvPr id="203" name="Shape 203"/>
          <p:cNvSpPr txBox="1"/>
          <p:nvPr>
            <p:ph type="title"/>
          </p:nvPr>
        </p:nvSpPr>
        <p:spPr>
          <a:xfrm>
            <a:off x="-32050" y="973750"/>
            <a:ext cx="9176100" cy="620399"/>
          </a:xfrm>
          <a:prstGeom prst="rect">
            <a:avLst/>
          </a:prstGeom>
          <a:solidFill>
            <a:schemeClr val="dk1"/>
          </a:solidFill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6000"/>
              <a:t> </a:t>
            </a:r>
          </a:p>
        </p:txBody>
      </p:sp>
      <p:sp>
        <p:nvSpPr>
          <p:cNvPr id="204" name="Shape 204"/>
          <p:cNvSpPr txBox="1"/>
          <p:nvPr/>
        </p:nvSpPr>
        <p:spPr>
          <a:xfrm>
            <a:off x="1825475" y="1001925"/>
            <a:ext cx="1119300" cy="620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>
                <a:latin typeface="Questrial"/>
                <a:ea typeface="Questrial"/>
                <a:cs typeface="Questrial"/>
                <a:sym typeface="Questrial"/>
              </a:rPr>
              <a:t>Pros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30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05" name="Shape 205"/>
          <p:cNvSpPr txBox="1"/>
          <p:nvPr/>
        </p:nvSpPr>
        <p:spPr>
          <a:xfrm>
            <a:off x="6114675" y="1001925"/>
            <a:ext cx="1285499" cy="7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 sz="3000">
                <a:latin typeface="Questrial"/>
                <a:ea typeface="Questrial"/>
                <a:cs typeface="Questrial"/>
                <a:sym typeface="Questrial"/>
              </a:rPr>
              <a:t>Cons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3000"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/>
          <p:nvPr>
            <p:ph type="title"/>
          </p:nvPr>
        </p:nvSpPr>
        <p:spPr>
          <a:xfrm>
            <a:off x="-32050" y="0"/>
            <a:ext cx="4490399" cy="894899"/>
          </a:xfrm>
          <a:prstGeom prst="rect">
            <a:avLst/>
          </a:prstGeom>
          <a:solidFill>
            <a:schemeClr val="dk1"/>
          </a:solidFill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6000"/>
              <a:t> Limitations</a:t>
            </a:r>
          </a:p>
        </p:txBody>
      </p:sp>
      <p:sp>
        <p:nvSpPr>
          <p:cNvPr id="211" name="Shape 211"/>
          <p:cNvSpPr txBox="1"/>
          <p:nvPr/>
        </p:nvSpPr>
        <p:spPr>
          <a:xfrm>
            <a:off x="54650" y="949850"/>
            <a:ext cx="4221599" cy="3967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lnSpc>
                <a:spcPct val="115000"/>
              </a:lnSpc>
              <a:spcBef>
                <a:spcPts val="0"/>
              </a:spcBef>
              <a:buSzPct val="100000"/>
              <a:buFont typeface="Questrial"/>
              <a:buChar char="●"/>
            </a:pPr>
            <a:r>
              <a:rPr lang="en" sz="2400">
                <a:latin typeface="Questrial"/>
                <a:ea typeface="Questrial"/>
                <a:cs typeface="Questrial"/>
                <a:sym typeface="Questrial"/>
              </a:rPr>
              <a:t>Crowdsourcing aspect could not be implemented</a:t>
            </a:r>
          </a:p>
          <a:p>
            <a:pPr indent="-381000" lvl="0" marL="457200" rtl="0">
              <a:lnSpc>
                <a:spcPct val="115000"/>
              </a:lnSpc>
              <a:spcBef>
                <a:spcPts val="0"/>
              </a:spcBef>
              <a:buSzPct val="100000"/>
              <a:buFont typeface="Questrial"/>
              <a:buChar char="●"/>
            </a:pPr>
            <a:r>
              <a:rPr lang="en" sz="2400">
                <a:latin typeface="Questrial"/>
                <a:ea typeface="Questrial"/>
                <a:cs typeface="Questrial"/>
                <a:sym typeface="Questrial"/>
              </a:rPr>
              <a:t>Real-time location tracking</a:t>
            </a:r>
          </a:p>
          <a:p>
            <a:pPr indent="-381000" lvl="0" marL="457200" rtl="0">
              <a:lnSpc>
                <a:spcPct val="115000"/>
              </a:lnSpc>
              <a:spcBef>
                <a:spcPts val="0"/>
              </a:spcBef>
              <a:buSzPct val="100000"/>
              <a:buFont typeface="Questrial"/>
              <a:buChar char="●"/>
            </a:pPr>
            <a:r>
              <a:rPr lang="en" sz="2400">
                <a:latin typeface="Questrial"/>
                <a:ea typeface="Questrial"/>
                <a:cs typeface="Questrial"/>
                <a:sym typeface="Questrial"/>
              </a:rPr>
              <a:t>Cannot create social network, implement “Bookmarking”, or personalize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2400">
              <a:latin typeface="Questrial"/>
              <a:ea typeface="Questrial"/>
              <a:cs typeface="Questrial"/>
              <a:sym typeface="Questrial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12" name="Shape 212"/>
          <p:cNvSpPr txBox="1"/>
          <p:nvPr/>
        </p:nvSpPr>
        <p:spPr>
          <a:xfrm>
            <a:off x="4458350" y="949850"/>
            <a:ext cx="4539000" cy="3967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lnSpc>
                <a:spcPct val="115000"/>
              </a:lnSpc>
              <a:spcBef>
                <a:spcPts val="0"/>
              </a:spcBef>
              <a:buSzPct val="100000"/>
              <a:buFont typeface="Questrial"/>
              <a:buChar char="●"/>
            </a:pPr>
            <a:r>
              <a:rPr lang="en" sz="2400">
                <a:latin typeface="Questrial"/>
                <a:ea typeface="Questrial"/>
                <a:cs typeface="Questrial"/>
                <a:sym typeface="Questrial"/>
              </a:rPr>
              <a:t>Looped constant activities</a:t>
            </a:r>
          </a:p>
          <a:p>
            <a:pPr indent="-381000" lvl="0" marL="457200" rtl="0">
              <a:lnSpc>
                <a:spcPct val="115000"/>
              </a:lnSpc>
              <a:spcBef>
                <a:spcPts val="0"/>
              </a:spcBef>
              <a:buSzPct val="100000"/>
              <a:buFont typeface="Questrial"/>
              <a:buChar char="●"/>
            </a:pPr>
            <a:r>
              <a:rPr lang="en" sz="2400">
                <a:latin typeface="Questrial"/>
                <a:ea typeface="Questrial"/>
                <a:cs typeface="Questrial"/>
                <a:sym typeface="Questrial"/>
              </a:rPr>
              <a:t>Hardcoded people and maps</a:t>
            </a:r>
          </a:p>
          <a:p>
            <a:pPr indent="-381000" lvl="0" marL="457200" rtl="0">
              <a:lnSpc>
                <a:spcPct val="115000"/>
              </a:lnSpc>
              <a:spcBef>
                <a:spcPts val="0"/>
              </a:spcBef>
              <a:buSzPct val="100000"/>
              <a:buFont typeface="Questrial"/>
              <a:buChar char="●"/>
            </a:pPr>
            <a:r>
              <a:rPr lang="en" sz="2400">
                <a:latin typeface="Questrial"/>
                <a:ea typeface="Questrial"/>
                <a:cs typeface="Questrial"/>
                <a:sym typeface="Questrial"/>
              </a:rPr>
              <a:t>Import from external source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2400">
              <a:latin typeface="Questrial"/>
              <a:ea typeface="Questrial"/>
              <a:cs typeface="Questrial"/>
              <a:sym typeface="Questrial"/>
            </a:endParaRPr>
          </a:p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2400">
              <a:latin typeface="Questrial"/>
              <a:ea typeface="Questrial"/>
              <a:cs typeface="Questrial"/>
              <a:sym typeface="Questrial"/>
            </a:endParaRPr>
          </a:p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2400">
              <a:latin typeface="Questrial"/>
              <a:ea typeface="Questrial"/>
              <a:cs typeface="Questrial"/>
              <a:sym typeface="Questrial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2400">
              <a:latin typeface="Questrial"/>
              <a:ea typeface="Questrial"/>
              <a:cs typeface="Questrial"/>
              <a:sym typeface="Questrial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13" name="Shape 213"/>
          <p:cNvSpPr txBox="1"/>
          <p:nvPr>
            <p:ph idx="2" type="title"/>
          </p:nvPr>
        </p:nvSpPr>
        <p:spPr>
          <a:xfrm>
            <a:off x="4458350" y="0"/>
            <a:ext cx="4674600" cy="894899"/>
          </a:xfrm>
          <a:prstGeom prst="rect">
            <a:avLst/>
          </a:prstGeom>
          <a:solidFill>
            <a:srgbClr val="A3FFE0"/>
          </a:solidFill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6000"/>
              <a:t>Wizard of oz</a:t>
            </a:r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/>
          <p:nvPr>
            <p:ph type="title"/>
          </p:nvPr>
        </p:nvSpPr>
        <p:spPr>
          <a:xfrm>
            <a:off x="-32050" y="0"/>
            <a:ext cx="9176100" cy="894899"/>
          </a:xfrm>
          <a:prstGeom prst="rect">
            <a:avLst/>
          </a:prstGeom>
          <a:solidFill>
            <a:schemeClr val="dk1"/>
          </a:solidFill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6000"/>
              <a:t>Hardcoded Features</a:t>
            </a:r>
          </a:p>
        </p:txBody>
      </p:sp>
      <p:pic>
        <p:nvPicPr>
          <p:cNvPr id="219" name="Shape 2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99000" y="923125"/>
            <a:ext cx="2143925" cy="4149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Shape 220"/>
          <p:cNvPicPr preferRelativeResize="0"/>
          <p:nvPr/>
        </p:nvPicPr>
        <p:blipFill rotWithShape="1">
          <a:blip r:embed="rId4">
            <a:alphaModFix/>
          </a:blip>
          <a:srcRect b="9327" l="27631" r="50921" t="23423"/>
          <a:stretch/>
        </p:blipFill>
        <p:spPr>
          <a:xfrm>
            <a:off x="886825" y="894900"/>
            <a:ext cx="2143926" cy="42013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Shape 221"/>
          <p:cNvPicPr preferRelativeResize="0"/>
          <p:nvPr/>
        </p:nvPicPr>
        <p:blipFill rotWithShape="1">
          <a:blip r:embed="rId5">
            <a:alphaModFix/>
          </a:blip>
          <a:srcRect b="9282" l="27629" r="50790" t="23885"/>
          <a:stretch/>
        </p:blipFill>
        <p:spPr>
          <a:xfrm>
            <a:off x="3683825" y="923125"/>
            <a:ext cx="2143926" cy="4149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/>
          <p:nvPr>
            <p:ph type="title"/>
          </p:nvPr>
        </p:nvSpPr>
        <p:spPr>
          <a:xfrm>
            <a:off x="1639350" y="838700"/>
            <a:ext cx="5865300" cy="32381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1. Value Proposition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3000"/>
              <a:t>2. Tasks &amp; Medium-Fi Flows</a:t>
            </a:r>
          </a:p>
          <a:p>
            <a:pPr rtl="0">
              <a:spcBef>
                <a:spcPts val="0"/>
              </a:spcBef>
              <a:buNone/>
            </a:pPr>
            <a:r>
              <a:rPr lang="en" sz="3000"/>
              <a:t>3. Revised Interface Design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3000"/>
              <a:t>4. Prototype Overview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3000"/>
              <a:t>5. Additional Prototype Images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/>
          <p:nvPr/>
        </p:nvSpPr>
        <p:spPr>
          <a:xfrm>
            <a:off x="387900" y="1265750"/>
            <a:ext cx="8348399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l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20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22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7" name="Shape 227"/>
          <p:cNvSpPr txBox="1"/>
          <p:nvPr>
            <p:ph type="title"/>
          </p:nvPr>
        </p:nvSpPr>
        <p:spPr>
          <a:xfrm>
            <a:off x="311700" y="1879425"/>
            <a:ext cx="8520599" cy="8354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5000"/>
              <a:t>5. Additional Prototype Images</a:t>
            </a:r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/>
          <p:nvPr/>
        </p:nvSpPr>
        <p:spPr>
          <a:xfrm>
            <a:off x="-32050" y="0"/>
            <a:ext cx="9176100" cy="894899"/>
          </a:xfrm>
          <a:prstGeom prst="rect">
            <a:avLst/>
          </a:prstGeom>
          <a:solidFill>
            <a:srgbClr val="00FDC8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b="1" sz="6000">
              <a:solidFill>
                <a:srgbClr val="21212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233" name="Shape 2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1876425" cy="377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/>
          <p:nvPr/>
        </p:nvSpPr>
        <p:spPr>
          <a:xfrm>
            <a:off x="-32050" y="0"/>
            <a:ext cx="9176100" cy="894899"/>
          </a:xfrm>
          <a:prstGeom prst="rect">
            <a:avLst/>
          </a:prstGeom>
          <a:solidFill>
            <a:srgbClr val="00FDC8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6000">
                <a:solidFill>
                  <a:srgbClr val="212121"/>
                </a:solidFill>
                <a:latin typeface="Amatic SC"/>
                <a:ea typeface="Amatic SC"/>
                <a:cs typeface="Amatic SC"/>
                <a:sym typeface="Amatic SC"/>
              </a:rPr>
              <a:t>Links</a:t>
            </a:r>
          </a:p>
        </p:txBody>
      </p:sp>
      <p:sp>
        <p:nvSpPr>
          <p:cNvPr id="239" name="Shape 239"/>
          <p:cNvSpPr txBox="1"/>
          <p:nvPr/>
        </p:nvSpPr>
        <p:spPr>
          <a:xfrm>
            <a:off x="54650" y="949850"/>
            <a:ext cx="8789099" cy="3967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lnSpc>
                <a:spcPct val="115000"/>
              </a:lnSpc>
              <a:spcBef>
                <a:spcPts val="0"/>
              </a:spcBef>
              <a:buSzPct val="100000"/>
              <a:buFont typeface="Questrial"/>
              <a:buChar char="●"/>
            </a:pPr>
            <a:r>
              <a:rPr lang="en" sz="2400" u="sng"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  <a:hlinkClick r:id="rId3"/>
              </a:rPr>
              <a:t>Website</a:t>
            </a:r>
          </a:p>
          <a:p>
            <a:pPr indent="-381000" lvl="0" marL="457200" rtl="0">
              <a:lnSpc>
                <a:spcPct val="115000"/>
              </a:lnSpc>
              <a:spcBef>
                <a:spcPts val="0"/>
              </a:spcBef>
              <a:buSzPct val="100000"/>
              <a:buFont typeface="Questrial"/>
              <a:buChar char="●"/>
            </a:pPr>
            <a:r>
              <a:rPr lang="en" sz="2400" u="sng"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  <a:hlinkClick r:id="rId4"/>
              </a:rPr>
              <a:t>Medium-Fidelity Prototype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2400">
              <a:latin typeface="Questrial"/>
              <a:ea typeface="Questrial"/>
              <a:cs typeface="Questrial"/>
              <a:sym typeface="Questrial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/>
          <p:nvPr>
            <p:ph type="ctrTitle"/>
          </p:nvPr>
        </p:nvSpPr>
        <p:spPr>
          <a:xfrm>
            <a:off x="311700" y="1993850"/>
            <a:ext cx="8520599" cy="4815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9600"/>
              <a:t>Thanks!</a:t>
            </a:r>
          </a:p>
        </p:txBody>
      </p:sp>
      <p:sp>
        <p:nvSpPr>
          <p:cNvPr id="245" name="Shape 245"/>
          <p:cNvSpPr txBox="1"/>
          <p:nvPr/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 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/>
        </p:nvSpPr>
        <p:spPr>
          <a:xfrm>
            <a:off x="387900" y="1265750"/>
            <a:ext cx="8348399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l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20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22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0" name="Shape 70"/>
          <p:cNvSpPr txBox="1"/>
          <p:nvPr>
            <p:ph type="title"/>
          </p:nvPr>
        </p:nvSpPr>
        <p:spPr>
          <a:xfrm>
            <a:off x="348900" y="2025175"/>
            <a:ext cx="8520599" cy="852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5000"/>
              <a:t>1. Value Proposition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Shape 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644934"/>
            <a:ext cx="9144000" cy="6093234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Shape 76"/>
          <p:cNvSpPr txBox="1"/>
          <p:nvPr/>
        </p:nvSpPr>
        <p:spPr>
          <a:xfrm>
            <a:off x="152400" y="-228600"/>
            <a:ext cx="87267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000">
                <a:solidFill>
                  <a:srgbClr val="F3F3F3"/>
                </a:solidFill>
                <a:latin typeface="Questrial"/>
                <a:ea typeface="Questrial"/>
                <a:cs typeface="Questrial"/>
                <a:sym typeface="Questrial"/>
              </a:rPr>
              <a:t>Discover locally curated activities for a location and document personal memories.</a:t>
            </a:r>
          </a:p>
          <a:p>
            <a:pPr lv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3000">
              <a:solidFill>
                <a:srgbClr val="B7B7B7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/>
        </p:nvSpPr>
        <p:spPr>
          <a:xfrm>
            <a:off x="387900" y="1265750"/>
            <a:ext cx="8348399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l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20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22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2" name="Shape 82"/>
          <p:cNvSpPr txBox="1"/>
          <p:nvPr>
            <p:ph type="title"/>
          </p:nvPr>
        </p:nvSpPr>
        <p:spPr>
          <a:xfrm>
            <a:off x="348900" y="2025175"/>
            <a:ext cx="8520599" cy="852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5000"/>
              <a:t>2.  Tasks &amp; Medium-Fi Flows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Shape 87"/>
          <p:cNvPicPr preferRelativeResize="0"/>
          <p:nvPr/>
        </p:nvPicPr>
        <p:blipFill rotWithShape="1">
          <a:blip r:embed="rId3">
            <a:alphaModFix/>
          </a:blip>
          <a:srcRect b="34578" l="16919" r="16806" t="38160"/>
          <a:stretch/>
        </p:blipFill>
        <p:spPr>
          <a:xfrm rot="-5400000">
            <a:off x="-427150" y="2013350"/>
            <a:ext cx="3885174" cy="1975224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Shape 88"/>
          <p:cNvSpPr txBox="1"/>
          <p:nvPr>
            <p:ph type="title"/>
          </p:nvPr>
        </p:nvSpPr>
        <p:spPr>
          <a:xfrm>
            <a:off x="-32050" y="0"/>
            <a:ext cx="9176100" cy="894899"/>
          </a:xfrm>
          <a:prstGeom prst="rect">
            <a:avLst/>
          </a:prstGeom>
          <a:solidFill>
            <a:schemeClr val="dk1"/>
          </a:solidFill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6000"/>
              <a:t>Changes</a:t>
            </a:r>
          </a:p>
        </p:txBody>
      </p:sp>
      <p:pic>
        <p:nvPicPr>
          <p:cNvPr id="89" name="Shape 89"/>
          <p:cNvPicPr preferRelativeResize="0"/>
          <p:nvPr/>
        </p:nvPicPr>
        <p:blipFill rotWithShape="1">
          <a:blip r:embed="rId4">
            <a:alphaModFix/>
          </a:blip>
          <a:srcRect b="3419" l="13509" r="20653" t="4660"/>
          <a:stretch/>
        </p:blipFill>
        <p:spPr>
          <a:xfrm>
            <a:off x="3491650" y="1060550"/>
            <a:ext cx="2048100" cy="3880846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Shape 90"/>
          <p:cNvSpPr/>
          <p:nvPr/>
        </p:nvSpPr>
        <p:spPr>
          <a:xfrm>
            <a:off x="650125" y="3636200"/>
            <a:ext cx="1587300" cy="520199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91" name="Shape 91"/>
          <p:cNvSpPr/>
          <p:nvPr/>
        </p:nvSpPr>
        <p:spPr>
          <a:xfrm>
            <a:off x="3604662" y="3601325"/>
            <a:ext cx="1703399" cy="520199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</p:txBody>
      </p:sp>
      <p:pic>
        <p:nvPicPr>
          <p:cNvPr id="92" name="Shape 9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65012" y="1060549"/>
            <a:ext cx="2048099" cy="3880845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Shape 93"/>
          <p:cNvSpPr/>
          <p:nvPr/>
        </p:nvSpPr>
        <p:spPr>
          <a:xfrm>
            <a:off x="6528349" y="3758750"/>
            <a:ext cx="1125899" cy="2751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Shape 98"/>
          <p:cNvPicPr preferRelativeResize="0"/>
          <p:nvPr/>
        </p:nvPicPr>
        <p:blipFill rotWithShape="1">
          <a:blip r:embed="rId3">
            <a:alphaModFix/>
          </a:blip>
          <a:srcRect b="7700" l="18787" r="18188" t="5388"/>
          <a:stretch/>
        </p:blipFill>
        <p:spPr>
          <a:xfrm>
            <a:off x="5304875" y="1057550"/>
            <a:ext cx="2204797" cy="3992198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Shape 99"/>
          <p:cNvSpPr/>
          <p:nvPr/>
        </p:nvSpPr>
        <p:spPr>
          <a:xfrm>
            <a:off x="5656750" y="2119953"/>
            <a:ext cx="1407900" cy="2751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100" name="Shape 100"/>
          <p:cNvSpPr txBox="1"/>
          <p:nvPr>
            <p:ph type="title"/>
          </p:nvPr>
        </p:nvSpPr>
        <p:spPr>
          <a:xfrm>
            <a:off x="-6699" y="0"/>
            <a:ext cx="9144000" cy="894899"/>
          </a:xfrm>
          <a:prstGeom prst="rect">
            <a:avLst/>
          </a:prstGeom>
          <a:solidFill>
            <a:srgbClr val="A3FFE0"/>
          </a:solidFill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6000"/>
              <a:t>Additions</a:t>
            </a:r>
          </a:p>
        </p:txBody>
      </p:sp>
      <p:pic>
        <p:nvPicPr>
          <p:cNvPr id="101" name="Shape 101"/>
          <p:cNvPicPr preferRelativeResize="0"/>
          <p:nvPr/>
        </p:nvPicPr>
        <p:blipFill rotWithShape="1">
          <a:blip r:embed="rId4">
            <a:alphaModFix/>
          </a:blip>
          <a:srcRect b="6124" l="24901" r="12375" t="6256"/>
          <a:stretch/>
        </p:blipFill>
        <p:spPr>
          <a:xfrm>
            <a:off x="1738850" y="1057550"/>
            <a:ext cx="2143297" cy="399219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Shape 102"/>
          <p:cNvSpPr/>
          <p:nvPr/>
        </p:nvSpPr>
        <p:spPr>
          <a:xfrm>
            <a:off x="2074200" y="1626075"/>
            <a:ext cx="1280999" cy="2751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/>
          <p:nvPr>
            <p:ph type="title"/>
          </p:nvPr>
        </p:nvSpPr>
        <p:spPr>
          <a:xfrm>
            <a:off x="6124550" y="959850"/>
            <a:ext cx="3063000" cy="4183800"/>
          </a:xfrm>
          <a:prstGeom prst="rect">
            <a:avLst/>
          </a:prstGeom>
          <a:solidFill>
            <a:srgbClr val="00FDC8"/>
          </a:solidFill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5000"/>
              <a:t> </a:t>
            </a:r>
          </a:p>
        </p:txBody>
      </p:sp>
      <p:sp>
        <p:nvSpPr>
          <p:cNvPr id="108" name="Shape 108"/>
          <p:cNvSpPr txBox="1"/>
          <p:nvPr>
            <p:ph idx="2" type="title"/>
          </p:nvPr>
        </p:nvSpPr>
        <p:spPr>
          <a:xfrm>
            <a:off x="-32050" y="959850"/>
            <a:ext cx="3063000" cy="4183800"/>
          </a:xfrm>
          <a:prstGeom prst="rect">
            <a:avLst/>
          </a:prstGeom>
          <a:solidFill>
            <a:srgbClr val="00FDC8">
              <a:alpha val="26620"/>
            </a:srgbClr>
          </a:solidFill>
        </p:spPr>
        <p:txBody>
          <a:bodyPr anchorCtr="0" anchor="ctr" bIns="91425" lIns="91425" rIns="91425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rPr lang="en" sz="5000"/>
              <a:t>  </a:t>
            </a:r>
          </a:p>
        </p:txBody>
      </p:sp>
      <p:sp>
        <p:nvSpPr>
          <p:cNvPr id="109" name="Shape 109"/>
          <p:cNvSpPr txBox="1"/>
          <p:nvPr>
            <p:ph idx="3" type="title"/>
          </p:nvPr>
        </p:nvSpPr>
        <p:spPr>
          <a:xfrm>
            <a:off x="-32050" y="0"/>
            <a:ext cx="3063000" cy="894899"/>
          </a:xfrm>
          <a:prstGeom prst="rect">
            <a:avLst/>
          </a:prstGeom>
          <a:solidFill>
            <a:srgbClr val="00FDC8">
              <a:alpha val="26620"/>
            </a:srgbClr>
          </a:solidFill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5000"/>
              <a:t>Task #1: Simple </a:t>
            </a:r>
          </a:p>
        </p:txBody>
      </p:sp>
      <p:sp>
        <p:nvSpPr>
          <p:cNvPr id="110" name="Shape 110"/>
          <p:cNvSpPr txBox="1"/>
          <p:nvPr/>
        </p:nvSpPr>
        <p:spPr>
          <a:xfrm>
            <a:off x="-3250" y="959850"/>
            <a:ext cx="3005399" cy="27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rtl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>
                <a:latin typeface="Questrial"/>
                <a:ea typeface="Questrial"/>
                <a:cs typeface="Questrial"/>
                <a:sym typeface="Questrial"/>
              </a:rPr>
              <a:t>As a newcomer, finding interesting activities to do at a location </a:t>
            </a:r>
          </a:p>
          <a:p>
            <a:pPr lvl="0" rtl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>
                <a:latin typeface="Questrial"/>
                <a:ea typeface="Questrial"/>
                <a:cs typeface="Questrial"/>
                <a:sym typeface="Questrial"/>
              </a:rPr>
              <a:t>(i.e., Stanford).</a:t>
            </a:r>
          </a:p>
          <a:p>
            <a:pPr lvl="0" rtl="0" algn="ctr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24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11" name="Shape 111"/>
          <p:cNvSpPr txBox="1"/>
          <p:nvPr>
            <p:ph idx="4" type="title"/>
          </p:nvPr>
        </p:nvSpPr>
        <p:spPr>
          <a:xfrm>
            <a:off x="3030950" y="0"/>
            <a:ext cx="3122399" cy="894899"/>
          </a:xfrm>
          <a:prstGeom prst="rect">
            <a:avLst/>
          </a:prstGeom>
          <a:solidFill>
            <a:srgbClr val="00FDC8">
              <a:alpha val="52770"/>
            </a:srgbClr>
          </a:solidFill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5000"/>
              <a:t>Task #2: Medium </a:t>
            </a:r>
          </a:p>
        </p:txBody>
      </p:sp>
      <p:sp>
        <p:nvSpPr>
          <p:cNvPr id="112" name="Shape 112"/>
          <p:cNvSpPr txBox="1"/>
          <p:nvPr>
            <p:ph idx="5" type="title"/>
          </p:nvPr>
        </p:nvSpPr>
        <p:spPr>
          <a:xfrm>
            <a:off x="6138625" y="0"/>
            <a:ext cx="3005399" cy="894899"/>
          </a:xfrm>
          <a:prstGeom prst="rect">
            <a:avLst/>
          </a:prstGeom>
          <a:solidFill>
            <a:schemeClr val="dk1"/>
          </a:solidFill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5000"/>
              <a:t>Task #3: Complex</a:t>
            </a:r>
          </a:p>
        </p:txBody>
      </p:sp>
      <p:sp>
        <p:nvSpPr>
          <p:cNvPr id="113" name="Shape 113"/>
          <p:cNvSpPr txBox="1"/>
          <p:nvPr>
            <p:ph idx="6" type="title"/>
          </p:nvPr>
        </p:nvSpPr>
        <p:spPr>
          <a:xfrm>
            <a:off x="3030950" y="959850"/>
            <a:ext cx="3151200" cy="4183800"/>
          </a:xfrm>
          <a:prstGeom prst="rect">
            <a:avLst/>
          </a:prstGeom>
          <a:solidFill>
            <a:srgbClr val="00FDC8">
              <a:alpha val="52770"/>
            </a:srgbClr>
          </a:solidFill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5000"/>
              <a:t> </a:t>
            </a:r>
          </a:p>
        </p:txBody>
      </p:sp>
      <p:sp>
        <p:nvSpPr>
          <p:cNvPr id="114" name="Shape 114"/>
          <p:cNvSpPr txBox="1"/>
          <p:nvPr/>
        </p:nvSpPr>
        <p:spPr>
          <a:xfrm>
            <a:off x="3070850" y="959850"/>
            <a:ext cx="3006299" cy="22874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>
                <a:latin typeface="Questrial"/>
                <a:ea typeface="Questrial"/>
                <a:cs typeface="Questrial"/>
                <a:sym typeface="Questrial"/>
              </a:rPr>
              <a:t>As a local, suggesting interesting activities to do or places to go at a location.</a:t>
            </a:r>
          </a:p>
        </p:txBody>
      </p:sp>
      <p:sp>
        <p:nvSpPr>
          <p:cNvPr id="115" name="Shape 115"/>
          <p:cNvSpPr txBox="1"/>
          <p:nvPr/>
        </p:nvSpPr>
        <p:spPr>
          <a:xfrm>
            <a:off x="6182150" y="959850"/>
            <a:ext cx="2962800" cy="147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rtl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>
                <a:latin typeface="Questrial"/>
                <a:ea typeface="Questrial"/>
                <a:cs typeface="Questrial"/>
                <a:sym typeface="Questrial"/>
              </a:rPr>
              <a:t>As a regular user, </a:t>
            </a:r>
          </a:p>
          <a:p>
            <a:pPr lvl="0" rtl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>
                <a:latin typeface="Questrial"/>
                <a:ea typeface="Questrial"/>
                <a:cs typeface="Questrial"/>
                <a:sym typeface="Questrial"/>
              </a:rPr>
              <a:t>creating a story of memories when in a new place.</a:t>
            </a:r>
          </a:p>
          <a:p>
            <a:pPr lvl="0" rtl="0" algn="ctr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2400">
              <a:latin typeface="Questrial"/>
              <a:ea typeface="Questrial"/>
              <a:cs typeface="Questrial"/>
              <a:sym typeface="Questrial"/>
            </a:endParaRPr>
          </a:p>
          <a:p>
            <a:pPr lvl="0" rtl="0" algn="ctr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2400"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Shape 1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2550" y="117375"/>
            <a:ext cx="2187500" cy="4321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Shape 1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94375" y="117375"/>
            <a:ext cx="2160824" cy="4321649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Shape 122"/>
          <p:cNvSpPr txBox="1"/>
          <p:nvPr/>
        </p:nvSpPr>
        <p:spPr>
          <a:xfrm>
            <a:off x="0" y="4214300"/>
            <a:ext cx="6110399" cy="929399"/>
          </a:xfrm>
          <a:prstGeom prst="rect">
            <a:avLst/>
          </a:prstGeom>
          <a:solidFill>
            <a:srgbClr val="00FDC8">
              <a:alpha val="26620"/>
            </a:srgbClr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>
                <a:latin typeface="Questrial"/>
                <a:ea typeface="Questrial"/>
                <a:cs typeface="Questrial"/>
                <a:sym typeface="Questrial"/>
              </a:rPr>
              <a:t>As a newcomer, finding interesting activities to do at a location (i.e., Stanford).</a:t>
            </a:r>
          </a:p>
          <a:p>
            <a:pPr lvl="0" rtl="0" algn="ctr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24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23" name="Shape 123"/>
          <p:cNvSpPr txBox="1"/>
          <p:nvPr/>
        </p:nvSpPr>
        <p:spPr>
          <a:xfrm>
            <a:off x="413000" y="3519800"/>
            <a:ext cx="1661399" cy="694499"/>
          </a:xfrm>
          <a:prstGeom prst="rect">
            <a:avLst/>
          </a:prstGeom>
          <a:solidFill>
            <a:srgbClr val="00FDC8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50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rPr>
              <a:t>Task #1:</a:t>
            </a:r>
          </a:p>
        </p:txBody>
      </p:sp>
      <p:sp>
        <p:nvSpPr>
          <p:cNvPr id="124" name="Shape 124"/>
          <p:cNvSpPr/>
          <p:nvPr/>
        </p:nvSpPr>
        <p:spPr>
          <a:xfrm rot="10800000">
            <a:off x="2310050" y="1989975"/>
            <a:ext cx="1130699" cy="659399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B7B7B7"/>
          </a:solidFill>
          <a:ln cap="flat" cmpd="sng" w="1905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5" name="Shape 125"/>
          <p:cNvSpPr/>
          <p:nvPr/>
        </p:nvSpPr>
        <p:spPr>
          <a:xfrm>
            <a:off x="5708825" y="1989975"/>
            <a:ext cx="1130699" cy="659399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B7B7B7"/>
          </a:solidFill>
          <a:ln cap="flat" cmpd="sng" w="1905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26" name="Shape 1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55875" y="133100"/>
            <a:ext cx="2160825" cy="4289244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Shape 127"/>
          <p:cNvSpPr txBox="1"/>
          <p:nvPr/>
        </p:nvSpPr>
        <p:spPr>
          <a:xfrm>
            <a:off x="2442275" y="2106375"/>
            <a:ext cx="1052099" cy="3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Swipe Left</a:t>
            </a:r>
          </a:p>
        </p:txBody>
      </p:sp>
      <p:sp>
        <p:nvSpPr>
          <p:cNvPr id="128" name="Shape 128"/>
          <p:cNvSpPr txBox="1"/>
          <p:nvPr/>
        </p:nvSpPr>
        <p:spPr>
          <a:xfrm>
            <a:off x="5681937" y="2106375"/>
            <a:ext cx="1147200" cy="3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Swipe Right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beach-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