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Amatic SC"/>
      <p:regular r:id="rId34"/>
      <p:bold r:id="rId35"/>
    </p:embeddedFont>
    <p:embeddedFont>
      <p:font typeface="Source Code Pro"/>
      <p:regular r:id="rId36"/>
      <p:bold r:id="rId37"/>
    </p:embeddedFont>
    <p:embeddedFont>
      <p:font typeface="Questrial"/>
      <p:regular r:id="rId38"/>
    </p:embeddedFont>
    <p:embeddedFont>
      <p:font typeface="Open Sans"/>
      <p:regular r:id="rId39"/>
      <p:bold r:id="rId40"/>
      <p:italic r:id="rId41"/>
      <p:boldItalic r:id="rId42"/>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5.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AmaticSC-bold.fntdata"/><Relationship Id="rId12" Type="http://schemas.openxmlformats.org/officeDocument/2006/relationships/slide" Target="slides/slide7.xml"/><Relationship Id="rId34" Type="http://schemas.openxmlformats.org/officeDocument/2006/relationships/font" Target="fonts/AmaticSC-regular.fntdata"/><Relationship Id="rId15" Type="http://schemas.openxmlformats.org/officeDocument/2006/relationships/slide" Target="slides/slide10.xml"/><Relationship Id="rId37" Type="http://schemas.openxmlformats.org/officeDocument/2006/relationships/font" Target="fonts/SourceCodePro-bold.fntdata"/><Relationship Id="rId14" Type="http://schemas.openxmlformats.org/officeDocument/2006/relationships/slide" Target="slides/slide9.xml"/><Relationship Id="rId36" Type="http://schemas.openxmlformats.org/officeDocument/2006/relationships/font" Target="fonts/SourceCodePro-regular.fntdata"/><Relationship Id="rId17" Type="http://schemas.openxmlformats.org/officeDocument/2006/relationships/slide" Target="slides/slide12.xml"/><Relationship Id="rId39" Type="http://schemas.openxmlformats.org/officeDocument/2006/relationships/font" Target="fonts/OpenSans-regular.fntdata"/><Relationship Id="rId16" Type="http://schemas.openxmlformats.org/officeDocument/2006/relationships/slide" Target="slides/slide11.xml"/><Relationship Id="rId38" Type="http://schemas.openxmlformats.org/officeDocument/2006/relationships/font" Target="fonts/Questrial-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2" name="Shape 6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Hi, my name is Dan. Our domain of interest was location, and how </a:t>
            </a:r>
            <a:r>
              <a:rPr lang="en" sz="1200"/>
              <a:t>to harness crowd power to inform and color people’s experiences in a new environment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7" name="Shape 1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7" name="Shape 1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Haley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4" name="Shape 1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Haley’s POV</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3" name="Shape 1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None/>
            </a:pPr>
            <a:r>
              <a:rPr lang="en" sz="1200"/>
              <a:t>“City Hunt” brings the flavor of the freshman year Scavenger Hunt to any city. The idea is to bring a group of new people in a city together, to complete a group of tasks. Based on their reactions to each task, a next suitable task will be given. To simulate this, we had a stack of post it notes with possible tasks. We tested our prototype on Cassandra, a 2nd-year student at the Stanford GSB. Dan would hand a new task each time Cassandra, our test subject, “completed” a new task. </a:t>
            </a:r>
          </a:p>
          <a:p>
            <a:pPr lvl="0" rtl="0">
              <a:lnSpc>
                <a:spcPct val="115000"/>
              </a:lnSpc>
              <a:spcBef>
                <a:spcPts val="0"/>
              </a:spcBef>
              <a:buNone/>
            </a:pPr>
            <a:r>
              <a:t/>
            </a:r>
            <a:endParaRPr sz="1200"/>
          </a:p>
          <a:p>
            <a:pPr lvl="0" rtl="0">
              <a:lnSpc>
                <a:spcPct val="115000"/>
              </a:lnSpc>
              <a:spcBef>
                <a:spcPts val="0"/>
              </a:spcBef>
              <a:buNone/>
            </a:pPr>
            <a:r>
              <a:rPr lang="en" sz="1200"/>
              <a:t>Assumptions: </a:t>
            </a:r>
          </a:p>
          <a:p>
            <a:pPr indent="-304800" lvl="0" marL="457200" rtl="0">
              <a:lnSpc>
                <a:spcPct val="115000"/>
              </a:lnSpc>
              <a:spcBef>
                <a:spcPts val="0"/>
              </a:spcBef>
              <a:buSzPct val="100000"/>
              <a:buAutoNum type="arabicParenR"/>
            </a:pPr>
            <a:r>
              <a:rPr lang="en" sz="1200"/>
              <a:t>People like the element of spontaneity</a:t>
            </a:r>
          </a:p>
          <a:p>
            <a:pPr indent="-304800" lvl="0" marL="457200" rtl="0">
              <a:lnSpc>
                <a:spcPct val="115000"/>
              </a:lnSpc>
              <a:spcBef>
                <a:spcPts val="0"/>
              </a:spcBef>
              <a:buSzPct val="100000"/>
              <a:buAutoNum type="arabicParenR"/>
            </a:pPr>
            <a:r>
              <a:rPr lang="en" sz="1200"/>
              <a:t>People would like being told where to go next</a:t>
            </a:r>
          </a:p>
          <a:p>
            <a:pPr indent="-304800" lvl="0" marL="457200" rtl="0">
              <a:lnSpc>
                <a:spcPct val="115000"/>
              </a:lnSpc>
              <a:spcBef>
                <a:spcPts val="0"/>
              </a:spcBef>
              <a:buSzPct val="100000"/>
              <a:buAutoNum type="arabicParenR"/>
            </a:pPr>
            <a:r>
              <a:rPr lang="en" sz="1200"/>
              <a:t>People were keen on doing this with random people. </a:t>
            </a:r>
          </a:p>
          <a:p>
            <a:pPr lvl="0" rtl="0">
              <a:lnSpc>
                <a:spcPct val="115000"/>
              </a:lnSpc>
              <a:spcBef>
                <a:spcPts val="0"/>
              </a:spcBef>
              <a:buNone/>
            </a:pPr>
            <a:r>
              <a:t/>
            </a:r>
            <a:endParaRPr sz="1200"/>
          </a:p>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9" name="Shape 1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None/>
            </a:pPr>
            <a:r>
              <a:rPr lang="en" sz="1200"/>
              <a:t>Methods:</a:t>
            </a:r>
          </a:p>
          <a:p>
            <a:pPr lvl="0" rtl="0">
              <a:lnSpc>
                <a:spcPct val="115000"/>
              </a:lnSpc>
              <a:spcBef>
                <a:spcPts val="0"/>
              </a:spcBef>
              <a:buNone/>
            </a:pPr>
            <a:r>
              <a:t/>
            </a:r>
            <a:endParaRPr sz="1200"/>
          </a:p>
          <a:p>
            <a:pPr indent="-228600" lvl="0" marL="457200" rtl="0">
              <a:lnSpc>
                <a:spcPct val="115000"/>
              </a:lnSpc>
              <a:spcBef>
                <a:spcPts val="0"/>
              </a:spcBef>
              <a:buSzPct val="100000"/>
            </a:pPr>
            <a:r>
              <a:rPr lang="en" sz="1200"/>
              <a:t>Quickly realized the high level of randomness in the solution and the “command” style of being told where to go next. </a:t>
            </a:r>
          </a:p>
          <a:p>
            <a:pPr lvl="0" rtl="0">
              <a:lnSpc>
                <a:spcPct val="115000"/>
              </a:lnSpc>
              <a:spcBef>
                <a:spcPts val="0"/>
              </a:spcBef>
              <a:buNone/>
            </a:pPr>
            <a:r>
              <a:t/>
            </a:r>
            <a:endParaRPr sz="1200"/>
          </a:p>
          <a:p>
            <a:pPr lvl="0" rtl="0">
              <a:lnSpc>
                <a:spcPct val="115000"/>
              </a:lnSpc>
              <a:spcBef>
                <a:spcPts val="0"/>
              </a:spcBef>
              <a:buNone/>
            </a:pPr>
            <a:r>
              <a:rPr lang="en" sz="1200"/>
              <a:t>Assumptions:</a:t>
            </a:r>
          </a:p>
          <a:p>
            <a:pPr indent="-228600" lvl="0" marL="457200" rtl="0">
              <a:lnSpc>
                <a:spcPct val="115000"/>
              </a:lnSpc>
              <a:spcBef>
                <a:spcPts val="0"/>
              </a:spcBef>
              <a:buSzPct val="100000"/>
            </a:pPr>
            <a:r>
              <a:rPr lang="en" sz="1200"/>
              <a:t>Cassandra liked performing a scavenger hunt in both a foreign city with close friends or in a familiar city with new people. But what she was apprehensive about was the thought of doing this in both a foreign country with unknown people. </a:t>
            </a:r>
          </a:p>
          <a:p>
            <a:pPr indent="-228600" lvl="0" marL="457200" rtl="0">
              <a:lnSpc>
                <a:spcPct val="115000"/>
              </a:lnSpc>
              <a:spcBef>
                <a:spcPts val="0"/>
              </a:spcBef>
              <a:buSzPct val="100000"/>
            </a:pPr>
            <a:r>
              <a:rPr lang="en" sz="1200"/>
              <a:t>We were surprised by how receptive Cassandra was about being </a:t>
            </a:r>
            <a:r>
              <a:rPr b="1" lang="en" sz="1200"/>
              <a:t>told</a:t>
            </a:r>
            <a:r>
              <a:rPr lang="en" sz="1200"/>
              <a:t> to do something by a post it note. Perhaps she is less embarrassed to go out of her comfort zone when she can scapegoat “City Hunt” into making her do something, and especially if she had friends by her side. </a:t>
            </a:r>
          </a:p>
          <a:p>
            <a:pPr indent="-228600" lvl="0" marL="457200" rtl="0">
              <a:lnSpc>
                <a:spcPct val="115000"/>
              </a:lnSpc>
              <a:spcBef>
                <a:spcPts val="0"/>
              </a:spcBef>
              <a:buSzPct val="100000"/>
            </a:pPr>
            <a:r>
              <a:rPr lang="en" sz="1200"/>
              <a:t>Cassandra liked performing a scavenger hunt in both a foreign city with close friends or in a familiar city with new people. But what she was apprehensive about was the thought of doing this in both a foreign country with unknown people. </a:t>
            </a:r>
          </a:p>
          <a:p>
            <a:pPr lvl="0" rtl="0">
              <a:lnSpc>
                <a:spcPct val="115000"/>
              </a:lnSpc>
              <a:spcBef>
                <a:spcPts val="0"/>
              </a:spcBef>
              <a:buNone/>
            </a:pPr>
            <a:r>
              <a:t/>
            </a:r>
            <a:endParaRPr sz="1200"/>
          </a:p>
          <a:p>
            <a:pPr lvl="0" rtl="0">
              <a:lnSpc>
                <a:spcPct val="115000"/>
              </a:lnSpc>
              <a:spcBef>
                <a:spcPts val="0"/>
              </a:spcBef>
              <a:buNone/>
            </a:pPr>
            <a:r>
              <a:rPr lang="en" sz="1200"/>
              <a:t>Concerns:</a:t>
            </a:r>
          </a:p>
          <a:p>
            <a:pPr indent="-228600" lvl="0" marL="457200" rtl="0">
              <a:lnSpc>
                <a:spcPct val="115000"/>
              </a:lnSpc>
              <a:spcBef>
                <a:spcPts val="0"/>
              </a:spcBef>
              <a:buSzPct val="100000"/>
            </a:pPr>
            <a:r>
              <a:rPr lang="en" sz="1200"/>
              <a:t>Who is paying for this?</a:t>
            </a:r>
          </a:p>
          <a:p>
            <a:pPr indent="-228600" lvl="0" marL="457200" rtl="0">
              <a:lnSpc>
                <a:spcPct val="115000"/>
              </a:lnSpc>
              <a:spcBef>
                <a:spcPts val="0"/>
              </a:spcBef>
              <a:buSzPct val="100000"/>
            </a:pPr>
            <a:r>
              <a:rPr lang="en" sz="1200"/>
              <a:t>Users have sufficient incentive to complete a scavenger hunt—Cassandra mentioned that she may need the continual incentive to finish, perhaps a prize at the end or her social media circles to cheer her on.</a:t>
            </a:r>
          </a:p>
          <a:p>
            <a:pPr lvl="0" rtl="0">
              <a:spcBef>
                <a:spcPts val="0"/>
              </a:spcBef>
              <a:buNone/>
            </a:pPr>
            <a:r>
              <a:t/>
            </a:r>
            <a:endParaRPr/>
          </a:p>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5" name="Shape 1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5" name="Shape 17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Darin</a:t>
            </a:r>
          </a:p>
          <a:p>
            <a:pPr rtl="0">
              <a:spcBef>
                <a:spcPts val="0"/>
              </a:spcBef>
              <a:buNone/>
            </a:pPr>
            <a:r>
              <a:t/>
            </a:r>
            <a:endParaRPr/>
          </a:p>
          <a:p>
            <a:pPr indent="-304800" lvl="0" marL="457200" rtl="0">
              <a:lnSpc>
                <a:spcPct val="115000"/>
              </a:lnSpc>
              <a:spcBef>
                <a:spcPts val="0"/>
              </a:spcBef>
              <a:buSzPct val="100000"/>
              <a:buAutoNum type="arabicParenR"/>
            </a:pPr>
            <a:r>
              <a:rPr lang="en" sz="1200"/>
              <a:t>We met Darin</a:t>
            </a:r>
          </a:p>
          <a:p>
            <a:pPr indent="-304800" lvl="0" marL="457200" rtl="0">
              <a:lnSpc>
                <a:spcPct val="115000"/>
              </a:lnSpc>
              <a:spcBef>
                <a:spcPts val="0"/>
              </a:spcBef>
              <a:buSzPct val="100000"/>
              <a:buAutoNum type="arabicParenR"/>
            </a:pPr>
            <a:r>
              <a:rPr lang="en" sz="1200"/>
              <a:t>Surprised us that although he was an event planning specialist, he seemed more of an introvert rather than a people person, making us realize that event planning requires </a:t>
            </a:r>
            <a:r>
              <a:rPr b="1" lang="en" sz="1200"/>
              <a:t>meticulous</a:t>
            </a:r>
            <a:r>
              <a:rPr lang="en" sz="1200"/>
              <a:t> attention to detail</a:t>
            </a:r>
          </a:p>
          <a:p>
            <a:pPr indent="-304800" lvl="0" marL="457200" rtl="0">
              <a:lnSpc>
                <a:spcPct val="115000"/>
              </a:lnSpc>
              <a:spcBef>
                <a:spcPts val="0"/>
              </a:spcBef>
              <a:buSzPct val="100000"/>
              <a:buAutoNum type="arabicParenR"/>
            </a:pPr>
            <a:r>
              <a:rPr lang="en" sz="1200"/>
              <a:t>It would be game changing to design bonding events with careful attention to management of time, space and inclusion of a diverse set of people.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2" name="Shape 1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0" name="Shape 19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sz="1200"/>
              <a:t>“Throw Me a Party” is a way for people to crowdsource a party. People can decide to host a party, and on the other end, interested attendees can support the events financially. This enables people in a new or local place an opportunity to meet new friends, experience the culture in a given location, and have fun.</a:t>
            </a:r>
          </a:p>
          <a:p>
            <a:pPr rtl="0">
              <a:lnSpc>
                <a:spcPct val="115000"/>
              </a:lnSpc>
              <a:spcBef>
                <a:spcPts val="0"/>
              </a:spcBef>
              <a:buNone/>
            </a:pPr>
            <a:r>
              <a:t/>
            </a:r>
            <a:endParaRPr sz="1200"/>
          </a:p>
          <a:p>
            <a:pPr rtl="0">
              <a:lnSpc>
                <a:spcPct val="115000"/>
              </a:lnSpc>
              <a:spcBef>
                <a:spcPts val="0"/>
              </a:spcBef>
              <a:buNone/>
            </a:pPr>
            <a:r>
              <a:rPr lang="en" sz="1200"/>
              <a:t>We had two main assumptions: </a:t>
            </a:r>
          </a:p>
          <a:p>
            <a:pPr indent="-304800" lvl="0" marL="457200" rtl="0">
              <a:lnSpc>
                <a:spcPct val="115000"/>
              </a:lnSpc>
              <a:spcBef>
                <a:spcPts val="0"/>
              </a:spcBef>
              <a:buSzPct val="100000"/>
              <a:buAutoNum type="arabicParenR"/>
            </a:pPr>
            <a:r>
              <a:rPr lang="en" sz="1200"/>
              <a:t>People were willing to meet strangers at a party location</a:t>
            </a:r>
          </a:p>
          <a:p>
            <a:pPr indent="-304800" lvl="0" marL="457200" rtl="0">
              <a:lnSpc>
                <a:spcPct val="115000"/>
              </a:lnSpc>
              <a:spcBef>
                <a:spcPts val="0"/>
              </a:spcBef>
              <a:buSzPct val="100000"/>
              <a:buAutoNum type="arabicParenR"/>
            </a:pPr>
            <a:r>
              <a:rPr lang="en" sz="1200"/>
              <a:t>People were willing to defer their purchasing power to people in charge of the event (e.g. choice of guacamole)</a:t>
            </a:r>
          </a:p>
          <a:p>
            <a:pPr rtl="0">
              <a:lnSpc>
                <a:spcPct val="115000"/>
              </a:lnSpc>
              <a:spcBef>
                <a:spcPts val="0"/>
              </a:spcBef>
              <a:buNone/>
            </a:pPr>
            <a:r>
              <a:t/>
            </a:r>
            <a:endParaRPr sz="1200"/>
          </a:p>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6" name="Shape 19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None/>
            </a:pPr>
            <a:r>
              <a:rPr lang="en" sz="1200"/>
              <a:t>1) Method:</a:t>
            </a:r>
          </a:p>
          <a:p>
            <a:pPr lvl="0" rtl="0">
              <a:lnSpc>
                <a:spcPct val="115000"/>
              </a:lnSpc>
              <a:spcBef>
                <a:spcPts val="0"/>
              </a:spcBef>
              <a:buNone/>
            </a:pPr>
            <a:r>
              <a:t/>
            </a:r>
            <a:endParaRPr sz="1200"/>
          </a:p>
          <a:p>
            <a:pPr rtl="0">
              <a:lnSpc>
                <a:spcPct val="115000"/>
              </a:lnSpc>
              <a:spcBef>
                <a:spcPts val="0"/>
              </a:spcBef>
              <a:buNone/>
            </a:pPr>
            <a:r>
              <a:rPr lang="en" sz="1200"/>
              <a:t>Josiah, Stanford men’s gymnastics team. </a:t>
            </a:r>
          </a:p>
          <a:p>
            <a:pPr rtl="0">
              <a:lnSpc>
                <a:spcPct val="115000"/>
              </a:lnSpc>
              <a:spcBef>
                <a:spcPts val="0"/>
              </a:spcBef>
              <a:buNone/>
            </a:pPr>
            <a:r>
              <a:t/>
            </a:r>
            <a:endParaRPr sz="1200"/>
          </a:p>
          <a:p>
            <a:pPr rtl="0">
              <a:lnSpc>
                <a:spcPct val="115000"/>
              </a:lnSpc>
              <a:spcBef>
                <a:spcPts val="0"/>
              </a:spcBef>
              <a:buNone/>
            </a:pPr>
            <a:r>
              <a:rPr lang="en" sz="1200"/>
              <a:t>Josiah went through the prototype and “chipped in” an amount of money he was comfortable spending for a party. This allowed us to gauge how much people are willing to spend on a party. </a:t>
            </a:r>
          </a:p>
          <a:p>
            <a:pPr rtl="0">
              <a:lnSpc>
                <a:spcPct val="115000"/>
              </a:lnSpc>
              <a:spcBef>
                <a:spcPts val="0"/>
              </a:spcBef>
              <a:buNone/>
            </a:pPr>
            <a:r>
              <a:t/>
            </a:r>
            <a:endParaRPr sz="1200"/>
          </a:p>
          <a:p>
            <a:pPr rtl="0">
              <a:lnSpc>
                <a:spcPct val="115000"/>
              </a:lnSpc>
              <a:spcBef>
                <a:spcPts val="0"/>
              </a:spcBef>
              <a:buNone/>
            </a:pPr>
            <a:r>
              <a:rPr lang="en" sz="1200"/>
              <a:t>Josiah thought the idea was novel, but many questions came up. </a:t>
            </a:r>
          </a:p>
          <a:p>
            <a:pPr rtl="0">
              <a:lnSpc>
                <a:spcPct val="115000"/>
              </a:lnSpc>
              <a:spcBef>
                <a:spcPts val="0"/>
              </a:spcBef>
              <a:buNone/>
            </a:pPr>
            <a:r>
              <a:t/>
            </a:r>
            <a:endParaRPr sz="1200"/>
          </a:p>
          <a:p>
            <a:pPr rtl="0">
              <a:lnSpc>
                <a:spcPct val="115000"/>
              </a:lnSpc>
              <a:spcBef>
                <a:spcPts val="0"/>
              </a:spcBef>
              <a:buNone/>
            </a:pPr>
            <a:r>
              <a:rPr lang="en" sz="1200"/>
              <a:t>How credible were the people hosting the party? </a:t>
            </a:r>
          </a:p>
          <a:p>
            <a:pPr rtl="0">
              <a:lnSpc>
                <a:spcPct val="115000"/>
              </a:lnSpc>
              <a:spcBef>
                <a:spcPts val="0"/>
              </a:spcBef>
              <a:buNone/>
            </a:pPr>
            <a:r>
              <a:rPr lang="en" sz="1200"/>
              <a:t>How could you avoid people who had ulterior motives? </a:t>
            </a:r>
          </a:p>
          <a:p>
            <a:pPr rtl="0">
              <a:lnSpc>
                <a:spcPct val="115000"/>
              </a:lnSpc>
              <a:spcBef>
                <a:spcPts val="0"/>
              </a:spcBef>
              <a:buNone/>
            </a:pPr>
            <a:r>
              <a:rPr lang="en" sz="1200"/>
              <a:t>Would you allow random people to have a party at your house? </a:t>
            </a:r>
          </a:p>
          <a:p>
            <a:pPr rtl="0">
              <a:lnSpc>
                <a:spcPct val="115000"/>
              </a:lnSpc>
              <a:spcBef>
                <a:spcPts val="0"/>
              </a:spcBef>
              <a:buNone/>
            </a:pPr>
            <a:r>
              <a:t/>
            </a:r>
            <a:endParaRPr sz="1200"/>
          </a:p>
          <a:p>
            <a:pPr rtl="0">
              <a:lnSpc>
                <a:spcPct val="115000"/>
              </a:lnSpc>
              <a:spcBef>
                <a:spcPts val="0"/>
              </a:spcBef>
              <a:buNone/>
            </a:pPr>
            <a:r>
              <a:rPr lang="en" sz="1200"/>
              <a:t>2) Our assumptions:</a:t>
            </a:r>
          </a:p>
          <a:p>
            <a:pPr rtl="0">
              <a:lnSpc>
                <a:spcPct val="115000"/>
              </a:lnSpc>
              <a:spcBef>
                <a:spcPts val="0"/>
              </a:spcBef>
              <a:buNone/>
            </a:pPr>
            <a:r>
              <a:rPr lang="en" sz="1200"/>
              <a:t>People were willing to give money to strangers was slightly incorrect. To mitigate this, profiles would show how credible someone was. We could also implement an invite feature that could filter people.</a:t>
            </a:r>
          </a:p>
          <a:p>
            <a:pPr rtl="0">
              <a:lnSpc>
                <a:spcPct val="115000"/>
              </a:lnSpc>
              <a:spcBef>
                <a:spcPts val="0"/>
              </a:spcBef>
              <a:buNone/>
            </a:pPr>
            <a:r>
              <a:t/>
            </a:r>
            <a:endParaRPr sz="1200"/>
          </a:p>
          <a:p>
            <a:pPr rtl="0">
              <a:lnSpc>
                <a:spcPct val="115000"/>
              </a:lnSpc>
              <a:spcBef>
                <a:spcPts val="0"/>
              </a:spcBef>
              <a:buNone/>
            </a:pPr>
            <a:r>
              <a:rPr lang="en" sz="1200"/>
              <a:t>People were willing to meet strangers at parties was half valid—people wanted to meet non-awkward or creepy and preferably those who had common interests. When comparing if the user would also use this app in a new country, Josiah mentioned that he’d rather go to a club or an established party to meet new people. Finally, if you weren’t comfortable throwing a party at your house, we suggested creating a budget for the venue or an attendance cap. </a:t>
            </a:r>
          </a:p>
          <a:p>
            <a:pPr rtl="0">
              <a:spcBef>
                <a:spcPts val="0"/>
              </a:spcBef>
              <a:buNone/>
            </a:pPr>
            <a:r>
              <a:t/>
            </a:r>
            <a:endParaRPr/>
          </a:p>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7" name="Shape 6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This presentation will be divided into four parts. </a:t>
            </a:r>
          </a:p>
          <a:p>
            <a:pPr indent="-228600" lvl="0" marL="457200" rtl="0">
              <a:spcBef>
                <a:spcPts val="0"/>
              </a:spcBef>
              <a:buAutoNum type="arabicParenR"/>
            </a:pPr>
            <a:r>
              <a:rPr lang="en"/>
              <a:t>Initial POV</a:t>
            </a:r>
          </a:p>
          <a:p>
            <a:pPr indent="-228600" lvl="0" marL="457200" rtl="0">
              <a:spcBef>
                <a:spcPts val="0"/>
              </a:spcBef>
              <a:buAutoNum type="arabicParenR"/>
            </a:pPr>
            <a:r>
              <a:rPr lang="en"/>
              <a:t>The needfinding results we obtained from our additional interviews. </a:t>
            </a:r>
          </a:p>
          <a:p>
            <a:pPr indent="-228600" lvl="0" marL="457200">
              <a:spcBef>
                <a:spcPts val="0"/>
              </a:spcBef>
              <a:buAutoNum type="arabicParenR"/>
            </a:pPr>
            <a:r>
              <a:rPr lang="en"/>
              <a:t>Three revised POVs based on the new insights we gained from the interviews, and present the corresponding top 3 HMW statements. Finally, we conclude with our experience prototypes, and the insights gained from them.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2" name="Shape 2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2" name="Shape 2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Christie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8" name="Shape 21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5" name="Shape 22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sz="1200"/>
              <a:t>“Pose” allows people to take and share pictures of themselves wearing store brand clothes.  After taking a selfie, the photos will be shared and based on popularity, can be used to model for the actual brand. </a:t>
            </a:r>
            <a:br>
              <a:rPr lang="en" sz="1200"/>
            </a:br>
          </a:p>
          <a:p>
            <a:pPr lvl="0" rtl="0">
              <a:lnSpc>
                <a:spcPct val="115000"/>
              </a:lnSpc>
              <a:spcBef>
                <a:spcPts val="0"/>
              </a:spcBef>
              <a:buNone/>
            </a:pPr>
            <a:r>
              <a:rPr lang="en" sz="1200"/>
              <a:t>The prototype consisted of a mobile phone-sized paper with buttons drawn in. The prototype was focused mainly on juggling shopping and handling clothes, while posting on “Pose”.</a:t>
            </a:r>
          </a:p>
          <a:p>
            <a:pPr rtl="0">
              <a:lnSpc>
                <a:spcPct val="115000"/>
              </a:lnSpc>
              <a:spcBef>
                <a:spcPts val="0"/>
              </a:spcBef>
              <a:buNone/>
            </a:pPr>
            <a:r>
              <a:t/>
            </a:r>
            <a:endParaRPr sz="1200"/>
          </a:p>
          <a:p>
            <a:pPr rtl="0">
              <a:lnSpc>
                <a:spcPct val="115000"/>
              </a:lnSpc>
              <a:spcBef>
                <a:spcPts val="0"/>
              </a:spcBef>
              <a:buNone/>
            </a:pPr>
            <a:r>
              <a:t/>
            </a:r>
            <a:endParaRPr sz="1200"/>
          </a:p>
          <a:p>
            <a:pPr rtl="0">
              <a:lnSpc>
                <a:spcPct val="115000"/>
              </a:lnSpc>
              <a:spcBef>
                <a:spcPts val="0"/>
              </a:spcBef>
              <a:buNone/>
            </a:pPr>
            <a:r>
              <a:t/>
            </a:r>
            <a:endParaRPr sz="1200"/>
          </a:p>
          <a:p>
            <a:pPr rtl="0">
              <a:lnSpc>
                <a:spcPct val="115000"/>
              </a:lnSpc>
              <a:spcBef>
                <a:spcPts val="0"/>
              </a:spcBef>
              <a:buNone/>
            </a:pPr>
            <a:r>
              <a:rPr lang="en" sz="1200"/>
              <a:t>Assumptions:</a:t>
            </a:r>
          </a:p>
          <a:p>
            <a:pPr indent="-304800" lvl="0" marL="457200" rtl="0">
              <a:lnSpc>
                <a:spcPct val="115000"/>
              </a:lnSpc>
              <a:spcBef>
                <a:spcPts val="0"/>
              </a:spcBef>
              <a:buSzPct val="100000"/>
              <a:buAutoNum type="arabicParenR"/>
            </a:pPr>
            <a:r>
              <a:rPr lang="en" sz="1200"/>
              <a:t>People are curious about what clothes their friends wear. </a:t>
            </a:r>
          </a:p>
          <a:p>
            <a:pPr indent="-304800" lvl="0" marL="457200" rtl="0">
              <a:lnSpc>
                <a:spcPct val="115000"/>
              </a:lnSpc>
              <a:spcBef>
                <a:spcPts val="0"/>
              </a:spcBef>
              <a:buSzPct val="100000"/>
              <a:buAutoNum type="arabicParenR"/>
            </a:pPr>
            <a:r>
              <a:rPr lang="en" sz="1200"/>
              <a:t>People are willing to share their fashion secrets and their photos with friends and strangers.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2" name="Shape 232"/>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sz="1200"/>
              <a:t>Quan, our participant.</a:t>
            </a:r>
          </a:p>
          <a:p>
            <a:pPr rtl="0">
              <a:lnSpc>
                <a:spcPct val="115000"/>
              </a:lnSpc>
              <a:spcBef>
                <a:spcPts val="0"/>
              </a:spcBef>
              <a:buNone/>
            </a:pPr>
            <a:r>
              <a:t/>
            </a:r>
            <a:endParaRPr sz="1200"/>
          </a:p>
          <a:p>
            <a:pPr indent="-304800" lvl="0" marL="457200" rtl="0">
              <a:lnSpc>
                <a:spcPct val="115000"/>
              </a:lnSpc>
              <a:spcBef>
                <a:spcPts val="0"/>
              </a:spcBef>
              <a:buSzPct val="100000"/>
              <a:buAutoNum type="arabicParenR"/>
            </a:pPr>
            <a:r>
              <a:rPr lang="en" sz="1200"/>
              <a:t>Methods:</a:t>
            </a:r>
          </a:p>
          <a:p>
            <a:pPr lvl="0" rtl="0">
              <a:lnSpc>
                <a:spcPct val="115000"/>
              </a:lnSpc>
              <a:spcBef>
                <a:spcPts val="0"/>
              </a:spcBef>
              <a:buNone/>
            </a:pPr>
            <a:r>
              <a:t/>
            </a:r>
            <a:endParaRPr sz="1200"/>
          </a:p>
          <a:p>
            <a:pPr rtl="0">
              <a:lnSpc>
                <a:spcPct val="115000"/>
              </a:lnSpc>
              <a:spcBef>
                <a:spcPts val="0"/>
              </a:spcBef>
              <a:buNone/>
            </a:pPr>
            <a:r>
              <a:rPr lang="en" sz="1200"/>
              <a:t>a sample shirt as well as our low-fidelity prototype. We explained that if he were to take a selfie with his new outfit that he would be able to post it online and have people like the photo. If he got the most likes within that day for that brand, the brand/store would give discounts/gift cards to the winner or use the photo as a modeling picture for the store.</a:t>
            </a:r>
          </a:p>
          <a:p>
            <a:pPr rtl="0">
              <a:lnSpc>
                <a:spcPct val="115000"/>
              </a:lnSpc>
              <a:spcBef>
                <a:spcPts val="0"/>
              </a:spcBef>
              <a:buNone/>
            </a:pPr>
            <a:r>
              <a:t/>
            </a:r>
            <a:endParaRPr sz="1200"/>
          </a:p>
          <a:p>
            <a:pPr rtl="0">
              <a:lnSpc>
                <a:spcPct val="115000"/>
              </a:lnSpc>
              <a:spcBef>
                <a:spcPts val="0"/>
              </a:spcBef>
              <a:buNone/>
            </a:pPr>
            <a:r>
              <a:rPr lang="en" sz="1200"/>
              <a:t>2) Test assumptions </a:t>
            </a:r>
          </a:p>
          <a:p>
            <a:pPr rtl="0">
              <a:lnSpc>
                <a:spcPct val="115000"/>
              </a:lnSpc>
              <a:spcBef>
                <a:spcPts val="0"/>
              </a:spcBef>
              <a:buNone/>
            </a:pPr>
            <a:r>
              <a:t/>
            </a:r>
            <a:endParaRPr sz="1200"/>
          </a:p>
          <a:p>
            <a:pPr rtl="0">
              <a:lnSpc>
                <a:spcPct val="115000"/>
              </a:lnSpc>
              <a:spcBef>
                <a:spcPts val="0"/>
              </a:spcBef>
              <a:buNone/>
            </a:pPr>
            <a:r>
              <a:rPr lang="en" sz="1200"/>
              <a:t>-People were willing to share their photos. There are already platforms(Instagram, Facebook) that exist to share outfits with other strangers, so the idea is very familiar. </a:t>
            </a:r>
          </a:p>
          <a:p>
            <a:pPr rtl="0">
              <a:lnSpc>
                <a:spcPct val="115000"/>
              </a:lnSpc>
              <a:spcBef>
                <a:spcPts val="0"/>
              </a:spcBef>
              <a:buNone/>
            </a:pPr>
            <a:r>
              <a:t/>
            </a:r>
            <a:endParaRPr sz="1200"/>
          </a:p>
          <a:p>
            <a:pPr rtl="0">
              <a:lnSpc>
                <a:spcPct val="115000"/>
              </a:lnSpc>
              <a:spcBef>
                <a:spcPts val="0"/>
              </a:spcBef>
              <a:buNone/>
            </a:pPr>
            <a:r>
              <a:rPr lang="en" sz="1200"/>
              <a:t>-The idea of providing discounts and gift cards seemed to have strike a chord with the participant. Especially if you’re a loyal to a certain brand, showing off the clothes and also getting rewarded for it seems to be a bonus.</a:t>
            </a:r>
          </a:p>
          <a:p>
            <a:pPr rtl="0">
              <a:lnSpc>
                <a:spcPct val="115000"/>
              </a:lnSpc>
              <a:spcBef>
                <a:spcPts val="0"/>
              </a:spcBef>
              <a:buNone/>
            </a:pPr>
            <a:r>
              <a:t/>
            </a:r>
            <a:endParaRPr sz="1200"/>
          </a:p>
          <a:p>
            <a:pPr rtl="0">
              <a:lnSpc>
                <a:spcPct val="115000"/>
              </a:lnSpc>
              <a:spcBef>
                <a:spcPts val="0"/>
              </a:spcBef>
              <a:buNone/>
            </a:pPr>
            <a:r>
              <a:rPr lang="en" sz="1200"/>
              <a:t>-Sharing outfits with friends was far less popular than expected. The participant much rather preferred to share their outfit with random strangers. Also, our assumption that people were curious about their friend’s clothes was not entirely true- it can be too invasive for certain people, and would only work if both sides were interested in sharing that information. In addition, People valued their </a:t>
            </a:r>
            <a:r>
              <a:rPr b="1" lang="en" sz="1200"/>
              <a:t>individuality</a:t>
            </a:r>
            <a:r>
              <a:rPr lang="en" sz="1200"/>
              <a:t>, and would rather not wear clothes that homogenized them.</a:t>
            </a:r>
          </a:p>
          <a:p>
            <a:pPr rtl="0">
              <a:lnSpc>
                <a:spcPct val="115000"/>
              </a:lnSpc>
              <a:spcBef>
                <a:spcPts val="0"/>
              </a:spcBef>
              <a:buNone/>
            </a:pPr>
            <a:r>
              <a:t/>
            </a:r>
            <a:endParaRPr sz="1200"/>
          </a:p>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9" name="Shape 23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5" name="Shape 24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1" name="Shape 2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7" name="Shape 2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3" name="Shape 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3" name="Shape 8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None/>
            </a:pPr>
            <a:r>
              <a:rPr lang="en"/>
              <a:t>Through initial need finding, we created the following POV.</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9" name="Shape 8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a:t>During the initial interviews, we focused on new places, in the context of a </a:t>
            </a:r>
            <a:r>
              <a:rPr b="1" lang="en"/>
              <a:t>vacation</a:t>
            </a:r>
            <a:r>
              <a:rPr lang="en"/>
              <a:t>. In this iteration, we interviewed people who traveled to new places as a part of their </a:t>
            </a:r>
            <a:r>
              <a:rPr b="1" lang="en"/>
              <a:t>occupation</a:t>
            </a:r>
            <a:r>
              <a:rPr lang="en"/>
              <a:t>.</a:t>
            </a:r>
          </a:p>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7" name="Shape 9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a:t>Senior event planner at Stanford University, traveling a lot for events.</a:t>
            </a:r>
          </a:p>
          <a:p>
            <a:pPr rtl="0">
              <a:lnSpc>
                <a:spcPct val="115000"/>
              </a:lnSpc>
              <a:spcBef>
                <a:spcPts val="0"/>
              </a:spcBef>
              <a:buNone/>
            </a:pPr>
            <a:r>
              <a:t/>
            </a:r>
            <a:endParaRPr/>
          </a:p>
          <a:p>
            <a:pPr rtl="0">
              <a:lnSpc>
                <a:spcPct val="115000"/>
              </a:lnSpc>
              <a:spcBef>
                <a:spcPts val="0"/>
              </a:spcBef>
              <a:buNone/>
            </a:pPr>
            <a:r>
              <a:rPr lang="en"/>
              <a:t>A lot of thought into what makes a good event - cater toward final goal.</a:t>
            </a:r>
          </a:p>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5" name="Shape 10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b="1" lang="en"/>
              <a:t>Contradictions</a:t>
            </a:r>
          </a:p>
          <a:p>
            <a:pPr rtl="0">
              <a:lnSpc>
                <a:spcPct val="115000"/>
              </a:lnSpc>
              <a:spcBef>
                <a:spcPts val="0"/>
              </a:spcBef>
              <a:buNone/>
            </a:pPr>
            <a:r>
              <a:rPr b="1" lang="en"/>
              <a:t>“don’t force us to be social”</a:t>
            </a:r>
          </a:p>
          <a:p>
            <a:pPr rtl="0">
              <a:lnSpc>
                <a:spcPct val="115000"/>
              </a:lnSpc>
              <a:spcBef>
                <a:spcPts val="0"/>
              </a:spcBef>
              <a:buNone/>
            </a:pPr>
            <a:r>
              <a:rPr lang="en"/>
              <a:t>Above quotation on scavenger hunts suggests that Darin is an introvert, which was a contradiction to a very people-centric job like events planning. This made us appreciate the need for someone not necessarily extroverted to pay attention to detail and the necessary structure to be able to make an event successful.</a:t>
            </a:r>
          </a:p>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3" name="Shape 1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Gymnast, travels a lot for sport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1" name="Shape 121"/>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sz="1200"/>
              <a:t>Contradiction: </a:t>
            </a:r>
          </a:p>
          <a:p>
            <a:pPr rtl="0">
              <a:lnSpc>
                <a:spcPct val="115000"/>
              </a:lnSpc>
              <a:spcBef>
                <a:spcPts val="0"/>
              </a:spcBef>
              <a:buNone/>
            </a:pPr>
            <a:r>
              <a:t/>
            </a:r>
            <a:endParaRPr sz="1200"/>
          </a:p>
          <a:p>
            <a:pPr rtl="0">
              <a:lnSpc>
                <a:spcPct val="115000"/>
              </a:lnSpc>
              <a:spcBef>
                <a:spcPts val="0"/>
              </a:spcBef>
              <a:buNone/>
            </a:pPr>
            <a:r>
              <a:rPr lang="en" sz="1200"/>
              <a:t>Haley, though she has been traveling for gym competitions for around a decade now, still does something as arbitrary as “pick the first activity I saw.” </a:t>
            </a:r>
          </a:p>
          <a:p>
            <a:pPr rtl="0">
              <a:lnSpc>
                <a:spcPct val="115000"/>
              </a:lnSpc>
              <a:spcBef>
                <a:spcPts val="0"/>
              </a:spcBef>
              <a:buNone/>
            </a:pPr>
            <a:r>
              <a:t/>
            </a:r>
            <a:endParaRPr sz="1200"/>
          </a:p>
          <a:p>
            <a:pPr rtl="0">
              <a:lnSpc>
                <a:spcPct val="115000"/>
              </a:lnSpc>
              <a:spcBef>
                <a:spcPts val="0"/>
              </a:spcBef>
              <a:buNone/>
            </a:pPr>
            <a:r>
              <a:rPr lang="en" sz="1200"/>
              <a:t>A source of contradiction and subsequently hope that we can change frequent travelers behaviors.</a:t>
            </a:r>
          </a:p>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8" name="Shape 8"/>
        <p:cNvGrpSpPr/>
        <p:nvPr/>
      </p:nvGrpSpPr>
      <p:grpSpPr>
        <a:xfrm>
          <a:off x="0" y="0"/>
          <a:ext cx="0" cy="0"/>
          <a:chOff x="0" y="0"/>
          <a:chExt cx="0" cy="0"/>
        </a:xfrm>
      </p:grpSpPr>
      <p:sp>
        <p:nvSpPr>
          <p:cNvPr id="9" name="Shape 9"/>
          <p:cNvSpPr/>
          <p:nvPr/>
        </p:nvSpPr>
        <p:spPr>
          <a:xfrm>
            <a:off x="0" y="0"/>
            <a:ext cx="9144000" cy="3429000"/>
          </a:xfrm>
          <a:prstGeom prst="rect">
            <a:avLst/>
          </a:prstGeom>
          <a:solidFill>
            <a:schemeClr val="lt1"/>
          </a:solidFill>
          <a:ln>
            <a:noFill/>
          </a:ln>
        </p:spPr>
        <p:txBody>
          <a:bodyPr anchorCtr="0" anchor="ctr" bIns="91425" lIns="91425" rIns="91425" tIns="91425">
            <a:noAutofit/>
          </a:bodyPr>
          <a:lstStyle/>
          <a:p>
            <a:pPr>
              <a:spcBef>
                <a:spcPts val="0"/>
              </a:spcBef>
              <a:buNone/>
            </a:pPr>
            <a:r>
              <a:t/>
            </a:r>
            <a:endParaRPr/>
          </a:p>
        </p:txBody>
      </p:sp>
      <p:sp>
        <p:nvSpPr>
          <p:cNvPr id="10" name="Shape 10"/>
          <p:cNvSpPr txBox="1"/>
          <p:nvPr>
            <p:ph type="ctrTitle"/>
          </p:nvPr>
        </p:nvSpPr>
        <p:spPr>
          <a:xfrm>
            <a:off x="311700" y="392150"/>
            <a:ext cx="8520599" cy="2690399"/>
          </a:xfrm>
          <a:prstGeom prst="rect">
            <a:avLst/>
          </a:prstGeom>
        </p:spPr>
        <p:txBody>
          <a:bodyPr anchorCtr="0" anchor="ctr" bIns="91425" lIns="91425" rIns="91425" tIns="91425"/>
          <a:lstStyle>
            <a:lvl1pPr algn="ctr">
              <a:spcBef>
                <a:spcPts val="0"/>
              </a:spcBef>
              <a:buSzPct val="100000"/>
              <a:defRPr sz="8000"/>
            </a:lvl1pPr>
            <a:lvl2pPr algn="ctr">
              <a:spcBef>
                <a:spcPts val="0"/>
              </a:spcBef>
              <a:buSzPct val="100000"/>
              <a:defRPr sz="8000"/>
            </a:lvl2pPr>
            <a:lvl3pPr algn="ctr">
              <a:spcBef>
                <a:spcPts val="0"/>
              </a:spcBef>
              <a:buSzPct val="100000"/>
              <a:defRPr sz="8000"/>
            </a:lvl3pPr>
            <a:lvl4pPr algn="ctr">
              <a:spcBef>
                <a:spcPts val="0"/>
              </a:spcBef>
              <a:buSzPct val="100000"/>
              <a:defRPr sz="8000"/>
            </a:lvl4pPr>
            <a:lvl5pPr algn="ctr">
              <a:spcBef>
                <a:spcPts val="0"/>
              </a:spcBef>
              <a:buSzPct val="100000"/>
              <a:defRPr sz="8000"/>
            </a:lvl5pPr>
            <a:lvl6pPr algn="ctr">
              <a:spcBef>
                <a:spcPts val="0"/>
              </a:spcBef>
              <a:buSzPct val="100000"/>
              <a:defRPr sz="8000"/>
            </a:lvl6pPr>
            <a:lvl7pPr algn="ctr">
              <a:spcBef>
                <a:spcPts val="0"/>
              </a:spcBef>
              <a:buSzPct val="100000"/>
              <a:defRPr sz="8000"/>
            </a:lvl7pPr>
            <a:lvl8pPr algn="ctr">
              <a:spcBef>
                <a:spcPts val="0"/>
              </a:spcBef>
              <a:buSzPct val="100000"/>
              <a:defRPr sz="8000"/>
            </a:lvl8pPr>
            <a:lvl9pPr algn="ctr">
              <a:spcBef>
                <a:spcPts val="0"/>
              </a:spcBef>
              <a:buSzPct val="100000"/>
              <a:defRPr sz="8000"/>
            </a:lvl9pPr>
          </a:lstStyle>
          <a:p/>
        </p:txBody>
      </p:sp>
      <p:sp>
        <p:nvSpPr>
          <p:cNvPr id="11" name="Shape 11"/>
          <p:cNvSpPr txBox="1"/>
          <p:nvPr>
            <p:ph idx="1" type="subTitle"/>
          </p:nvPr>
        </p:nvSpPr>
        <p:spPr>
          <a:xfrm>
            <a:off x="311700" y="3890400"/>
            <a:ext cx="8520599" cy="706200"/>
          </a:xfrm>
          <a:prstGeom prst="rect">
            <a:avLst/>
          </a:prstGeom>
        </p:spPr>
        <p:txBody>
          <a:bodyPr anchorCtr="0" anchor="ctr" bIns="91425" lIns="91425" rIns="91425" tIns="91425"/>
          <a:lstStyle>
            <a:lvl1pPr algn="ctr">
              <a:lnSpc>
                <a:spcPct val="100000"/>
              </a:lnSpc>
              <a:spcBef>
                <a:spcPts val="0"/>
              </a:spcBef>
              <a:spcAft>
                <a:spcPts val="0"/>
              </a:spcAft>
              <a:buClr>
                <a:schemeClr val="accent1"/>
              </a:buClr>
              <a:buSzPct val="100000"/>
              <a:buNone/>
              <a:defRPr b="1" sz="2100">
                <a:solidFill>
                  <a:schemeClr val="accent1"/>
                </a:solidFill>
              </a:defRPr>
            </a:lvl1pPr>
            <a:lvl2pPr algn="ctr">
              <a:lnSpc>
                <a:spcPct val="100000"/>
              </a:lnSpc>
              <a:spcBef>
                <a:spcPts val="0"/>
              </a:spcBef>
              <a:spcAft>
                <a:spcPts val="0"/>
              </a:spcAft>
              <a:buClr>
                <a:schemeClr val="accent1"/>
              </a:buClr>
              <a:buSzPct val="100000"/>
              <a:buNone/>
              <a:defRPr b="1" sz="2100">
                <a:solidFill>
                  <a:schemeClr val="accent1"/>
                </a:solidFill>
              </a:defRPr>
            </a:lvl2pPr>
            <a:lvl3pPr algn="ctr">
              <a:lnSpc>
                <a:spcPct val="100000"/>
              </a:lnSpc>
              <a:spcBef>
                <a:spcPts val="0"/>
              </a:spcBef>
              <a:spcAft>
                <a:spcPts val="0"/>
              </a:spcAft>
              <a:buClr>
                <a:schemeClr val="accent1"/>
              </a:buClr>
              <a:buSzPct val="100000"/>
              <a:buNone/>
              <a:defRPr b="1" sz="2100">
                <a:solidFill>
                  <a:schemeClr val="accent1"/>
                </a:solidFill>
              </a:defRPr>
            </a:lvl3pPr>
            <a:lvl4pPr algn="ctr">
              <a:lnSpc>
                <a:spcPct val="100000"/>
              </a:lnSpc>
              <a:spcBef>
                <a:spcPts val="0"/>
              </a:spcBef>
              <a:spcAft>
                <a:spcPts val="0"/>
              </a:spcAft>
              <a:buClr>
                <a:schemeClr val="accent1"/>
              </a:buClr>
              <a:buSzPct val="100000"/>
              <a:buNone/>
              <a:defRPr b="1" sz="2100">
                <a:solidFill>
                  <a:schemeClr val="accent1"/>
                </a:solidFill>
              </a:defRPr>
            </a:lvl4pPr>
            <a:lvl5pPr algn="ctr">
              <a:lnSpc>
                <a:spcPct val="100000"/>
              </a:lnSpc>
              <a:spcBef>
                <a:spcPts val="0"/>
              </a:spcBef>
              <a:spcAft>
                <a:spcPts val="0"/>
              </a:spcAft>
              <a:buClr>
                <a:schemeClr val="accent1"/>
              </a:buClr>
              <a:buSzPct val="100000"/>
              <a:buNone/>
              <a:defRPr b="1" sz="2100">
                <a:solidFill>
                  <a:schemeClr val="accent1"/>
                </a:solidFill>
              </a:defRPr>
            </a:lvl5pPr>
            <a:lvl6pPr algn="ctr">
              <a:lnSpc>
                <a:spcPct val="100000"/>
              </a:lnSpc>
              <a:spcBef>
                <a:spcPts val="0"/>
              </a:spcBef>
              <a:spcAft>
                <a:spcPts val="0"/>
              </a:spcAft>
              <a:buClr>
                <a:schemeClr val="accent1"/>
              </a:buClr>
              <a:buSzPct val="100000"/>
              <a:buNone/>
              <a:defRPr b="1" sz="2100">
                <a:solidFill>
                  <a:schemeClr val="accent1"/>
                </a:solidFill>
              </a:defRPr>
            </a:lvl6pPr>
            <a:lvl7pPr algn="ctr">
              <a:lnSpc>
                <a:spcPct val="100000"/>
              </a:lnSpc>
              <a:spcBef>
                <a:spcPts val="0"/>
              </a:spcBef>
              <a:spcAft>
                <a:spcPts val="0"/>
              </a:spcAft>
              <a:buClr>
                <a:schemeClr val="accent1"/>
              </a:buClr>
              <a:buSzPct val="100000"/>
              <a:buNone/>
              <a:defRPr b="1" sz="2100">
                <a:solidFill>
                  <a:schemeClr val="accent1"/>
                </a:solidFill>
              </a:defRPr>
            </a:lvl7pPr>
            <a:lvl8pPr algn="ctr">
              <a:lnSpc>
                <a:spcPct val="100000"/>
              </a:lnSpc>
              <a:spcBef>
                <a:spcPts val="0"/>
              </a:spcBef>
              <a:spcAft>
                <a:spcPts val="0"/>
              </a:spcAft>
              <a:buClr>
                <a:schemeClr val="accent1"/>
              </a:buClr>
              <a:buSzPct val="100000"/>
              <a:buNone/>
              <a:defRPr b="1" sz="2100">
                <a:solidFill>
                  <a:schemeClr val="accent1"/>
                </a:solidFill>
              </a:defRPr>
            </a:lvl8pPr>
            <a:lvl9pPr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12" name="Shape 12"/>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5" name="Shape 45"/>
        <p:cNvGrpSpPr/>
        <p:nvPr/>
      </p:nvGrpSpPr>
      <p:grpSpPr>
        <a:xfrm>
          <a:off x="0" y="0"/>
          <a:ext cx="0" cy="0"/>
          <a:chOff x="0" y="0"/>
          <a:chExt cx="0" cy="0"/>
        </a:xfrm>
      </p:grpSpPr>
      <p:sp>
        <p:nvSpPr>
          <p:cNvPr id="46" name="Shape 46"/>
          <p:cNvSpPr txBox="1"/>
          <p:nvPr>
            <p:ph type="title"/>
          </p:nvPr>
        </p:nvSpPr>
        <p:spPr>
          <a:xfrm>
            <a:off x="311700" y="1240275"/>
            <a:ext cx="8520599" cy="1981800"/>
          </a:xfrm>
          <a:prstGeom prst="rect">
            <a:avLst/>
          </a:prstGeom>
        </p:spPr>
        <p:txBody>
          <a:bodyPr anchorCtr="0" anchor="b" bIns="91425" lIns="91425" rIns="91425" tIns="91425"/>
          <a:lstStyle>
            <a:lvl1pPr algn="ctr">
              <a:spcBef>
                <a:spcPts val="0"/>
              </a:spcBef>
              <a:buClr>
                <a:schemeClr val="lt1"/>
              </a:buClr>
              <a:buSzPct val="100000"/>
              <a:defRPr sz="12000">
                <a:solidFill>
                  <a:schemeClr val="lt1"/>
                </a:solidFill>
              </a:defRPr>
            </a:lvl1pPr>
            <a:lvl2pPr algn="ctr">
              <a:spcBef>
                <a:spcPts val="0"/>
              </a:spcBef>
              <a:buClr>
                <a:schemeClr val="lt1"/>
              </a:buClr>
              <a:buSzPct val="100000"/>
              <a:defRPr sz="12000">
                <a:solidFill>
                  <a:schemeClr val="lt1"/>
                </a:solidFill>
              </a:defRPr>
            </a:lvl2pPr>
            <a:lvl3pPr algn="ctr">
              <a:spcBef>
                <a:spcPts val="0"/>
              </a:spcBef>
              <a:buClr>
                <a:schemeClr val="lt1"/>
              </a:buClr>
              <a:buSzPct val="100000"/>
              <a:defRPr sz="12000">
                <a:solidFill>
                  <a:schemeClr val="lt1"/>
                </a:solidFill>
              </a:defRPr>
            </a:lvl3pPr>
            <a:lvl4pPr algn="ctr">
              <a:spcBef>
                <a:spcPts val="0"/>
              </a:spcBef>
              <a:buClr>
                <a:schemeClr val="lt1"/>
              </a:buClr>
              <a:buSzPct val="100000"/>
              <a:defRPr sz="12000">
                <a:solidFill>
                  <a:schemeClr val="lt1"/>
                </a:solidFill>
              </a:defRPr>
            </a:lvl4pPr>
            <a:lvl5pPr algn="ctr">
              <a:spcBef>
                <a:spcPts val="0"/>
              </a:spcBef>
              <a:buClr>
                <a:schemeClr val="lt1"/>
              </a:buClr>
              <a:buSzPct val="100000"/>
              <a:defRPr sz="12000">
                <a:solidFill>
                  <a:schemeClr val="lt1"/>
                </a:solidFill>
              </a:defRPr>
            </a:lvl5pPr>
            <a:lvl6pPr algn="ctr">
              <a:spcBef>
                <a:spcPts val="0"/>
              </a:spcBef>
              <a:buClr>
                <a:schemeClr val="lt1"/>
              </a:buClr>
              <a:buSzPct val="100000"/>
              <a:defRPr sz="12000">
                <a:solidFill>
                  <a:schemeClr val="lt1"/>
                </a:solidFill>
              </a:defRPr>
            </a:lvl6pPr>
            <a:lvl7pPr algn="ctr">
              <a:spcBef>
                <a:spcPts val="0"/>
              </a:spcBef>
              <a:buClr>
                <a:schemeClr val="lt1"/>
              </a:buClr>
              <a:buSzPct val="100000"/>
              <a:defRPr sz="12000">
                <a:solidFill>
                  <a:schemeClr val="lt1"/>
                </a:solidFill>
              </a:defRPr>
            </a:lvl7pPr>
            <a:lvl8pPr algn="ctr">
              <a:spcBef>
                <a:spcPts val="0"/>
              </a:spcBef>
              <a:buClr>
                <a:schemeClr val="lt1"/>
              </a:buClr>
              <a:buSzPct val="100000"/>
              <a:defRPr sz="12000">
                <a:solidFill>
                  <a:schemeClr val="lt1"/>
                </a:solidFill>
              </a:defRPr>
            </a:lvl8pPr>
            <a:lvl9pPr algn="ctr">
              <a:spcBef>
                <a:spcPts val="0"/>
              </a:spcBef>
              <a:buClr>
                <a:schemeClr val="lt1"/>
              </a:buClr>
              <a:buSzPct val="100000"/>
              <a:defRPr sz="12000">
                <a:solidFill>
                  <a:schemeClr val="lt1"/>
                </a:solidFill>
              </a:defRPr>
            </a:lvl9pPr>
          </a:lstStyle>
          <a:p/>
        </p:txBody>
      </p:sp>
      <p:sp>
        <p:nvSpPr>
          <p:cNvPr id="47" name="Shape 47"/>
          <p:cNvSpPr txBox="1"/>
          <p:nvPr>
            <p:ph idx="1" type="body"/>
          </p:nvPr>
        </p:nvSpPr>
        <p:spPr>
          <a:xfrm>
            <a:off x="311700" y="3304625"/>
            <a:ext cx="8520599" cy="1300800"/>
          </a:xfrm>
          <a:prstGeom prst="rect">
            <a:avLst/>
          </a:prstGeom>
        </p:spPr>
        <p:txBody>
          <a:bodyPr anchorCtr="0" anchor="t" bIns="91425" lIns="91425" rIns="91425" tIns="91425"/>
          <a:lstStyle>
            <a:lvl1pPr algn="ctr">
              <a:spcBef>
                <a:spcPts val="0"/>
              </a:spcBef>
              <a:buClr>
                <a:schemeClr val="accent1"/>
              </a:buClr>
              <a:defRPr>
                <a:solidFill>
                  <a:schemeClr val="accent1"/>
                </a:solidFill>
              </a:defRPr>
            </a:lvl1pPr>
            <a:lvl2pPr algn="ctr">
              <a:spcBef>
                <a:spcPts val="0"/>
              </a:spcBef>
              <a:buClr>
                <a:schemeClr val="accent1"/>
              </a:buClr>
              <a:defRPr>
                <a:solidFill>
                  <a:schemeClr val="accent1"/>
                </a:solidFill>
              </a:defRPr>
            </a:lvl2pPr>
            <a:lvl3pPr algn="ctr">
              <a:spcBef>
                <a:spcPts val="0"/>
              </a:spcBef>
              <a:buClr>
                <a:schemeClr val="accent1"/>
              </a:buClr>
              <a:defRPr>
                <a:solidFill>
                  <a:schemeClr val="accent1"/>
                </a:solidFill>
              </a:defRPr>
            </a:lvl3pPr>
            <a:lvl4pPr algn="ctr">
              <a:spcBef>
                <a:spcPts val="0"/>
              </a:spcBef>
              <a:buClr>
                <a:schemeClr val="accent1"/>
              </a:buClr>
              <a:defRPr>
                <a:solidFill>
                  <a:schemeClr val="accent1"/>
                </a:solidFill>
              </a:defRPr>
            </a:lvl4pPr>
            <a:lvl5pPr algn="ctr">
              <a:spcBef>
                <a:spcPts val="0"/>
              </a:spcBef>
              <a:buClr>
                <a:schemeClr val="accent1"/>
              </a:buClr>
              <a:defRPr>
                <a:solidFill>
                  <a:schemeClr val="accent1"/>
                </a:solidFill>
              </a:defRPr>
            </a:lvl5pPr>
            <a:lvl6pPr algn="ctr">
              <a:spcBef>
                <a:spcPts val="0"/>
              </a:spcBef>
              <a:buClr>
                <a:schemeClr val="accent1"/>
              </a:buClr>
              <a:defRPr>
                <a:solidFill>
                  <a:schemeClr val="accent1"/>
                </a:solidFill>
              </a:defRPr>
            </a:lvl6pPr>
            <a:lvl7pPr algn="ctr">
              <a:spcBef>
                <a:spcPts val="0"/>
              </a:spcBef>
              <a:buClr>
                <a:schemeClr val="accent1"/>
              </a:buClr>
              <a:defRPr>
                <a:solidFill>
                  <a:schemeClr val="accent1"/>
                </a:solidFill>
              </a:defRPr>
            </a:lvl7pPr>
            <a:lvl8pPr algn="ctr">
              <a:spcBef>
                <a:spcPts val="0"/>
              </a:spcBef>
              <a:buClr>
                <a:schemeClr val="accent1"/>
              </a:buClr>
              <a:defRPr>
                <a:solidFill>
                  <a:schemeClr val="accent1"/>
                </a:solidFill>
              </a:defRPr>
            </a:lvl8pPr>
            <a:lvl9pPr algn="ctr">
              <a:spcBef>
                <a:spcPts val="0"/>
              </a:spcBef>
              <a:buClr>
                <a:schemeClr val="accent1"/>
              </a:buClr>
              <a:defRPr>
                <a:solidFill>
                  <a:schemeClr val="accent1"/>
                </a:solidFill>
              </a:defRPr>
            </a:lvl9pPr>
          </a:lstStyle>
          <a:p/>
        </p:txBody>
      </p:sp>
      <p:sp>
        <p:nvSpPr>
          <p:cNvPr id="48" name="Shape 48"/>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9" name="Shape 49"/>
        <p:cNvGrpSpPr/>
        <p:nvPr/>
      </p:nvGrpSpPr>
      <p:grpSpPr>
        <a:xfrm>
          <a:off x="0" y="0"/>
          <a:ext cx="0" cy="0"/>
          <a:chOff x="0" y="0"/>
          <a:chExt cx="0" cy="0"/>
        </a:xfrm>
      </p:grpSpPr>
      <p:sp>
        <p:nvSpPr>
          <p:cNvPr id="50" name="Shape 50"/>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bg>
      <p:bgPr>
        <a:solidFill>
          <a:schemeClr val="dk1"/>
        </a:solidFill>
      </p:bgPr>
    </p:bg>
    <p:spTree>
      <p:nvGrpSpPr>
        <p:cNvPr id="13" name="Shape 13"/>
        <p:cNvGrpSpPr/>
        <p:nvPr/>
      </p:nvGrpSpPr>
      <p:grpSpPr>
        <a:xfrm>
          <a:off x="0" y="0"/>
          <a:ext cx="0" cy="0"/>
          <a:chOff x="0" y="0"/>
          <a:chExt cx="0" cy="0"/>
        </a:xfrm>
      </p:grpSpPr>
      <p:sp>
        <p:nvSpPr>
          <p:cNvPr id="14" name="Shape 14"/>
          <p:cNvSpPr txBox="1"/>
          <p:nvPr>
            <p:ph type="title"/>
          </p:nvPr>
        </p:nvSpPr>
        <p:spPr>
          <a:xfrm>
            <a:off x="2802750" y="802500"/>
            <a:ext cx="3538499" cy="3538499"/>
          </a:xfrm>
          <a:prstGeom prst="rect">
            <a:avLst/>
          </a:prstGeom>
          <a:solidFill>
            <a:srgbClr val="FFFFFF"/>
          </a:solidFill>
        </p:spPr>
        <p:txBody>
          <a:bodyPr anchorCtr="0" anchor="ctr" bIns="91425" lIns="91425" rIns="91425" tIns="91425"/>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15" name="Shape 15"/>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292850"/>
            <a:ext cx="8520599" cy="8009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 type="body"/>
          </p:nvPr>
        </p:nvSpPr>
        <p:spPr>
          <a:xfrm>
            <a:off x="311700" y="1228675"/>
            <a:ext cx="8520599" cy="33401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9" name="Shape 19"/>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292850"/>
            <a:ext cx="8520599" cy="8009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2" name="Shape 22"/>
          <p:cNvSpPr txBox="1"/>
          <p:nvPr>
            <p:ph idx="1" type="body"/>
          </p:nvPr>
        </p:nvSpPr>
        <p:spPr>
          <a:xfrm>
            <a:off x="311700" y="1228675"/>
            <a:ext cx="3999899" cy="3340199"/>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3" name="Shape 23"/>
          <p:cNvSpPr txBox="1"/>
          <p:nvPr>
            <p:ph idx="2" type="body"/>
          </p:nvPr>
        </p:nvSpPr>
        <p:spPr>
          <a:xfrm>
            <a:off x="4832400" y="1228675"/>
            <a:ext cx="3999899" cy="3340199"/>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4" name="Shape 2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04800" y="309350"/>
            <a:ext cx="8537700" cy="748200"/>
          </a:xfrm>
          <a:prstGeom prst="rect">
            <a:avLst/>
          </a:prstGeom>
        </p:spPr>
        <p:txBody>
          <a:bodyPr anchorCtr="0" anchor="t" bIns="91425" lIns="91425" rIns="91425" tIns="91425"/>
          <a:lstStyle>
            <a:lvl1pPr>
              <a:spcBef>
                <a:spcPts val="0"/>
              </a:spcBef>
              <a:buSzPct val="100000"/>
              <a:defRPr sz="4000"/>
            </a:lvl1pPr>
            <a:lvl2pPr>
              <a:spcBef>
                <a:spcPts val="0"/>
              </a:spcBef>
              <a:buSzPct val="100000"/>
              <a:defRPr sz="4000"/>
            </a:lvl2pPr>
            <a:lvl3pPr>
              <a:spcBef>
                <a:spcPts val="0"/>
              </a:spcBef>
              <a:buSzPct val="100000"/>
              <a:defRPr sz="4000"/>
            </a:lvl3pPr>
            <a:lvl4pPr>
              <a:spcBef>
                <a:spcPts val="0"/>
              </a:spcBef>
              <a:buSzPct val="100000"/>
              <a:defRPr sz="4000"/>
            </a:lvl4pPr>
            <a:lvl5pPr>
              <a:spcBef>
                <a:spcPts val="0"/>
              </a:spcBef>
              <a:buSzPct val="100000"/>
              <a:defRPr sz="4000"/>
            </a:lvl5pPr>
            <a:lvl6pPr>
              <a:spcBef>
                <a:spcPts val="0"/>
              </a:spcBef>
              <a:buSzPct val="100000"/>
              <a:defRPr sz="4000"/>
            </a:lvl6pPr>
            <a:lvl7pPr>
              <a:spcBef>
                <a:spcPts val="0"/>
              </a:spcBef>
              <a:buSzPct val="100000"/>
              <a:defRPr sz="4000"/>
            </a:lvl7pPr>
            <a:lvl8pPr>
              <a:spcBef>
                <a:spcPts val="0"/>
              </a:spcBef>
              <a:buSzPct val="100000"/>
              <a:defRPr sz="4000"/>
            </a:lvl8pPr>
            <a:lvl9pPr>
              <a:spcBef>
                <a:spcPts val="0"/>
              </a:spcBef>
              <a:buSzPct val="100000"/>
              <a:defRPr sz="4000"/>
            </a:lvl9pPr>
          </a:lstStyle>
          <a:p/>
        </p:txBody>
      </p:sp>
      <p:sp>
        <p:nvSpPr>
          <p:cNvPr id="27" name="Shape 27"/>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7999" cy="755699"/>
          </a:xfrm>
          <a:prstGeom prst="rect">
            <a:avLst/>
          </a:prstGeom>
        </p:spPr>
        <p:txBody>
          <a:bodyPr anchorCtr="0" anchor="b" bIns="91425" lIns="91425" rIns="91425" tIns="91425"/>
          <a:lstStyle>
            <a:lvl1pPr>
              <a:spcBef>
                <a:spcPts val="0"/>
              </a:spcBef>
              <a:buSzPct val="100000"/>
              <a:defRPr sz="3000"/>
            </a:lvl1pPr>
            <a:lvl2pPr>
              <a:spcBef>
                <a:spcPts val="0"/>
              </a:spcBef>
              <a:buSzPct val="100000"/>
              <a:defRPr sz="3000"/>
            </a:lvl2pPr>
            <a:lvl3pPr>
              <a:spcBef>
                <a:spcPts val="0"/>
              </a:spcBef>
              <a:buSzPct val="100000"/>
              <a:defRPr sz="3000"/>
            </a:lvl3pPr>
            <a:lvl4pPr>
              <a:spcBef>
                <a:spcPts val="0"/>
              </a:spcBef>
              <a:buSzPct val="100000"/>
              <a:defRPr sz="3000"/>
            </a:lvl4pPr>
            <a:lvl5pPr>
              <a:spcBef>
                <a:spcPts val="0"/>
              </a:spcBef>
              <a:buSzPct val="100000"/>
              <a:defRPr sz="3000"/>
            </a:lvl5pPr>
            <a:lvl6pPr>
              <a:spcBef>
                <a:spcPts val="0"/>
              </a:spcBef>
              <a:buSzPct val="100000"/>
              <a:defRPr sz="3000"/>
            </a:lvl6pPr>
            <a:lvl7pPr>
              <a:spcBef>
                <a:spcPts val="0"/>
              </a:spcBef>
              <a:buSzPct val="100000"/>
              <a:defRPr sz="3000"/>
            </a:lvl7pPr>
            <a:lvl8pPr>
              <a:spcBef>
                <a:spcPts val="0"/>
              </a:spcBef>
              <a:buSzPct val="100000"/>
              <a:defRPr sz="3000"/>
            </a:lvl8pPr>
            <a:lvl9pPr>
              <a:spcBef>
                <a:spcPts val="0"/>
              </a:spcBef>
              <a:buSzPct val="100000"/>
              <a:defRPr sz="3000"/>
            </a:lvl9pPr>
          </a:lstStyle>
          <a:p/>
        </p:txBody>
      </p:sp>
      <p:sp>
        <p:nvSpPr>
          <p:cNvPr id="30" name="Shape 30"/>
          <p:cNvSpPr txBox="1"/>
          <p:nvPr>
            <p:ph idx="1" type="body"/>
          </p:nvPr>
        </p:nvSpPr>
        <p:spPr>
          <a:xfrm>
            <a:off x="311700" y="1389600"/>
            <a:ext cx="2807999" cy="31794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32" name="Shape 32"/>
        <p:cNvGrpSpPr/>
        <p:nvPr/>
      </p:nvGrpSpPr>
      <p:grpSpPr>
        <a:xfrm>
          <a:off x="0" y="0"/>
          <a:ext cx="0" cy="0"/>
          <a:chOff x="0" y="0"/>
          <a:chExt cx="0" cy="0"/>
        </a:xfrm>
      </p:grpSpPr>
      <p:sp>
        <p:nvSpPr>
          <p:cNvPr id="33" name="Shape 33"/>
          <p:cNvSpPr txBox="1"/>
          <p:nvPr>
            <p:ph type="title"/>
          </p:nvPr>
        </p:nvSpPr>
        <p:spPr>
          <a:xfrm>
            <a:off x="490250" y="526350"/>
            <a:ext cx="5618700" cy="4090800"/>
          </a:xfrm>
          <a:prstGeom prst="rect">
            <a:avLst/>
          </a:prstGeom>
        </p:spPr>
        <p:txBody>
          <a:bodyPr anchorCtr="0" anchor="ctr" bIns="91425" lIns="91425" rIns="91425" tIns="91425"/>
          <a:lstStyle>
            <a:lvl1pPr>
              <a:spcBef>
                <a:spcPts val="0"/>
              </a:spcBef>
              <a:buClr>
                <a:schemeClr val="lt1"/>
              </a:buClr>
              <a:buSzPct val="100000"/>
              <a:defRPr sz="6000">
                <a:solidFill>
                  <a:schemeClr val="lt1"/>
                </a:solidFill>
              </a:defRPr>
            </a:lvl1pPr>
            <a:lvl2pPr>
              <a:spcBef>
                <a:spcPts val="0"/>
              </a:spcBef>
              <a:buClr>
                <a:schemeClr val="lt1"/>
              </a:buClr>
              <a:buSzPct val="100000"/>
              <a:defRPr sz="6000">
                <a:solidFill>
                  <a:schemeClr val="lt1"/>
                </a:solidFill>
              </a:defRPr>
            </a:lvl2pPr>
            <a:lvl3pPr>
              <a:spcBef>
                <a:spcPts val="0"/>
              </a:spcBef>
              <a:buClr>
                <a:schemeClr val="lt1"/>
              </a:buClr>
              <a:buSzPct val="100000"/>
              <a:defRPr sz="6000">
                <a:solidFill>
                  <a:schemeClr val="lt1"/>
                </a:solidFill>
              </a:defRPr>
            </a:lvl3pPr>
            <a:lvl4pPr>
              <a:spcBef>
                <a:spcPts val="0"/>
              </a:spcBef>
              <a:buClr>
                <a:schemeClr val="lt1"/>
              </a:buClr>
              <a:buSzPct val="100000"/>
              <a:defRPr sz="6000">
                <a:solidFill>
                  <a:schemeClr val="lt1"/>
                </a:solidFill>
              </a:defRPr>
            </a:lvl4pPr>
            <a:lvl5pPr>
              <a:spcBef>
                <a:spcPts val="0"/>
              </a:spcBef>
              <a:buClr>
                <a:schemeClr val="lt1"/>
              </a:buClr>
              <a:buSzPct val="100000"/>
              <a:defRPr sz="6000">
                <a:solidFill>
                  <a:schemeClr val="lt1"/>
                </a:solidFill>
              </a:defRPr>
            </a:lvl5pPr>
            <a:lvl6pPr>
              <a:spcBef>
                <a:spcPts val="0"/>
              </a:spcBef>
              <a:buClr>
                <a:schemeClr val="lt1"/>
              </a:buClr>
              <a:buSzPct val="100000"/>
              <a:defRPr sz="6000">
                <a:solidFill>
                  <a:schemeClr val="lt1"/>
                </a:solidFill>
              </a:defRPr>
            </a:lvl6pPr>
            <a:lvl7pPr>
              <a:spcBef>
                <a:spcPts val="0"/>
              </a:spcBef>
              <a:buClr>
                <a:schemeClr val="lt1"/>
              </a:buClr>
              <a:buSzPct val="100000"/>
              <a:defRPr sz="6000">
                <a:solidFill>
                  <a:schemeClr val="lt1"/>
                </a:solidFill>
              </a:defRPr>
            </a:lvl7pPr>
            <a:lvl8pPr>
              <a:spcBef>
                <a:spcPts val="0"/>
              </a:spcBef>
              <a:buClr>
                <a:schemeClr val="lt1"/>
              </a:buClr>
              <a:buSzPct val="100000"/>
              <a:defRPr sz="6000">
                <a:solidFill>
                  <a:schemeClr val="lt1"/>
                </a:solidFill>
              </a:defRPr>
            </a:lvl8pPr>
            <a:lvl9pPr>
              <a:spcBef>
                <a:spcPts val="0"/>
              </a:spcBef>
              <a:buClr>
                <a:schemeClr val="lt1"/>
              </a:buClr>
              <a:buSzPct val="100000"/>
              <a:defRPr sz="6000">
                <a:solidFill>
                  <a:schemeClr val="lt1"/>
                </a:solidFill>
              </a:defRPr>
            </a:lvl9pPr>
          </a:lstStyle>
          <a:p/>
        </p:txBody>
      </p:sp>
      <p:sp>
        <p:nvSpPr>
          <p:cNvPr id="34" name="Shape 3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25"/>
            <a:ext cx="4572000" cy="5143499"/>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cxnSp>
        <p:nvCxnSpPr>
          <p:cNvPr id="37" name="Shape 37"/>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38" name="Shape 38"/>
          <p:cNvSpPr txBox="1"/>
          <p:nvPr>
            <p:ph type="title"/>
          </p:nvPr>
        </p:nvSpPr>
        <p:spPr>
          <a:xfrm>
            <a:off x="265500" y="1081400"/>
            <a:ext cx="4045199" cy="1710300"/>
          </a:xfrm>
          <a:prstGeom prst="rect">
            <a:avLst/>
          </a:prstGeom>
        </p:spPr>
        <p:txBody>
          <a:bodyPr anchorCtr="0" anchor="b" bIns="91425" lIns="91425" rIns="91425" tIns="91425"/>
          <a:lstStyle>
            <a:lvl1pPr algn="ctr">
              <a:spcBef>
                <a:spcPts val="0"/>
              </a:spcBef>
              <a:buSzPct val="100000"/>
              <a:defRPr sz="5400"/>
            </a:lvl1pPr>
            <a:lvl2pPr algn="ctr">
              <a:spcBef>
                <a:spcPts val="0"/>
              </a:spcBef>
              <a:buSzPct val="100000"/>
              <a:defRPr sz="5400"/>
            </a:lvl2pPr>
            <a:lvl3pPr algn="ctr">
              <a:spcBef>
                <a:spcPts val="0"/>
              </a:spcBef>
              <a:buSzPct val="100000"/>
              <a:defRPr sz="5400"/>
            </a:lvl3pPr>
            <a:lvl4pPr algn="ctr">
              <a:spcBef>
                <a:spcPts val="0"/>
              </a:spcBef>
              <a:buSzPct val="100000"/>
              <a:defRPr sz="5400"/>
            </a:lvl4pPr>
            <a:lvl5pPr algn="ctr">
              <a:spcBef>
                <a:spcPts val="0"/>
              </a:spcBef>
              <a:buSzPct val="100000"/>
              <a:defRPr sz="5400"/>
            </a:lvl5pPr>
            <a:lvl6pPr algn="ctr">
              <a:spcBef>
                <a:spcPts val="0"/>
              </a:spcBef>
              <a:buSzPct val="100000"/>
              <a:defRPr sz="5400"/>
            </a:lvl6pPr>
            <a:lvl7pPr algn="ctr">
              <a:spcBef>
                <a:spcPts val="0"/>
              </a:spcBef>
              <a:buSzPct val="100000"/>
              <a:defRPr sz="5400"/>
            </a:lvl7pPr>
            <a:lvl8pPr algn="ctr">
              <a:spcBef>
                <a:spcPts val="0"/>
              </a:spcBef>
              <a:buSzPct val="100000"/>
              <a:defRPr sz="5400"/>
            </a:lvl8pPr>
            <a:lvl9pPr algn="ctr">
              <a:spcBef>
                <a:spcPts val="0"/>
              </a:spcBef>
              <a:buSzPct val="100000"/>
              <a:defRPr sz="5400"/>
            </a:lvl9pPr>
          </a:lstStyle>
          <a:p/>
        </p:txBody>
      </p:sp>
      <p:sp>
        <p:nvSpPr>
          <p:cNvPr id="39" name="Shape 39"/>
          <p:cNvSpPr txBox="1"/>
          <p:nvPr>
            <p:ph idx="1" type="subTitle"/>
          </p:nvPr>
        </p:nvSpPr>
        <p:spPr>
          <a:xfrm>
            <a:off x="265500" y="2845222"/>
            <a:ext cx="4045199" cy="1345500"/>
          </a:xfrm>
          <a:prstGeom prst="rect">
            <a:avLst/>
          </a:prstGeom>
        </p:spPr>
        <p:txBody>
          <a:bodyPr anchorCtr="0" anchor="t" bIns="91425" lIns="91425" rIns="91425" tIns="91425"/>
          <a:lstStyle>
            <a:lvl1pPr algn="ctr">
              <a:lnSpc>
                <a:spcPct val="100000"/>
              </a:lnSpc>
              <a:spcBef>
                <a:spcPts val="0"/>
              </a:spcBef>
              <a:spcAft>
                <a:spcPts val="0"/>
              </a:spcAft>
              <a:buNone/>
              <a:defRPr/>
            </a:lvl1pPr>
            <a:lvl2pPr algn="ctr">
              <a:lnSpc>
                <a:spcPct val="100000"/>
              </a:lnSpc>
              <a:spcBef>
                <a:spcPts val="0"/>
              </a:spcBef>
              <a:spcAft>
                <a:spcPts val="0"/>
              </a:spcAft>
              <a:buSzPct val="100000"/>
              <a:buNone/>
              <a:defRPr sz="1800"/>
            </a:lvl2pPr>
            <a:lvl3pPr algn="ctr">
              <a:lnSpc>
                <a:spcPct val="100000"/>
              </a:lnSpc>
              <a:spcBef>
                <a:spcPts val="0"/>
              </a:spcBef>
              <a:spcAft>
                <a:spcPts val="0"/>
              </a:spcAft>
              <a:buSzPct val="100000"/>
              <a:buNone/>
              <a:defRPr sz="1800"/>
            </a:lvl3pPr>
            <a:lvl4pPr algn="ctr">
              <a:lnSpc>
                <a:spcPct val="100000"/>
              </a:lnSpc>
              <a:spcBef>
                <a:spcPts val="0"/>
              </a:spcBef>
              <a:spcAft>
                <a:spcPts val="0"/>
              </a:spcAft>
              <a:buSzPct val="100000"/>
              <a:buNone/>
              <a:defRPr sz="1800"/>
            </a:lvl4pPr>
            <a:lvl5pPr algn="ctr">
              <a:lnSpc>
                <a:spcPct val="100000"/>
              </a:lnSpc>
              <a:spcBef>
                <a:spcPts val="0"/>
              </a:spcBef>
              <a:spcAft>
                <a:spcPts val="0"/>
              </a:spcAft>
              <a:buSzPct val="100000"/>
              <a:buNone/>
              <a:defRPr sz="1800"/>
            </a:lvl5pPr>
            <a:lvl6pPr algn="ctr">
              <a:lnSpc>
                <a:spcPct val="100000"/>
              </a:lnSpc>
              <a:spcBef>
                <a:spcPts val="0"/>
              </a:spcBef>
              <a:spcAft>
                <a:spcPts val="0"/>
              </a:spcAft>
              <a:buSzPct val="100000"/>
              <a:buNone/>
              <a:defRPr sz="1800"/>
            </a:lvl6pPr>
            <a:lvl7pPr algn="ctr">
              <a:lnSpc>
                <a:spcPct val="100000"/>
              </a:lnSpc>
              <a:spcBef>
                <a:spcPts val="0"/>
              </a:spcBef>
              <a:spcAft>
                <a:spcPts val="0"/>
              </a:spcAft>
              <a:buSzPct val="100000"/>
              <a:buNone/>
              <a:defRPr sz="1800"/>
            </a:lvl7pPr>
            <a:lvl8pPr algn="ctr">
              <a:lnSpc>
                <a:spcPct val="100000"/>
              </a:lnSpc>
              <a:spcBef>
                <a:spcPts val="0"/>
              </a:spcBef>
              <a:spcAft>
                <a:spcPts val="0"/>
              </a:spcAft>
              <a:buSzPct val="100000"/>
              <a:buNone/>
              <a:defRPr sz="1800"/>
            </a:lvl8pPr>
            <a:lvl9pPr algn="ctr">
              <a:lnSpc>
                <a:spcPct val="100000"/>
              </a:lnSpc>
              <a:spcBef>
                <a:spcPts val="0"/>
              </a:spcBef>
              <a:spcAft>
                <a:spcPts val="0"/>
              </a:spcAft>
              <a:buSzPct val="100000"/>
              <a:buNone/>
              <a:defRPr sz="1800"/>
            </a:lvl9pPr>
          </a:lstStyle>
          <a:p/>
        </p:txBody>
      </p:sp>
      <p:sp>
        <p:nvSpPr>
          <p:cNvPr id="40" name="Shape 40"/>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buClr>
                <a:schemeClr val="accent1"/>
              </a:buClr>
              <a:defRPr>
                <a:solidFill>
                  <a:schemeClr val="accent1"/>
                </a:solidFill>
              </a:defRPr>
            </a:lvl1pPr>
            <a:lvl2pPr>
              <a:spcBef>
                <a:spcPts val="0"/>
              </a:spcBef>
              <a:buClr>
                <a:schemeClr val="accent1"/>
              </a:buClr>
              <a:defRPr>
                <a:solidFill>
                  <a:schemeClr val="accent1"/>
                </a:solidFill>
              </a:defRPr>
            </a:lvl2pPr>
            <a:lvl3pPr>
              <a:spcBef>
                <a:spcPts val="0"/>
              </a:spcBef>
              <a:buClr>
                <a:schemeClr val="accent1"/>
              </a:buClr>
              <a:defRPr>
                <a:solidFill>
                  <a:schemeClr val="accent1"/>
                </a:solidFill>
              </a:defRPr>
            </a:lvl3pPr>
            <a:lvl4pPr>
              <a:spcBef>
                <a:spcPts val="0"/>
              </a:spcBef>
              <a:buClr>
                <a:schemeClr val="accent1"/>
              </a:buClr>
              <a:defRPr>
                <a:solidFill>
                  <a:schemeClr val="accent1"/>
                </a:solidFill>
              </a:defRPr>
            </a:lvl4pPr>
            <a:lvl5pPr>
              <a:spcBef>
                <a:spcPts val="0"/>
              </a:spcBef>
              <a:buClr>
                <a:schemeClr val="accent1"/>
              </a:buClr>
              <a:defRPr>
                <a:solidFill>
                  <a:schemeClr val="accent1"/>
                </a:solidFill>
              </a:defRPr>
            </a:lvl5pPr>
            <a:lvl6pPr>
              <a:spcBef>
                <a:spcPts val="0"/>
              </a:spcBef>
              <a:buClr>
                <a:schemeClr val="accent1"/>
              </a:buClr>
              <a:defRPr>
                <a:solidFill>
                  <a:schemeClr val="accent1"/>
                </a:solidFill>
              </a:defRPr>
            </a:lvl6pPr>
            <a:lvl7pPr>
              <a:spcBef>
                <a:spcPts val="0"/>
              </a:spcBef>
              <a:buClr>
                <a:schemeClr val="accent1"/>
              </a:buClr>
              <a:defRPr>
                <a:solidFill>
                  <a:schemeClr val="accent1"/>
                </a:solidFill>
              </a:defRPr>
            </a:lvl7pPr>
            <a:lvl8pPr>
              <a:spcBef>
                <a:spcPts val="0"/>
              </a:spcBef>
              <a:buClr>
                <a:schemeClr val="accent1"/>
              </a:buClr>
              <a:defRPr>
                <a:solidFill>
                  <a:schemeClr val="accent1"/>
                </a:solidFill>
              </a:defRPr>
            </a:lvl8pPr>
            <a:lvl9pPr>
              <a:spcBef>
                <a:spcPts val="0"/>
              </a:spcBef>
              <a:buClr>
                <a:schemeClr val="accent1"/>
              </a:buClr>
              <a:defRPr>
                <a:solidFill>
                  <a:schemeClr val="accent1"/>
                </a:solidFill>
              </a:defRPr>
            </a:lvl9pPr>
          </a:lstStyle>
          <a:p/>
        </p:txBody>
      </p:sp>
      <p:sp>
        <p:nvSpPr>
          <p:cNvPr id="41" name="Shape 41"/>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2" name="Shape 42"/>
        <p:cNvGrpSpPr/>
        <p:nvPr/>
      </p:nvGrpSpPr>
      <p:grpSpPr>
        <a:xfrm>
          <a:off x="0" y="0"/>
          <a:ext cx="0" cy="0"/>
          <a:chOff x="0" y="0"/>
          <a:chExt cx="0" cy="0"/>
        </a:xfrm>
      </p:grpSpPr>
      <p:sp>
        <p:nvSpPr>
          <p:cNvPr id="43" name="Shape 43"/>
          <p:cNvSpPr txBox="1"/>
          <p:nvPr>
            <p:ph idx="1" type="body"/>
          </p:nvPr>
        </p:nvSpPr>
        <p:spPr>
          <a:xfrm>
            <a:off x="319500" y="4230575"/>
            <a:ext cx="5998800" cy="598799"/>
          </a:xfrm>
          <a:prstGeom prst="rect">
            <a:avLst/>
          </a:prstGeom>
        </p:spPr>
        <p:txBody>
          <a:bodyPr anchorCtr="0" anchor="ctr" bIns="91425" lIns="91425" rIns="91425" tIns="91425"/>
          <a:lstStyle>
            <a:lvl1pPr>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44" name="Shape 44"/>
          <p:cNvSpPr txBox="1"/>
          <p:nvPr>
            <p:ph idx="12" type="sldNum"/>
          </p:nvPr>
        </p:nvSpPr>
        <p:spPr>
          <a:xfrm>
            <a:off x="8472457" y="4663216"/>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292850"/>
            <a:ext cx="8520599" cy="800999"/>
          </a:xfrm>
          <a:prstGeom prst="rect">
            <a:avLst/>
          </a:prstGeom>
          <a:noFill/>
          <a:ln>
            <a:noFill/>
          </a:ln>
        </p:spPr>
        <p:txBody>
          <a:bodyPr anchorCtr="0" anchor="t" bIns="91425" lIns="91425" rIns="91425" tIns="91425"/>
          <a:lstStyle>
            <a:lvl1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6" name="Shape 6"/>
          <p:cNvSpPr txBox="1"/>
          <p:nvPr>
            <p:ph idx="1" type="body"/>
          </p:nvPr>
        </p:nvSpPr>
        <p:spPr>
          <a:xfrm>
            <a:off x="311700" y="1228675"/>
            <a:ext cx="8520599" cy="3340199"/>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7" name="Shape 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 Id="rId4" Type="http://schemas.openxmlformats.org/officeDocument/2006/relationships/image" Target="../media/image00.png"/><Relationship Id="rId5" Type="http://schemas.openxmlformats.org/officeDocument/2006/relationships/image" Target="../media/image03.png"/><Relationship Id="rId6" Type="http://schemas.openxmlformats.org/officeDocument/2006/relationships/image" Target="../media/image09.png"/><Relationship Id="rId7" Type="http://schemas.openxmlformats.org/officeDocument/2006/relationships/image" Target="../media/image0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08.png"/><Relationship Id="rId4" Type="http://schemas.openxmlformats.org/officeDocument/2006/relationships/image" Target="../media/image10.png"/><Relationship Id="rId5" Type="http://schemas.openxmlformats.org/officeDocument/2006/relationships/image" Target="../media/image0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0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jp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jp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jp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0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0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0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 name="Shape 51"/>
        <p:cNvGrpSpPr/>
        <p:nvPr/>
      </p:nvGrpSpPr>
      <p:grpSpPr>
        <a:xfrm>
          <a:off x="0" y="0"/>
          <a:ext cx="0" cy="0"/>
          <a:chOff x="0" y="0"/>
          <a:chExt cx="0" cy="0"/>
        </a:xfrm>
      </p:grpSpPr>
      <p:sp>
        <p:nvSpPr>
          <p:cNvPr id="52" name="Shape 52"/>
          <p:cNvSpPr txBox="1"/>
          <p:nvPr>
            <p:ph type="ctrTitle"/>
          </p:nvPr>
        </p:nvSpPr>
        <p:spPr>
          <a:xfrm>
            <a:off x="311700" y="11150"/>
            <a:ext cx="8520599" cy="2690399"/>
          </a:xfrm>
          <a:prstGeom prst="rect">
            <a:avLst/>
          </a:prstGeom>
        </p:spPr>
        <p:txBody>
          <a:bodyPr anchorCtr="0" anchor="ctr" bIns="91425" lIns="91425" rIns="91425" tIns="91425">
            <a:noAutofit/>
          </a:bodyPr>
          <a:lstStyle/>
          <a:p>
            <a:pPr rtl="0">
              <a:spcBef>
                <a:spcPts val="0"/>
              </a:spcBef>
              <a:buNone/>
            </a:pPr>
            <a:r>
              <a:rPr lang="en" sz="7200"/>
              <a:t>Crowd Power: Location </a:t>
            </a:r>
          </a:p>
          <a:p>
            <a:pPr lvl="0" rtl="0">
              <a:spcBef>
                <a:spcPts val="0"/>
              </a:spcBef>
              <a:buNone/>
            </a:pPr>
            <a:r>
              <a:rPr lang="en" sz="4800"/>
              <a:t>Week 2: POV &amp; Experiences</a:t>
            </a:r>
          </a:p>
        </p:txBody>
      </p:sp>
      <p:sp>
        <p:nvSpPr>
          <p:cNvPr id="53" name="Shape 53"/>
          <p:cNvSpPr txBox="1"/>
          <p:nvPr>
            <p:ph idx="1" type="subTitle"/>
          </p:nvPr>
        </p:nvSpPr>
        <p:spPr>
          <a:xfrm>
            <a:off x="311700" y="3890400"/>
            <a:ext cx="8520599" cy="706200"/>
          </a:xfrm>
          <a:prstGeom prst="rect">
            <a:avLst/>
          </a:prstGeom>
        </p:spPr>
        <p:txBody>
          <a:bodyPr anchorCtr="0" anchor="ctr" bIns="91425" lIns="91425" rIns="91425" tIns="91425">
            <a:noAutofit/>
          </a:bodyPr>
          <a:lstStyle/>
          <a:p>
            <a:pPr>
              <a:spcBef>
                <a:spcPts val="0"/>
              </a:spcBef>
              <a:buNone/>
            </a:pPr>
            <a:r>
              <a:rPr lang="en">
                <a:latin typeface="Questrial"/>
                <a:ea typeface="Questrial"/>
                <a:cs typeface="Questrial"/>
                <a:sym typeface="Questrial"/>
              </a:rPr>
              <a:t>Dan, Melissa, Irving, &amp; David </a:t>
            </a:r>
          </a:p>
        </p:txBody>
      </p:sp>
      <p:sp>
        <p:nvSpPr>
          <p:cNvPr id="54" name="Shape 54"/>
          <p:cNvSpPr txBox="1"/>
          <p:nvPr>
            <p:ph idx="2" type="title"/>
          </p:nvPr>
        </p:nvSpPr>
        <p:spPr>
          <a:xfrm>
            <a:off x="0" y="2688300"/>
            <a:ext cx="9144000" cy="3110400"/>
          </a:xfrm>
          <a:prstGeom prst="rect">
            <a:avLst/>
          </a:prstGeom>
          <a:solidFill>
            <a:schemeClr val="dk1"/>
          </a:solidFill>
        </p:spPr>
        <p:txBody>
          <a:bodyPr anchorCtr="0" anchor="t" bIns="91425" lIns="91425" rIns="91425" tIns="91425">
            <a:noAutofit/>
          </a:bodyPr>
          <a:lstStyle/>
          <a:p>
            <a:pPr lvl="0" rtl="0" algn="ctr">
              <a:spcBef>
                <a:spcPts val="0"/>
              </a:spcBef>
              <a:buNone/>
            </a:pPr>
            <a:r>
              <a:t/>
            </a:r>
            <a:endParaRPr/>
          </a:p>
        </p:txBody>
      </p:sp>
      <p:pic>
        <p:nvPicPr>
          <p:cNvPr id="55" name="Shape 55"/>
          <p:cNvPicPr preferRelativeResize="0"/>
          <p:nvPr/>
        </p:nvPicPr>
        <p:blipFill>
          <a:blip r:embed="rId3">
            <a:alphaModFix/>
          </a:blip>
          <a:stretch>
            <a:fillRect/>
          </a:stretch>
        </p:blipFill>
        <p:spPr>
          <a:xfrm>
            <a:off x="4816676" y="3020275"/>
            <a:ext cx="2097122" cy="2383498"/>
          </a:xfrm>
          <a:prstGeom prst="rect">
            <a:avLst/>
          </a:prstGeom>
          <a:noFill/>
          <a:ln>
            <a:noFill/>
          </a:ln>
        </p:spPr>
      </p:pic>
      <p:pic>
        <p:nvPicPr>
          <p:cNvPr id="56" name="Shape 56"/>
          <p:cNvPicPr preferRelativeResize="0"/>
          <p:nvPr/>
        </p:nvPicPr>
        <p:blipFill>
          <a:blip r:embed="rId4">
            <a:alphaModFix/>
          </a:blip>
          <a:stretch>
            <a:fillRect/>
          </a:stretch>
        </p:blipFill>
        <p:spPr>
          <a:xfrm>
            <a:off x="6913797" y="3020275"/>
            <a:ext cx="1922952" cy="2383499"/>
          </a:xfrm>
          <a:prstGeom prst="rect">
            <a:avLst/>
          </a:prstGeom>
          <a:noFill/>
          <a:ln>
            <a:noFill/>
          </a:ln>
        </p:spPr>
      </p:pic>
      <p:pic>
        <p:nvPicPr>
          <p:cNvPr id="57" name="Shape 57"/>
          <p:cNvPicPr preferRelativeResize="0"/>
          <p:nvPr/>
        </p:nvPicPr>
        <p:blipFill>
          <a:blip r:embed="rId5">
            <a:alphaModFix/>
          </a:blip>
          <a:stretch>
            <a:fillRect/>
          </a:stretch>
        </p:blipFill>
        <p:spPr>
          <a:xfrm>
            <a:off x="2642753" y="3020275"/>
            <a:ext cx="2173923" cy="2383499"/>
          </a:xfrm>
          <a:prstGeom prst="rect">
            <a:avLst/>
          </a:prstGeom>
          <a:noFill/>
          <a:ln>
            <a:noFill/>
          </a:ln>
        </p:spPr>
      </p:pic>
      <p:pic>
        <p:nvPicPr>
          <p:cNvPr id="58" name="Shape 58"/>
          <p:cNvPicPr preferRelativeResize="0"/>
          <p:nvPr/>
        </p:nvPicPr>
        <p:blipFill rotWithShape="1">
          <a:blip r:embed="rId6">
            <a:alphaModFix/>
          </a:blip>
          <a:srcRect b="23418" l="0" r="0" t="0"/>
          <a:stretch/>
        </p:blipFill>
        <p:spPr>
          <a:xfrm>
            <a:off x="343150" y="3027900"/>
            <a:ext cx="2326900" cy="2375875"/>
          </a:xfrm>
          <a:prstGeom prst="rect">
            <a:avLst/>
          </a:prstGeom>
          <a:noFill/>
          <a:ln>
            <a:noFill/>
          </a:ln>
        </p:spPr>
      </p:pic>
      <p:pic>
        <p:nvPicPr>
          <p:cNvPr id="59" name="Shape 59"/>
          <p:cNvPicPr preferRelativeResize="0"/>
          <p:nvPr/>
        </p:nvPicPr>
        <p:blipFill>
          <a:blip r:embed="rId7">
            <a:alphaModFix/>
          </a:blip>
          <a:stretch>
            <a:fillRect/>
          </a:stretch>
        </p:blipFill>
        <p:spPr>
          <a:xfrm>
            <a:off x="343150" y="3020275"/>
            <a:ext cx="2326890" cy="2383499"/>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 name="Shape 122"/>
        <p:cNvGrpSpPr/>
        <p:nvPr/>
      </p:nvGrpSpPr>
      <p:grpSpPr>
        <a:xfrm>
          <a:off x="0" y="0"/>
          <a:ext cx="0" cy="0"/>
          <a:chOff x="0" y="0"/>
          <a:chExt cx="0" cy="0"/>
        </a:xfrm>
      </p:grpSpPr>
      <p:sp>
        <p:nvSpPr>
          <p:cNvPr id="123" name="Shape 123"/>
          <p:cNvSpPr txBox="1"/>
          <p:nvPr/>
        </p:nvSpPr>
        <p:spPr>
          <a:xfrm>
            <a:off x="387900" y="1265750"/>
            <a:ext cx="8348399" cy="3000000"/>
          </a:xfrm>
          <a:prstGeom prst="rect">
            <a:avLst/>
          </a:prstGeom>
          <a:noFill/>
          <a:ln>
            <a:noFill/>
          </a:ln>
        </p:spPr>
        <p:txBody>
          <a:bodyPr anchorCtr="0" anchor="t" bIns="91425" lIns="91425" rIns="91425" tIns="91425">
            <a:noAutofit/>
          </a:bodyPr>
          <a:lstStyle/>
          <a:p>
            <a:pPr lvl="0" rtl="0" algn="l">
              <a:lnSpc>
                <a:spcPct val="115000"/>
              </a:lnSpc>
              <a:spcBef>
                <a:spcPts val="0"/>
              </a:spcBef>
              <a:buNone/>
            </a:pPr>
            <a:r>
              <a:t/>
            </a:r>
            <a:endParaRPr sz="2000">
              <a:solidFill>
                <a:srgbClr val="FFFFFF"/>
              </a:solidFill>
              <a:latin typeface="Open Sans"/>
              <a:ea typeface="Open Sans"/>
              <a:cs typeface="Open Sans"/>
              <a:sym typeface="Open Sans"/>
            </a:endParaRPr>
          </a:p>
          <a:p>
            <a:pPr lvl="0" rtl="0" algn="ctr">
              <a:spcBef>
                <a:spcPts val="0"/>
              </a:spcBef>
              <a:buNone/>
            </a:pPr>
            <a:r>
              <a:t/>
            </a:r>
            <a:endParaRPr sz="2200">
              <a:solidFill>
                <a:srgbClr val="FFFFFF"/>
              </a:solidFill>
              <a:latin typeface="Open Sans"/>
              <a:ea typeface="Open Sans"/>
              <a:cs typeface="Open Sans"/>
              <a:sym typeface="Open Sans"/>
            </a:endParaRPr>
          </a:p>
        </p:txBody>
      </p:sp>
      <p:sp>
        <p:nvSpPr>
          <p:cNvPr id="124" name="Shape 124"/>
          <p:cNvSpPr txBox="1"/>
          <p:nvPr>
            <p:ph type="title"/>
          </p:nvPr>
        </p:nvSpPr>
        <p:spPr>
          <a:xfrm>
            <a:off x="311700" y="2025175"/>
            <a:ext cx="8520599" cy="852000"/>
          </a:xfrm>
          <a:prstGeom prst="rect">
            <a:avLst/>
          </a:prstGeom>
        </p:spPr>
        <p:txBody>
          <a:bodyPr anchorCtr="0" anchor="ctr" bIns="91425" lIns="91425" rIns="91425" tIns="91425">
            <a:noAutofit/>
          </a:bodyPr>
          <a:lstStyle/>
          <a:p>
            <a:pPr lvl="0" rtl="0" algn="ctr">
              <a:spcBef>
                <a:spcPts val="0"/>
              </a:spcBef>
              <a:buNone/>
            </a:pPr>
            <a:r>
              <a:rPr lang="en" sz="5000"/>
              <a:t>Revised POV #1</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sp>
        <p:nvSpPr>
          <p:cNvPr id="129" name="Shape 129"/>
          <p:cNvSpPr txBox="1"/>
          <p:nvPr>
            <p:ph type="title"/>
          </p:nvPr>
        </p:nvSpPr>
        <p:spPr>
          <a:xfrm>
            <a:off x="-32050" y="0"/>
            <a:ext cx="9176100"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Met...</a:t>
            </a:r>
          </a:p>
        </p:txBody>
      </p:sp>
      <p:sp>
        <p:nvSpPr>
          <p:cNvPr id="130" name="Shape 130"/>
          <p:cNvSpPr txBox="1"/>
          <p:nvPr>
            <p:ph idx="2" type="title"/>
          </p:nvPr>
        </p:nvSpPr>
        <p:spPr>
          <a:xfrm>
            <a:off x="3067000" y="0"/>
            <a:ext cx="55808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Amazed that...</a:t>
            </a:r>
          </a:p>
        </p:txBody>
      </p:sp>
      <p:sp>
        <p:nvSpPr>
          <p:cNvPr id="131" name="Shape 131"/>
          <p:cNvSpPr txBox="1"/>
          <p:nvPr>
            <p:ph idx="3" type="title"/>
          </p:nvPr>
        </p:nvSpPr>
        <p:spPr>
          <a:xfrm>
            <a:off x="3067000" y="2124300"/>
            <a:ext cx="6077100"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Game Changing...</a:t>
            </a:r>
          </a:p>
        </p:txBody>
      </p:sp>
      <p:pic>
        <p:nvPicPr>
          <p:cNvPr id="132" name="Shape 132"/>
          <p:cNvPicPr preferRelativeResize="0"/>
          <p:nvPr/>
        </p:nvPicPr>
        <p:blipFill rotWithShape="1">
          <a:blip r:embed="rId3">
            <a:alphaModFix/>
          </a:blip>
          <a:srcRect b="6472" l="14779" r="14807" t="0"/>
          <a:stretch/>
        </p:blipFill>
        <p:spPr>
          <a:xfrm>
            <a:off x="-32050" y="894900"/>
            <a:ext cx="3099049" cy="4289149"/>
          </a:xfrm>
          <a:prstGeom prst="rect">
            <a:avLst/>
          </a:prstGeom>
          <a:noFill/>
          <a:ln>
            <a:noFill/>
          </a:ln>
        </p:spPr>
      </p:pic>
      <p:sp>
        <p:nvSpPr>
          <p:cNvPr id="133" name="Shape 133"/>
          <p:cNvSpPr txBox="1"/>
          <p:nvPr/>
        </p:nvSpPr>
        <p:spPr>
          <a:xfrm>
            <a:off x="3301275" y="1036100"/>
            <a:ext cx="5663699" cy="1368000"/>
          </a:xfrm>
          <a:prstGeom prst="rect">
            <a:avLst/>
          </a:prstGeom>
          <a:noFill/>
          <a:ln>
            <a:noFill/>
          </a:ln>
        </p:spPr>
        <p:txBody>
          <a:bodyPr anchorCtr="0" anchor="t" bIns="91425" lIns="91425" rIns="91425" tIns="91425">
            <a:noAutofit/>
          </a:bodyPr>
          <a:lstStyle/>
          <a:p>
            <a:pPr rtl="0">
              <a:lnSpc>
                <a:spcPct val="115000"/>
              </a:lnSpc>
              <a:spcBef>
                <a:spcPts val="0"/>
              </a:spcBef>
              <a:buNone/>
            </a:pPr>
            <a:r>
              <a:rPr lang="en" sz="2400">
                <a:latin typeface="Questrial"/>
                <a:ea typeface="Questrial"/>
                <a:cs typeface="Questrial"/>
                <a:sym typeface="Questrial"/>
              </a:rPr>
              <a:t>she</a:t>
            </a:r>
            <a:r>
              <a:rPr lang="en" sz="2400">
                <a:latin typeface="Questrial"/>
                <a:ea typeface="Questrial"/>
                <a:cs typeface="Questrial"/>
                <a:sym typeface="Questrial"/>
              </a:rPr>
              <a:t> does not have a well-structured protocol when at a new city.</a:t>
            </a:r>
          </a:p>
        </p:txBody>
      </p:sp>
      <p:sp>
        <p:nvSpPr>
          <p:cNvPr id="134" name="Shape 134"/>
          <p:cNvSpPr txBox="1"/>
          <p:nvPr/>
        </p:nvSpPr>
        <p:spPr>
          <a:xfrm>
            <a:off x="3301275" y="3089950"/>
            <a:ext cx="5663699" cy="1475400"/>
          </a:xfrm>
          <a:prstGeom prst="rect">
            <a:avLst/>
          </a:prstGeom>
          <a:noFill/>
          <a:ln>
            <a:noFill/>
          </a:ln>
        </p:spPr>
        <p:txBody>
          <a:bodyPr anchorCtr="0" anchor="t" bIns="91425" lIns="91425" rIns="91425" tIns="91425">
            <a:noAutofit/>
          </a:bodyPr>
          <a:lstStyle/>
          <a:p>
            <a:pPr rtl="0">
              <a:lnSpc>
                <a:spcPct val="115000"/>
              </a:lnSpc>
              <a:spcBef>
                <a:spcPts val="0"/>
              </a:spcBef>
              <a:buNone/>
            </a:pPr>
            <a:r>
              <a:rPr lang="en" sz="2400">
                <a:latin typeface="Questrial"/>
                <a:ea typeface="Questrial"/>
                <a:cs typeface="Questrial"/>
                <a:sym typeface="Questrial"/>
              </a:rPr>
              <a:t>travelers to become </a:t>
            </a:r>
            <a:r>
              <a:rPr i="1" lang="en" sz="2400">
                <a:latin typeface="Questrial"/>
                <a:ea typeface="Questrial"/>
                <a:cs typeface="Questrial"/>
                <a:sym typeface="Questrial"/>
              </a:rPr>
              <a:t>acclimated</a:t>
            </a:r>
            <a:r>
              <a:rPr lang="en" sz="2400">
                <a:latin typeface="Questrial"/>
                <a:ea typeface="Questrial"/>
                <a:cs typeface="Questrial"/>
                <a:sym typeface="Questrial"/>
              </a:rPr>
              <a:t> to a new place right when they step into a new country.</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 name="Shape 138"/>
        <p:cNvGrpSpPr/>
        <p:nvPr/>
      </p:nvGrpSpPr>
      <p:grpSpPr>
        <a:xfrm>
          <a:off x="0" y="0"/>
          <a:ext cx="0" cy="0"/>
          <a:chOff x="0" y="0"/>
          <a:chExt cx="0" cy="0"/>
        </a:xfrm>
      </p:grpSpPr>
      <p:sp>
        <p:nvSpPr>
          <p:cNvPr id="139" name="Shape 139"/>
          <p:cNvSpPr txBox="1"/>
          <p:nvPr/>
        </p:nvSpPr>
        <p:spPr>
          <a:xfrm>
            <a:off x="638375" y="1474850"/>
            <a:ext cx="8159399" cy="3000000"/>
          </a:xfrm>
          <a:prstGeom prst="rect">
            <a:avLst/>
          </a:prstGeom>
          <a:noFill/>
          <a:ln>
            <a:noFill/>
          </a:ln>
        </p:spPr>
        <p:txBody>
          <a:bodyPr anchorCtr="0" anchor="t" bIns="91425" lIns="91425" rIns="91425" tIns="91425">
            <a:noAutofit/>
          </a:bodyPr>
          <a:lstStyle/>
          <a:p>
            <a:pPr indent="-381000" lvl="0" marL="457200" rtl="0">
              <a:spcBef>
                <a:spcPts val="0"/>
              </a:spcBef>
              <a:buSzPct val="100000"/>
              <a:buFont typeface="Questrial"/>
              <a:buAutoNum type="arabicPeriod"/>
            </a:pPr>
            <a:r>
              <a:rPr lang="en" sz="2400">
                <a:latin typeface="Questrial"/>
                <a:ea typeface="Questrial"/>
                <a:cs typeface="Questrial"/>
                <a:sym typeface="Questrial"/>
              </a:rPr>
              <a:t>HMW make a foreign place more like NSO?</a:t>
            </a:r>
          </a:p>
          <a:p>
            <a:pPr lvl="0" rtl="0">
              <a:spcBef>
                <a:spcPts val="0"/>
              </a:spcBef>
              <a:buNone/>
            </a:pPr>
            <a:r>
              <a:t/>
            </a:r>
            <a:endParaRPr sz="2400">
              <a:latin typeface="Questrial"/>
              <a:ea typeface="Questrial"/>
              <a:cs typeface="Questrial"/>
              <a:sym typeface="Questrial"/>
            </a:endParaRPr>
          </a:p>
          <a:p>
            <a:pPr indent="-381000" lvl="0" marL="457200" rtl="0">
              <a:spcBef>
                <a:spcPts val="0"/>
              </a:spcBef>
              <a:buSzPct val="100000"/>
              <a:buFont typeface="Questrial"/>
              <a:buAutoNum type="arabicPeriod"/>
            </a:pPr>
            <a:r>
              <a:rPr lang="en" sz="2400">
                <a:latin typeface="Questrial"/>
                <a:ea typeface="Questrial"/>
                <a:cs typeface="Questrial"/>
                <a:sym typeface="Questrial"/>
              </a:rPr>
              <a:t>HMW make talking with some new like talking to a close friend?</a:t>
            </a:r>
          </a:p>
          <a:p>
            <a:pPr lvl="0" rtl="0">
              <a:spcBef>
                <a:spcPts val="0"/>
              </a:spcBef>
              <a:buNone/>
            </a:pPr>
            <a:r>
              <a:t/>
            </a:r>
            <a:endParaRPr sz="2400">
              <a:latin typeface="Questrial"/>
              <a:ea typeface="Questrial"/>
              <a:cs typeface="Questrial"/>
              <a:sym typeface="Questrial"/>
            </a:endParaRPr>
          </a:p>
          <a:p>
            <a:pPr indent="-381000" lvl="0" marL="457200" rtl="0">
              <a:spcBef>
                <a:spcPts val="0"/>
              </a:spcBef>
              <a:buSzPct val="100000"/>
              <a:buFont typeface="Questrial"/>
              <a:buAutoNum type="arabicPeriod"/>
            </a:pPr>
            <a:r>
              <a:rPr lang="en" sz="2400">
                <a:latin typeface="Questrial"/>
                <a:ea typeface="Questrial"/>
                <a:cs typeface="Questrial"/>
                <a:sym typeface="Questrial"/>
              </a:rPr>
              <a:t>HMW give people the freedom of shopping alone and the social aspect of shopping in groups?</a:t>
            </a:r>
          </a:p>
        </p:txBody>
      </p:sp>
      <p:sp>
        <p:nvSpPr>
          <p:cNvPr id="140" name="Shape 140"/>
          <p:cNvSpPr txBox="1"/>
          <p:nvPr>
            <p:ph type="title"/>
          </p:nvPr>
        </p:nvSpPr>
        <p:spPr>
          <a:xfrm>
            <a:off x="-90025" y="0"/>
            <a:ext cx="9234000" cy="1015800"/>
          </a:xfrm>
          <a:prstGeom prst="rect">
            <a:avLst/>
          </a:prstGeom>
        </p:spPr>
        <p:txBody>
          <a:bodyPr anchorCtr="0" anchor="ctr" bIns="91425" lIns="91425" rIns="91425" tIns="91425">
            <a:noAutofit/>
          </a:bodyPr>
          <a:lstStyle/>
          <a:p>
            <a:pPr lvl="0" rtl="0" algn="ctr">
              <a:spcBef>
                <a:spcPts val="0"/>
              </a:spcBef>
              <a:buNone/>
            </a:pPr>
            <a:r>
              <a:rPr b="0" lang="en" sz="3000">
                <a:solidFill>
                  <a:srgbClr val="000000"/>
                </a:solidFill>
                <a:latin typeface="Questrial"/>
                <a:ea typeface="Questrial"/>
                <a:cs typeface="Questrial"/>
                <a:sym typeface="Questrial"/>
              </a:rPr>
              <a:t>HMW make a foreign place more like NSO?</a:t>
            </a:r>
          </a:p>
        </p:txBody>
      </p:sp>
      <p:pic>
        <p:nvPicPr>
          <p:cNvPr id="141" name="Shape 141"/>
          <p:cNvPicPr preferRelativeResize="0"/>
          <p:nvPr/>
        </p:nvPicPr>
        <p:blipFill>
          <a:blip r:embed="rId3">
            <a:alphaModFix/>
          </a:blip>
          <a:stretch>
            <a:fillRect/>
          </a:stretch>
        </p:blipFill>
        <p:spPr>
          <a:xfrm>
            <a:off x="0" y="1334055"/>
            <a:ext cx="9144000" cy="3829538"/>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45" name="Shape 145"/>
        <p:cNvGrpSpPr/>
        <p:nvPr/>
      </p:nvGrpSpPr>
      <p:grpSpPr>
        <a:xfrm>
          <a:off x="0" y="0"/>
          <a:ext cx="0" cy="0"/>
          <a:chOff x="0" y="0"/>
          <a:chExt cx="0" cy="0"/>
        </a:xfrm>
      </p:grpSpPr>
      <p:sp>
        <p:nvSpPr>
          <p:cNvPr id="146" name="Shape 146"/>
          <p:cNvSpPr txBox="1"/>
          <p:nvPr>
            <p:ph type="title"/>
          </p:nvPr>
        </p:nvSpPr>
        <p:spPr>
          <a:xfrm>
            <a:off x="0" y="11150"/>
            <a:ext cx="9144000" cy="852000"/>
          </a:xfrm>
          <a:prstGeom prst="rect">
            <a:avLst/>
          </a:prstGeom>
          <a:solidFill>
            <a:schemeClr val="dk1"/>
          </a:solidFill>
        </p:spPr>
        <p:txBody>
          <a:bodyPr anchorCtr="0" anchor="ctr" bIns="91425" lIns="91425" rIns="91425" tIns="91425">
            <a:noAutofit/>
          </a:bodyPr>
          <a:lstStyle/>
          <a:p>
            <a:pPr lvl="0" rtl="0">
              <a:spcBef>
                <a:spcPts val="0"/>
              </a:spcBef>
              <a:buNone/>
            </a:pPr>
            <a:r>
              <a:rPr lang="en" sz="5000"/>
              <a:t>“City Hunt”</a:t>
            </a:r>
          </a:p>
        </p:txBody>
      </p:sp>
      <p:pic>
        <p:nvPicPr>
          <p:cNvPr id="147" name="Shape 147"/>
          <p:cNvPicPr preferRelativeResize="0"/>
          <p:nvPr/>
        </p:nvPicPr>
        <p:blipFill rotWithShape="1">
          <a:blip r:embed="rId3">
            <a:alphaModFix/>
          </a:blip>
          <a:srcRect b="1497" l="-2407" r="4522" t="0"/>
          <a:stretch/>
        </p:blipFill>
        <p:spPr>
          <a:xfrm>
            <a:off x="316312" y="1129350"/>
            <a:ext cx="2619333" cy="3529374"/>
          </a:xfrm>
          <a:prstGeom prst="rect">
            <a:avLst/>
          </a:prstGeom>
          <a:noFill/>
          <a:ln>
            <a:noFill/>
          </a:ln>
        </p:spPr>
      </p:pic>
      <p:pic>
        <p:nvPicPr>
          <p:cNvPr id="148" name="Shape 148"/>
          <p:cNvPicPr preferRelativeResize="0"/>
          <p:nvPr/>
        </p:nvPicPr>
        <p:blipFill rotWithShape="1">
          <a:blip r:embed="rId4">
            <a:alphaModFix/>
          </a:blip>
          <a:srcRect b="9714" l="4411" r="-518" t="0"/>
          <a:stretch/>
        </p:blipFill>
        <p:spPr>
          <a:xfrm rot="-5400000">
            <a:off x="2749462" y="1604012"/>
            <a:ext cx="3546850" cy="2543874"/>
          </a:xfrm>
          <a:prstGeom prst="rect">
            <a:avLst/>
          </a:prstGeom>
          <a:noFill/>
          <a:ln>
            <a:noFill/>
          </a:ln>
        </p:spPr>
      </p:pic>
      <p:pic>
        <p:nvPicPr>
          <p:cNvPr id="149" name="Shape 149"/>
          <p:cNvPicPr preferRelativeResize="0"/>
          <p:nvPr/>
        </p:nvPicPr>
        <p:blipFill>
          <a:blip r:embed="rId5">
            <a:alphaModFix/>
          </a:blip>
          <a:stretch>
            <a:fillRect/>
          </a:stretch>
        </p:blipFill>
        <p:spPr>
          <a:xfrm rot="-5400000">
            <a:off x="5673612" y="1566437"/>
            <a:ext cx="3492049" cy="2619025"/>
          </a:xfrm>
          <a:prstGeom prst="rect">
            <a:avLst/>
          </a:prstGeom>
          <a:noFill/>
          <a:ln>
            <a:noFill/>
          </a:ln>
        </p:spPr>
      </p:pic>
      <p:sp>
        <p:nvSpPr>
          <p:cNvPr id="150" name="Shape 150"/>
          <p:cNvSpPr txBox="1"/>
          <p:nvPr/>
        </p:nvSpPr>
        <p:spPr>
          <a:xfrm>
            <a:off x="609600" y="609600"/>
            <a:ext cx="3000000" cy="3000000"/>
          </a:xfrm>
          <a:prstGeom prst="rect">
            <a:avLst/>
          </a:prstGeom>
          <a:noFill/>
          <a:ln>
            <a:noFill/>
          </a:ln>
        </p:spPr>
        <p:txBody>
          <a:bodyPr anchorCtr="0" anchor="ctr" bIns="91425" lIns="91425" rIns="91425" tIns="91425">
            <a:noAutofit/>
          </a:bodyPr>
          <a:lstStyle/>
          <a:p>
            <a:pPr lvl="0" rtl="0">
              <a:lnSpc>
                <a:spcPct val="115000"/>
              </a:lnSpc>
              <a:spcBef>
                <a:spcPts val="0"/>
              </a:spcBef>
              <a:buNone/>
            </a:pPr>
            <a:r>
              <a:t/>
            </a:r>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54" name="Shape 154"/>
        <p:cNvGrpSpPr/>
        <p:nvPr/>
      </p:nvGrpSpPr>
      <p:grpSpPr>
        <a:xfrm>
          <a:off x="0" y="0"/>
          <a:ext cx="0" cy="0"/>
          <a:chOff x="0" y="0"/>
          <a:chExt cx="0" cy="0"/>
        </a:xfrm>
      </p:grpSpPr>
      <p:sp>
        <p:nvSpPr>
          <p:cNvPr id="155" name="Shape 155"/>
          <p:cNvSpPr txBox="1"/>
          <p:nvPr>
            <p:ph type="title"/>
          </p:nvPr>
        </p:nvSpPr>
        <p:spPr>
          <a:xfrm>
            <a:off x="0" y="11150"/>
            <a:ext cx="9144000" cy="852000"/>
          </a:xfrm>
          <a:prstGeom prst="rect">
            <a:avLst/>
          </a:prstGeom>
          <a:solidFill>
            <a:schemeClr val="dk1"/>
          </a:solidFill>
        </p:spPr>
        <p:txBody>
          <a:bodyPr anchorCtr="0" anchor="ctr" bIns="91425" lIns="91425" rIns="91425" tIns="91425">
            <a:noAutofit/>
          </a:bodyPr>
          <a:lstStyle/>
          <a:p>
            <a:pPr lvl="0" rtl="0">
              <a:spcBef>
                <a:spcPts val="0"/>
              </a:spcBef>
              <a:buNone/>
            </a:pPr>
            <a:r>
              <a:rPr lang="en" sz="5000"/>
              <a:t>“City Hunt”</a:t>
            </a:r>
          </a:p>
        </p:txBody>
      </p:sp>
      <p:pic>
        <p:nvPicPr>
          <p:cNvPr id="156" name="Shape 156"/>
          <p:cNvPicPr preferRelativeResize="0"/>
          <p:nvPr/>
        </p:nvPicPr>
        <p:blipFill rotWithShape="1">
          <a:blip r:embed="rId3">
            <a:alphaModFix/>
          </a:blip>
          <a:srcRect b="0" l="0" r="0" t="14835"/>
          <a:stretch/>
        </p:blipFill>
        <p:spPr>
          <a:xfrm>
            <a:off x="1333337" y="863150"/>
            <a:ext cx="6477318" cy="428034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sp>
        <p:nvSpPr>
          <p:cNvPr id="161" name="Shape 161"/>
          <p:cNvSpPr txBox="1"/>
          <p:nvPr/>
        </p:nvSpPr>
        <p:spPr>
          <a:xfrm>
            <a:off x="387900" y="1265750"/>
            <a:ext cx="8348399" cy="3000000"/>
          </a:xfrm>
          <a:prstGeom prst="rect">
            <a:avLst/>
          </a:prstGeom>
          <a:noFill/>
          <a:ln>
            <a:noFill/>
          </a:ln>
        </p:spPr>
        <p:txBody>
          <a:bodyPr anchorCtr="0" anchor="t" bIns="91425" lIns="91425" rIns="91425" tIns="91425">
            <a:noAutofit/>
          </a:bodyPr>
          <a:lstStyle/>
          <a:p>
            <a:pPr lvl="0" rtl="0" algn="l">
              <a:lnSpc>
                <a:spcPct val="115000"/>
              </a:lnSpc>
              <a:spcBef>
                <a:spcPts val="0"/>
              </a:spcBef>
              <a:buNone/>
            </a:pPr>
            <a:r>
              <a:t/>
            </a:r>
            <a:endParaRPr sz="2000">
              <a:solidFill>
                <a:srgbClr val="FFFFFF"/>
              </a:solidFill>
              <a:latin typeface="Open Sans"/>
              <a:ea typeface="Open Sans"/>
              <a:cs typeface="Open Sans"/>
              <a:sym typeface="Open Sans"/>
            </a:endParaRPr>
          </a:p>
          <a:p>
            <a:pPr lvl="0" rtl="0" algn="ctr">
              <a:spcBef>
                <a:spcPts val="0"/>
              </a:spcBef>
              <a:buNone/>
            </a:pPr>
            <a:r>
              <a:t/>
            </a:r>
            <a:endParaRPr sz="2200">
              <a:solidFill>
                <a:srgbClr val="FFFFFF"/>
              </a:solidFill>
              <a:latin typeface="Open Sans"/>
              <a:ea typeface="Open Sans"/>
              <a:cs typeface="Open Sans"/>
              <a:sym typeface="Open Sans"/>
            </a:endParaRPr>
          </a:p>
        </p:txBody>
      </p:sp>
      <p:sp>
        <p:nvSpPr>
          <p:cNvPr id="162" name="Shape 162"/>
          <p:cNvSpPr txBox="1"/>
          <p:nvPr>
            <p:ph type="title"/>
          </p:nvPr>
        </p:nvSpPr>
        <p:spPr>
          <a:xfrm>
            <a:off x="311700" y="2025175"/>
            <a:ext cx="8520599" cy="852000"/>
          </a:xfrm>
          <a:prstGeom prst="rect">
            <a:avLst/>
          </a:prstGeom>
        </p:spPr>
        <p:txBody>
          <a:bodyPr anchorCtr="0" anchor="ctr" bIns="91425" lIns="91425" rIns="91425" tIns="91425">
            <a:noAutofit/>
          </a:bodyPr>
          <a:lstStyle/>
          <a:p>
            <a:pPr lvl="0" rtl="0" algn="ctr">
              <a:spcBef>
                <a:spcPts val="0"/>
              </a:spcBef>
              <a:buNone/>
            </a:pPr>
            <a:r>
              <a:rPr lang="en" sz="5000"/>
              <a:t>Revised POV #2</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sp>
        <p:nvSpPr>
          <p:cNvPr id="167" name="Shape 167"/>
          <p:cNvSpPr txBox="1"/>
          <p:nvPr>
            <p:ph type="title"/>
          </p:nvPr>
        </p:nvSpPr>
        <p:spPr>
          <a:xfrm>
            <a:off x="-32050" y="0"/>
            <a:ext cx="9176100"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Met…</a:t>
            </a:r>
          </a:p>
        </p:txBody>
      </p:sp>
      <p:sp>
        <p:nvSpPr>
          <p:cNvPr id="168" name="Shape 168"/>
          <p:cNvSpPr txBox="1"/>
          <p:nvPr>
            <p:ph idx="2" type="title"/>
          </p:nvPr>
        </p:nvSpPr>
        <p:spPr>
          <a:xfrm>
            <a:off x="3563250" y="0"/>
            <a:ext cx="55808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Amazed that… </a:t>
            </a:r>
          </a:p>
        </p:txBody>
      </p:sp>
      <p:pic>
        <p:nvPicPr>
          <p:cNvPr id="169" name="Shape 169"/>
          <p:cNvPicPr preferRelativeResize="0"/>
          <p:nvPr/>
        </p:nvPicPr>
        <p:blipFill>
          <a:blip r:embed="rId3">
            <a:alphaModFix/>
          </a:blip>
          <a:stretch>
            <a:fillRect/>
          </a:stretch>
        </p:blipFill>
        <p:spPr>
          <a:xfrm>
            <a:off x="-294387" y="894900"/>
            <a:ext cx="3857625" cy="5143500"/>
          </a:xfrm>
          <a:prstGeom prst="rect">
            <a:avLst/>
          </a:prstGeom>
          <a:noFill/>
          <a:ln>
            <a:noFill/>
          </a:ln>
        </p:spPr>
      </p:pic>
      <p:sp>
        <p:nvSpPr>
          <p:cNvPr id="170" name="Shape 170"/>
          <p:cNvSpPr txBox="1"/>
          <p:nvPr>
            <p:ph idx="3" type="title"/>
          </p:nvPr>
        </p:nvSpPr>
        <p:spPr>
          <a:xfrm>
            <a:off x="3563250" y="2352900"/>
            <a:ext cx="55808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Game Changing to… </a:t>
            </a:r>
          </a:p>
        </p:txBody>
      </p:sp>
      <p:sp>
        <p:nvSpPr>
          <p:cNvPr id="171" name="Shape 171"/>
          <p:cNvSpPr txBox="1"/>
          <p:nvPr/>
        </p:nvSpPr>
        <p:spPr>
          <a:xfrm>
            <a:off x="3653325" y="959900"/>
            <a:ext cx="5663699" cy="13680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latin typeface="Questrial"/>
                <a:ea typeface="Questrial"/>
                <a:cs typeface="Questrial"/>
                <a:sym typeface="Questrial"/>
              </a:rPr>
              <a:t>although he was an event planning specialist, he seemed more of an introvert than a people person.</a:t>
            </a:r>
          </a:p>
        </p:txBody>
      </p:sp>
      <p:sp>
        <p:nvSpPr>
          <p:cNvPr id="172" name="Shape 172"/>
          <p:cNvSpPr txBox="1"/>
          <p:nvPr/>
        </p:nvSpPr>
        <p:spPr>
          <a:xfrm>
            <a:off x="3642400" y="3333000"/>
            <a:ext cx="5663699" cy="1886699"/>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latin typeface="Questrial"/>
                <a:ea typeface="Questrial"/>
                <a:cs typeface="Questrial"/>
                <a:sym typeface="Questrial"/>
              </a:rPr>
              <a:t>design bonding events with careful management of time, space, and inclusion of a diverse set of people.</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x="0" y="0"/>
          <a:ext cx="0" cy="0"/>
          <a:chOff x="0" y="0"/>
          <a:chExt cx="0" cy="0"/>
        </a:xfrm>
      </p:grpSpPr>
      <p:sp>
        <p:nvSpPr>
          <p:cNvPr id="177" name="Shape 177"/>
          <p:cNvSpPr txBox="1"/>
          <p:nvPr>
            <p:ph type="title"/>
          </p:nvPr>
        </p:nvSpPr>
        <p:spPr>
          <a:xfrm>
            <a:off x="0" y="0"/>
            <a:ext cx="9144000" cy="964500"/>
          </a:xfrm>
          <a:prstGeom prst="rect">
            <a:avLst/>
          </a:prstGeom>
        </p:spPr>
        <p:txBody>
          <a:bodyPr anchorCtr="0" anchor="ctr" bIns="91425" lIns="91425" rIns="91425" tIns="91425">
            <a:noAutofit/>
          </a:bodyPr>
          <a:lstStyle/>
          <a:p>
            <a:pPr lvl="0" rtl="0">
              <a:spcBef>
                <a:spcPts val="0"/>
              </a:spcBef>
              <a:buNone/>
            </a:pPr>
            <a:r>
              <a:t/>
            </a:r>
            <a:endParaRPr sz="5000"/>
          </a:p>
        </p:txBody>
      </p:sp>
      <p:pic>
        <p:nvPicPr>
          <p:cNvPr id="178" name="Shape 178"/>
          <p:cNvPicPr preferRelativeResize="0"/>
          <p:nvPr/>
        </p:nvPicPr>
        <p:blipFill rotWithShape="1">
          <a:blip r:embed="rId3">
            <a:alphaModFix/>
          </a:blip>
          <a:srcRect b="-786" l="0" r="0" t="0"/>
          <a:stretch/>
        </p:blipFill>
        <p:spPr>
          <a:xfrm>
            <a:off x="-26825" y="0"/>
            <a:ext cx="9170825" cy="5180399"/>
          </a:xfrm>
          <a:prstGeom prst="rect">
            <a:avLst/>
          </a:prstGeom>
          <a:noFill/>
          <a:ln>
            <a:noFill/>
          </a:ln>
        </p:spPr>
      </p:pic>
      <p:sp>
        <p:nvSpPr>
          <p:cNvPr id="179" name="Shape 179"/>
          <p:cNvSpPr txBox="1"/>
          <p:nvPr>
            <p:ph idx="2" type="title"/>
          </p:nvPr>
        </p:nvSpPr>
        <p:spPr>
          <a:xfrm>
            <a:off x="-169112" y="3921300"/>
            <a:ext cx="9455399" cy="1222200"/>
          </a:xfrm>
          <a:prstGeom prst="rect">
            <a:avLst/>
          </a:prstGeom>
          <a:solidFill>
            <a:srgbClr val="783F04"/>
          </a:solidFill>
          <a:ln>
            <a:noFill/>
          </a:ln>
        </p:spPr>
        <p:txBody>
          <a:bodyPr anchorCtr="0" anchor="ctr" bIns="91425" lIns="91425" rIns="91425" tIns="91425">
            <a:noAutofit/>
          </a:bodyPr>
          <a:lstStyle/>
          <a:p>
            <a:pPr lvl="0" rtl="0">
              <a:spcBef>
                <a:spcPts val="0"/>
              </a:spcBef>
              <a:buNone/>
            </a:pPr>
            <a:r>
              <a:rPr b="0" lang="en" sz="2400">
                <a:solidFill>
                  <a:srgbClr val="FFFFFF"/>
                </a:solidFill>
                <a:latin typeface="Questrial"/>
                <a:ea typeface="Questrial"/>
                <a:cs typeface="Questrial"/>
                <a:sym typeface="Questrial"/>
              </a:rPr>
              <a:t>HMW make talking with a stranger like talking to a close friend?</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83" name="Shape 183"/>
        <p:cNvGrpSpPr/>
        <p:nvPr/>
      </p:nvGrpSpPr>
      <p:grpSpPr>
        <a:xfrm>
          <a:off x="0" y="0"/>
          <a:ext cx="0" cy="0"/>
          <a:chOff x="0" y="0"/>
          <a:chExt cx="0" cy="0"/>
        </a:xfrm>
      </p:grpSpPr>
      <p:sp>
        <p:nvSpPr>
          <p:cNvPr id="184" name="Shape 184"/>
          <p:cNvSpPr txBox="1"/>
          <p:nvPr>
            <p:ph type="title"/>
          </p:nvPr>
        </p:nvSpPr>
        <p:spPr>
          <a:xfrm>
            <a:off x="0" y="11150"/>
            <a:ext cx="9144000" cy="852000"/>
          </a:xfrm>
          <a:prstGeom prst="rect">
            <a:avLst/>
          </a:prstGeom>
          <a:solidFill>
            <a:schemeClr val="dk1"/>
          </a:solidFill>
        </p:spPr>
        <p:txBody>
          <a:bodyPr anchorCtr="0" anchor="ctr" bIns="91425" lIns="91425" rIns="91425" tIns="91425">
            <a:noAutofit/>
          </a:bodyPr>
          <a:lstStyle/>
          <a:p>
            <a:pPr lvl="0" rtl="0">
              <a:spcBef>
                <a:spcPts val="0"/>
              </a:spcBef>
              <a:buNone/>
            </a:pPr>
            <a:r>
              <a:rPr lang="en" sz="5000"/>
              <a:t>“Throw Me a Party”</a:t>
            </a:r>
          </a:p>
        </p:txBody>
      </p:sp>
      <p:pic>
        <p:nvPicPr>
          <p:cNvPr id="185" name="Shape 185"/>
          <p:cNvPicPr preferRelativeResize="0"/>
          <p:nvPr/>
        </p:nvPicPr>
        <p:blipFill rotWithShape="1">
          <a:blip r:embed="rId3">
            <a:alphaModFix/>
          </a:blip>
          <a:srcRect b="11551" l="12156" r="12057" t="0"/>
          <a:stretch/>
        </p:blipFill>
        <p:spPr>
          <a:xfrm>
            <a:off x="5022987" y="863150"/>
            <a:ext cx="2756926" cy="4280349"/>
          </a:xfrm>
          <a:prstGeom prst="rect">
            <a:avLst/>
          </a:prstGeom>
          <a:noFill/>
          <a:ln>
            <a:noFill/>
          </a:ln>
        </p:spPr>
      </p:pic>
      <p:pic>
        <p:nvPicPr>
          <p:cNvPr id="186" name="Shape 186"/>
          <p:cNvPicPr preferRelativeResize="0"/>
          <p:nvPr/>
        </p:nvPicPr>
        <p:blipFill>
          <a:blip r:embed="rId4">
            <a:alphaModFix/>
          </a:blip>
          <a:stretch>
            <a:fillRect/>
          </a:stretch>
        </p:blipFill>
        <p:spPr>
          <a:xfrm>
            <a:off x="1364087" y="863149"/>
            <a:ext cx="3191617" cy="4280350"/>
          </a:xfrm>
          <a:prstGeom prst="rect">
            <a:avLst/>
          </a:prstGeom>
          <a:noFill/>
          <a:ln>
            <a:noFill/>
          </a:ln>
        </p:spPr>
      </p:pic>
      <p:sp>
        <p:nvSpPr>
          <p:cNvPr id="187" name="Shape 187"/>
          <p:cNvSpPr txBox="1"/>
          <p:nvPr/>
        </p:nvSpPr>
        <p:spPr>
          <a:xfrm>
            <a:off x="457200" y="457200"/>
            <a:ext cx="3000000" cy="3000000"/>
          </a:xfrm>
          <a:prstGeom prst="rect">
            <a:avLst/>
          </a:prstGeom>
          <a:noFill/>
          <a:ln>
            <a:noFill/>
          </a:ln>
        </p:spPr>
        <p:txBody>
          <a:bodyPr anchorCtr="0" anchor="ctr" bIns="91425" lIns="91425" rIns="91425" tIns="91425">
            <a:noAutofit/>
          </a:bodyPr>
          <a:lstStyle/>
          <a:p>
            <a:pPr lvl="0" rtl="0">
              <a:lnSpc>
                <a:spcPct val="115000"/>
              </a:lnSpc>
              <a:spcBef>
                <a:spcPts val="0"/>
              </a:spcBef>
              <a:buNone/>
            </a:pPr>
            <a:r>
              <a:t/>
            </a:r>
            <a:endParaRP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91" name="Shape 191"/>
        <p:cNvGrpSpPr/>
        <p:nvPr/>
      </p:nvGrpSpPr>
      <p:grpSpPr>
        <a:xfrm>
          <a:off x="0" y="0"/>
          <a:ext cx="0" cy="0"/>
          <a:chOff x="0" y="0"/>
          <a:chExt cx="0" cy="0"/>
        </a:xfrm>
      </p:grpSpPr>
      <p:sp>
        <p:nvSpPr>
          <p:cNvPr id="192" name="Shape 192"/>
          <p:cNvSpPr txBox="1"/>
          <p:nvPr>
            <p:ph type="title"/>
          </p:nvPr>
        </p:nvSpPr>
        <p:spPr>
          <a:xfrm>
            <a:off x="0" y="11150"/>
            <a:ext cx="9144000" cy="852000"/>
          </a:xfrm>
          <a:prstGeom prst="rect">
            <a:avLst/>
          </a:prstGeom>
          <a:solidFill>
            <a:schemeClr val="dk1"/>
          </a:solidFill>
        </p:spPr>
        <p:txBody>
          <a:bodyPr anchorCtr="0" anchor="ctr" bIns="91425" lIns="91425" rIns="91425" tIns="91425">
            <a:noAutofit/>
          </a:bodyPr>
          <a:lstStyle/>
          <a:p>
            <a:pPr lvl="0" rtl="0">
              <a:spcBef>
                <a:spcPts val="0"/>
              </a:spcBef>
              <a:buNone/>
            </a:pPr>
            <a:r>
              <a:rPr lang="en" sz="5000"/>
              <a:t>“Throw Me a Party”</a:t>
            </a:r>
          </a:p>
        </p:txBody>
      </p:sp>
      <p:pic>
        <p:nvPicPr>
          <p:cNvPr id="193" name="Shape 193"/>
          <p:cNvPicPr preferRelativeResize="0"/>
          <p:nvPr/>
        </p:nvPicPr>
        <p:blipFill rotWithShape="1">
          <a:blip r:embed="rId3">
            <a:alphaModFix/>
          </a:blip>
          <a:srcRect b="0" l="0" r="1302" t="0"/>
          <a:stretch/>
        </p:blipFill>
        <p:spPr>
          <a:xfrm>
            <a:off x="1603175" y="863150"/>
            <a:ext cx="5646989" cy="4280349"/>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 name="Shape 63"/>
        <p:cNvGrpSpPr/>
        <p:nvPr/>
      </p:nvGrpSpPr>
      <p:grpSpPr>
        <a:xfrm>
          <a:off x="0" y="0"/>
          <a:ext cx="0" cy="0"/>
          <a:chOff x="0" y="0"/>
          <a:chExt cx="0" cy="0"/>
        </a:xfrm>
      </p:grpSpPr>
      <p:sp>
        <p:nvSpPr>
          <p:cNvPr id="64" name="Shape 64"/>
          <p:cNvSpPr txBox="1"/>
          <p:nvPr>
            <p:ph type="title"/>
          </p:nvPr>
        </p:nvSpPr>
        <p:spPr>
          <a:xfrm>
            <a:off x="2213100" y="802500"/>
            <a:ext cx="4717800" cy="3538499"/>
          </a:xfrm>
          <a:prstGeom prst="rect">
            <a:avLst/>
          </a:prstGeom>
        </p:spPr>
        <p:txBody>
          <a:bodyPr anchorCtr="0" anchor="ctr" bIns="91425" lIns="91425" rIns="91425" tIns="91425">
            <a:noAutofit/>
          </a:bodyPr>
          <a:lstStyle/>
          <a:p>
            <a:pPr indent="-228600" lvl="0" marL="457200" rtl="0">
              <a:spcBef>
                <a:spcPts val="0"/>
              </a:spcBef>
              <a:buAutoNum type="arabicPeriod"/>
            </a:pPr>
            <a:r>
              <a:rPr lang="en"/>
              <a:t>Initial POV</a:t>
            </a:r>
          </a:p>
          <a:p>
            <a:pPr indent="-228600" lvl="0" marL="457200" rtl="0">
              <a:spcBef>
                <a:spcPts val="0"/>
              </a:spcBef>
              <a:buAutoNum type="arabicPeriod"/>
            </a:pPr>
            <a:r>
              <a:rPr lang="en"/>
              <a:t>Interviews</a:t>
            </a:r>
          </a:p>
          <a:p>
            <a:pPr indent="-228600" lvl="0" marL="457200" rtl="0">
              <a:spcBef>
                <a:spcPts val="0"/>
              </a:spcBef>
              <a:buAutoNum type="arabicPeriod"/>
            </a:pPr>
            <a:r>
              <a:rPr lang="en"/>
              <a:t>Revised POVs </a:t>
            </a:r>
          </a:p>
          <a:p>
            <a:pPr lvl="0" rtl="0">
              <a:spcBef>
                <a:spcPts val="0"/>
              </a:spcBef>
              <a:buNone/>
            </a:pPr>
            <a:r>
              <a:rPr lang="en"/>
              <a:t>+ Solution + Prototype </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 name="Shape 197"/>
        <p:cNvGrpSpPr/>
        <p:nvPr/>
      </p:nvGrpSpPr>
      <p:grpSpPr>
        <a:xfrm>
          <a:off x="0" y="0"/>
          <a:ext cx="0" cy="0"/>
          <a:chOff x="0" y="0"/>
          <a:chExt cx="0" cy="0"/>
        </a:xfrm>
      </p:grpSpPr>
      <p:sp>
        <p:nvSpPr>
          <p:cNvPr id="198" name="Shape 198"/>
          <p:cNvSpPr txBox="1"/>
          <p:nvPr/>
        </p:nvSpPr>
        <p:spPr>
          <a:xfrm>
            <a:off x="387900" y="1265750"/>
            <a:ext cx="8348399" cy="3000000"/>
          </a:xfrm>
          <a:prstGeom prst="rect">
            <a:avLst/>
          </a:prstGeom>
          <a:noFill/>
          <a:ln>
            <a:noFill/>
          </a:ln>
        </p:spPr>
        <p:txBody>
          <a:bodyPr anchorCtr="0" anchor="t" bIns="91425" lIns="91425" rIns="91425" tIns="91425">
            <a:noAutofit/>
          </a:bodyPr>
          <a:lstStyle/>
          <a:p>
            <a:pPr lvl="0" rtl="0" algn="l">
              <a:lnSpc>
                <a:spcPct val="115000"/>
              </a:lnSpc>
              <a:spcBef>
                <a:spcPts val="0"/>
              </a:spcBef>
              <a:buNone/>
            </a:pPr>
            <a:r>
              <a:t/>
            </a:r>
            <a:endParaRPr sz="2000">
              <a:solidFill>
                <a:srgbClr val="FFFFFF"/>
              </a:solidFill>
              <a:latin typeface="Open Sans"/>
              <a:ea typeface="Open Sans"/>
              <a:cs typeface="Open Sans"/>
              <a:sym typeface="Open Sans"/>
            </a:endParaRPr>
          </a:p>
          <a:p>
            <a:pPr lvl="0" rtl="0" algn="ctr">
              <a:spcBef>
                <a:spcPts val="0"/>
              </a:spcBef>
              <a:buNone/>
            </a:pPr>
            <a:r>
              <a:t/>
            </a:r>
            <a:endParaRPr sz="2200">
              <a:solidFill>
                <a:srgbClr val="FFFFFF"/>
              </a:solidFill>
              <a:latin typeface="Open Sans"/>
              <a:ea typeface="Open Sans"/>
              <a:cs typeface="Open Sans"/>
              <a:sym typeface="Open Sans"/>
            </a:endParaRPr>
          </a:p>
        </p:txBody>
      </p:sp>
      <p:sp>
        <p:nvSpPr>
          <p:cNvPr id="199" name="Shape 199"/>
          <p:cNvSpPr txBox="1"/>
          <p:nvPr>
            <p:ph type="title"/>
          </p:nvPr>
        </p:nvSpPr>
        <p:spPr>
          <a:xfrm>
            <a:off x="311700" y="2025175"/>
            <a:ext cx="8520599" cy="852000"/>
          </a:xfrm>
          <a:prstGeom prst="rect">
            <a:avLst/>
          </a:prstGeom>
        </p:spPr>
        <p:txBody>
          <a:bodyPr anchorCtr="0" anchor="ctr" bIns="91425" lIns="91425" rIns="91425" tIns="91425">
            <a:noAutofit/>
          </a:bodyPr>
          <a:lstStyle/>
          <a:p>
            <a:pPr lvl="0" rtl="0" algn="ctr">
              <a:spcBef>
                <a:spcPts val="0"/>
              </a:spcBef>
              <a:buNone/>
            </a:pPr>
            <a:r>
              <a:rPr lang="en" sz="5000"/>
              <a:t>Revised POV #3</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sp>
        <p:nvSpPr>
          <p:cNvPr id="204" name="Shape 204"/>
          <p:cNvSpPr txBox="1"/>
          <p:nvPr>
            <p:ph type="title"/>
          </p:nvPr>
        </p:nvSpPr>
        <p:spPr>
          <a:xfrm>
            <a:off x="-32050" y="0"/>
            <a:ext cx="9176100" cy="894899"/>
          </a:xfrm>
          <a:prstGeom prst="rect">
            <a:avLst/>
          </a:prstGeom>
          <a:solidFill>
            <a:schemeClr val="dk1"/>
          </a:solidFill>
        </p:spPr>
        <p:txBody>
          <a:bodyPr anchorCtr="0" anchor="t" bIns="91425" lIns="91425" rIns="91425" tIns="91425">
            <a:noAutofit/>
          </a:bodyPr>
          <a:lstStyle/>
          <a:p>
            <a:pPr rtl="0">
              <a:spcBef>
                <a:spcPts val="0"/>
              </a:spcBef>
              <a:buNone/>
            </a:pPr>
            <a:r>
              <a:rPr lang="en" sz="6000"/>
              <a:t>Met...</a:t>
            </a:r>
          </a:p>
          <a:p>
            <a:pPr lvl="0" rtl="0">
              <a:spcBef>
                <a:spcPts val="0"/>
              </a:spcBef>
              <a:buNone/>
            </a:pPr>
            <a:r>
              <a:t/>
            </a:r>
            <a:endParaRPr sz="4800"/>
          </a:p>
        </p:txBody>
      </p:sp>
      <p:sp>
        <p:nvSpPr>
          <p:cNvPr id="205" name="Shape 205"/>
          <p:cNvSpPr txBox="1"/>
          <p:nvPr>
            <p:ph idx="2" type="title"/>
          </p:nvPr>
        </p:nvSpPr>
        <p:spPr>
          <a:xfrm>
            <a:off x="2953650" y="0"/>
            <a:ext cx="55808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Amazed that… </a:t>
            </a:r>
          </a:p>
        </p:txBody>
      </p:sp>
      <p:sp>
        <p:nvSpPr>
          <p:cNvPr id="206" name="Shape 206"/>
          <p:cNvSpPr txBox="1"/>
          <p:nvPr>
            <p:ph idx="3" type="title"/>
          </p:nvPr>
        </p:nvSpPr>
        <p:spPr>
          <a:xfrm>
            <a:off x="2953650" y="2124300"/>
            <a:ext cx="61904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Game Changing to… </a:t>
            </a:r>
          </a:p>
        </p:txBody>
      </p:sp>
      <p:pic>
        <p:nvPicPr>
          <p:cNvPr id="207" name="Shape 207"/>
          <p:cNvPicPr preferRelativeResize="0"/>
          <p:nvPr/>
        </p:nvPicPr>
        <p:blipFill rotWithShape="1">
          <a:blip r:embed="rId3">
            <a:alphaModFix/>
          </a:blip>
          <a:srcRect b="0" l="0" r="0" t="11598"/>
          <a:stretch/>
        </p:blipFill>
        <p:spPr>
          <a:xfrm>
            <a:off x="0" y="894899"/>
            <a:ext cx="2947249" cy="4546774"/>
          </a:xfrm>
          <a:prstGeom prst="rect">
            <a:avLst/>
          </a:prstGeom>
          <a:noFill/>
          <a:ln>
            <a:noFill/>
          </a:ln>
        </p:spPr>
      </p:pic>
      <p:sp>
        <p:nvSpPr>
          <p:cNvPr id="208" name="Shape 208"/>
          <p:cNvSpPr txBox="1"/>
          <p:nvPr/>
        </p:nvSpPr>
        <p:spPr>
          <a:xfrm>
            <a:off x="3119925" y="1036100"/>
            <a:ext cx="5663699" cy="13680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latin typeface="Questrial"/>
                <a:ea typeface="Questrial"/>
                <a:cs typeface="Questrial"/>
                <a:sym typeface="Questrial"/>
              </a:rPr>
              <a:t>she goes out of her way to shop alone to feel less like a burden.</a:t>
            </a:r>
          </a:p>
        </p:txBody>
      </p:sp>
      <p:sp>
        <p:nvSpPr>
          <p:cNvPr id="209" name="Shape 209"/>
          <p:cNvSpPr txBox="1"/>
          <p:nvPr/>
        </p:nvSpPr>
        <p:spPr>
          <a:xfrm>
            <a:off x="3185200" y="3256800"/>
            <a:ext cx="5663699" cy="14754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latin typeface="Questrial"/>
                <a:ea typeface="Questrial"/>
                <a:cs typeface="Questrial"/>
                <a:sym typeface="Questrial"/>
              </a:rPr>
              <a:t>retain the social aspect of shopping but relieve people of the social pressure of group shopping.</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3" name="Shape 213"/>
        <p:cNvGrpSpPr/>
        <p:nvPr/>
      </p:nvGrpSpPr>
      <p:grpSpPr>
        <a:xfrm>
          <a:off x="0" y="0"/>
          <a:ext cx="0" cy="0"/>
          <a:chOff x="0" y="0"/>
          <a:chExt cx="0" cy="0"/>
        </a:xfrm>
      </p:grpSpPr>
      <p:pic>
        <p:nvPicPr>
          <p:cNvPr id="214" name="Shape 214"/>
          <p:cNvPicPr preferRelativeResize="0"/>
          <p:nvPr/>
        </p:nvPicPr>
        <p:blipFill>
          <a:blip r:embed="rId3">
            <a:alphaModFix/>
          </a:blip>
          <a:stretch>
            <a:fillRect/>
          </a:stretch>
        </p:blipFill>
        <p:spPr>
          <a:xfrm>
            <a:off x="0" y="0"/>
            <a:ext cx="9143999" cy="6247296"/>
          </a:xfrm>
          <a:prstGeom prst="rect">
            <a:avLst/>
          </a:prstGeom>
          <a:noFill/>
          <a:ln>
            <a:noFill/>
          </a:ln>
        </p:spPr>
      </p:pic>
      <p:sp>
        <p:nvSpPr>
          <p:cNvPr id="215" name="Shape 215"/>
          <p:cNvSpPr txBox="1"/>
          <p:nvPr>
            <p:ph type="title"/>
          </p:nvPr>
        </p:nvSpPr>
        <p:spPr>
          <a:xfrm>
            <a:off x="0" y="28575"/>
            <a:ext cx="9144000" cy="1002900"/>
          </a:xfrm>
          <a:prstGeom prst="rect">
            <a:avLst/>
          </a:prstGeom>
          <a:noFill/>
          <a:ln cap="flat" cmpd="sng" w="152400">
            <a:solidFill>
              <a:schemeClr val="dk1"/>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b="0" lang="en" sz="2400">
                <a:solidFill>
                  <a:srgbClr val="000000"/>
                </a:solidFill>
                <a:latin typeface="Questrial"/>
                <a:ea typeface="Questrial"/>
                <a:cs typeface="Questrial"/>
                <a:sym typeface="Questrial"/>
              </a:rPr>
              <a:t>HMW give people the freedom of shopping alone and the social aspect of shopping in groups?</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19" name="Shape 219"/>
        <p:cNvGrpSpPr/>
        <p:nvPr/>
      </p:nvGrpSpPr>
      <p:grpSpPr>
        <a:xfrm>
          <a:off x="0" y="0"/>
          <a:ext cx="0" cy="0"/>
          <a:chOff x="0" y="0"/>
          <a:chExt cx="0" cy="0"/>
        </a:xfrm>
      </p:grpSpPr>
      <p:sp>
        <p:nvSpPr>
          <p:cNvPr id="220" name="Shape 220"/>
          <p:cNvSpPr txBox="1"/>
          <p:nvPr>
            <p:ph type="title"/>
          </p:nvPr>
        </p:nvSpPr>
        <p:spPr>
          <a:xfrm>
            <a:off x="0" y="11150"/>
            <a:ext cx="9144000" cy="852000"/>
          </a:xfrm>
          <a:prstGeom prst="rect">
            <a:avLst/>
          </a:prstGeom>
          <a:solidFill>
            <a:schemeClr val="dk1"/>
          </a:solidFill>
        </p:spPr>
        <p:txBody>
          <a:bodyPr anchorCtr="0" anchor="ctr" bIns="91425" lIns="91425" rIns="91425" tIns="91425">
            <a:noAutofit/>
          </a:bodyPr>
          <a:lstStyle/>
          <a:p>
            <a:pPr lvl="0" rtl="0">
              <a:spcBef>
                <a:spcPts val="0"/>
              </a:spcBef>
              <a:buNone/>
            </a:pPr>
            <a:r>
              <a:rPr lang="en" sz="5000"/>
              <a:t>“Pose”</a:t>
            </a:r>
          </a:p>
        </p:txBody>
      </p:sp>
      <p:pic>
        <p:nvPicPr>
          <p:cNvPr id="221" name="Shape 221"/>
          <p:cNvPicPr preferRelativeResize="0"/>
          <p:nvPr/>
        </p:nvPicPr>
        <p:blipFill rotWithShape="1">
          <a:blip r:embed="rId3">
            <a:alphaModFix/>
          </a:blip>
          <a:srcRect b="11692" l="15114" r="10684" t="726"/>
          <a:stretch/>
        </p:blipFill>
        <p:spPr>
          <a:xfrm>
            <a:off x="11" y="863150"/>
            <a:ext cx="2620188" cy="4280349"/>
          </a:xfrm>
          <a:prstGeom prst="rect">
            <a:avLst/>
          </a:prstGeom>
          <a:noFill/>
          <a:ln>
            <a:noFill/>
          </a:ln>
        </p:spPr>
      </p:pic>
      <p:pic>
        <p:nvPicPr>
          <p:cNvPr id="222" name="Shape 222"/>
          <p:cNvPicPr preferRelativeResize="0"/>
          <p:nvPr/>
        </p:nvPicPr>
        <p:blipFill>
          <a:blip r:embed="rId4">
            <a:alphaModFix/>
          </a:blip>
          <a:stretch>
            <a:fillRect/>
          </a:stretch>
        </p:blipFill>
        <p:spPr>
          <a:xfrm>
            <a:off x="3341350" y="827337"/>
            <a:ext cx="5802647" cy="4351973"/>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26" name="Shape 226"/>
        <p:cNvGrpSpPr/>
        <p:nvPr/>
      </p:nvGrpSpPr>
      <p:grpSpPr>
        <a:xfrm>
          <a:off x="0" y="0"/>
          <a:ext cx="0" cy="0"/>
          <a:chOff x="0" y="0"/>
          <a:chExt cx="0" cy="0"/>
        </a:xfrm>
      </p:grpSpPr>
      <p:sp>
        <p:nvSpPr>
          <p:cNvPr id="227" name="Shape 227"/>
          <p:cNvSpPr txBox="1"/>
          <p:nvPr>
            <p:ph type="title"/>
          </p:nvPr>
        </p:nvSpPr>
        <p:spPr>
          <a:xfrm>
            <a:off x="0" y="11150"/>
            <a:ext cx="9144000" cy="852000"/>
          </a:xfrm>
          <a:prstGeom prst="rect">
            <a:avLst/>
          </a:prstGeom>
          <a:solidFill>
            <a:schemeClr val="dk1"/>
          </a:solidFill>
        </p:spPr>
        <p:txBody>
          <a:bodyPr anchorCtr="0" anchor="ctr" bIns="91425" lIns="91425" rIns="91425" tIns="91425">
            <a:noAutofit/>
          </a:bodyPr>
          <a:lstStyle/>
          <a:p>
            <a:pPr lvl="0" rtl="0">
              <a:spcBef>
                <a:spcPts val="0"/>
              </a:spcBef>
              <a:buNone/>
            </a:pPr>
            <a:r>
              <a:rPr lang="en" sz="5000"/>
              <a:t>“Pose”</a:t>
            </a:r>
          </a:p>
        </p:txBody>
      </p:sp>
      <p:pic>
        <p:nvPicPr>
          <p:cNvPr id="228" name="Shape 228"/>
          <p:cNvPicPr preferRelativeResize="0"/>
          <p:nvPr/>
        </p:nvPicPr>
        <p:blipFill rotWithShape="1">
          <a:blip r:embed="rId3">
            <a:alphaModFix/>
          </a:blip>
          <a:srcRect b="-1420" l="0" r="0" t="20684"/>
          <a:stretch/>
        </p:blipFill>
        <p:spPr>
          <a:xfrm>
            <a:off x="837364" y="863150"/>
            <a:ext cx="4018484" cy="4345075"/>
          </a:xfrm>
          <a:prstGeom prst="rect">
            <a:avLst/>
          </a:prstGeom>
          <a:noFill/>
          <a:ln>
            <a:noFill/>
          </a:ln>
        </p:spPr>
      </p:pic>
      <p:pic>
        <p:nvPicPr>
          <p:cNvPr id="229" name="Shape 229"/>
          <p:cNvPicPr preferRelativeResize="0"/>
          <p:nvPr/>
        </p:nvPicPr>
        <p:blipFill rotWithShape="1">
          <a:blip r:embed="rId4">
            <a:alphaModFix/>
          </a:blip>
          <a:srcRect b="0" l="10277" r="2034" t="5473"/>
          <a:stretch/>
        </p:blipFill>
        <p:spPr>
          <a:xfrm>
            <a:off x="5255225" y="863150"/>
            <a:ext cx="2902200" cy="4345075"/>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3" name="Shape 233"/>
        <p:cNvGrpSpPr/>
        <p:nvPr/>
      </p:nvGrpSpPr>
      <p:grpSpPr>
        <a:xfrm>
          <a:off x="0" y="0"/>
          <a:ext cx="0" cy="0"/>
          <a:chOff x="0" y="0"/>
          <a:chExt cx="0" cy="0"/>
        </a:xfrm>
      </p:grpSpPr>
      <p:sp>
        <p:nvSpPr>
          <p:cNvPr id="234" name="Shape 234"/>
          <p:cNvSpPr txBox="1"/>
          <p:nvPr>
            <p:ph type="ctrTitle"/>
          </p:nvPr>
        </p:nvSpPr>
        <p:spPr>
          <a:xfrm>
            <a:off x="311700" y="1993850"/>
            <a:ext cx="8520599" cy="481500"/>
          </a:xfrm>
          <a:prstGeom prst="rect">
            <a:avLst/>
          </a:prstGeom>
        </p:spPr>
        <p:txBody>
          <a:bodyPr anchorCtr="0" anchor="ctr" bIns="91425" lIns="91425" rIns="91425" tIns="91425">
            <a:noAutofit/>
          </a:bodyPr>
          <a:lstStyle/>
          <a:p>
            <a:pPr lvl="0" rtl="0">
              <a:spcBef>
                <a:spcPts val="0"/>
              </a:spcBef>
              <a:buNone/>
            </a:pPr>
            <a:r>
              <a:rPr lang="en" sz="9600"/>
              <a:t>Thanks!</a:t>
            </a:r>
          </a:p>
        </p:txBody>
      </p:sp>
      <p:sp>
        <p:nvSpPr>
          <p:cNvPr id="235" name="Shape 235"/>
          <p:cNvSpPr txBox="1"/>
          <p:nvPr>
            <p:ph idx="1" type="subTitle"/>
          </p:nvPr>
        </p:nvSpPr>
        <p:spPr>
          <a:xfrm>
            <a:off x="311700" y="3890400"/>
            <a:ext cx="8520599" cy="706200"/>
          </a:xfrm>
          <a:prstGeom prst="rect">
            <a:avLst/>
          </a:prstGeom>
        </p:spPr>
        <p:txBody>
          <a:bodyPr anchorCtr="0" anchor="ctr" bIns="91425" lIns="91425" rIns="91425" tIns="91425">
            <a:noAutofit/>
          </a:bodyPr>
          <a:lstStyle/>
          <a:p>
            <a:pPr lvl="0" rtl="0">
              <a:spcBef>
                <a:spcPts val="0"/>
              </a:spcBef>
              <a:buNone/>
            </a:pPr>
            <a:r>
              <a:t/>
            </a:r>
            <a:endParaRPr/>
          </a:p>
        </p:txBody>
      </p:sp>
      <p:sp>
        <p:nvSpPr>
          <p:cNvPr id="236" name="Shape 236"/>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a:t> </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0" name="Shape 240"/>
        <p:cNvGrpSpPr/>
        <p:nvPr/>
      </p:nvGrpSpPr>
      <p:grpSpPr>
        <a:xfrm>
          <a:off x="0" y="0"/>
          <a:ext cx="0" cy="0"/>
          <a:chOff x="0" y="0"/>
          <a:chExt cx="0" cy="0"/>
        </a:xfrm>
      </p:grpSpPr>
      <p:sp>
        <p:nvSpPr>
          <p:cNvPr id="241" name="Shape 241"/>
          <p:cNvSpPr txBox="1"/>
          <p:nvPr>
            <p:ph type="title"/>
          </p:nvPr>
        </p:nvSpPr>
        <p:spPr>
          <a:xfrm>
            <a:off x="464100" y="315950"/>
            <a:ext cx="8520599" cy="852000"/>
          </a:xfrm>
          <a:prstGeom prst="rect">
            <a:avLst/>
          </a:prstGeom>
        </p:spPr>
        <p:txBody>
          <a:bodyPr anchorCtr="0" anchor="ctr" bIns="91425" lIns="91425" rIns="91425" tIns="91425">
            <a:noAutofit/>
          </a:bodyPr>
          <a:lstStyle/>
          <a:p>
            <a:pPr lvl="0" rtl="0" algn="ctr">
              <a:spcBef>
                <a:spcPts val="0"/>
              </a:spcBef>
              <a:buNone/>
            </a:pPr>
            <a:r>
              <a:rPr lang="en" sz="5000"/>
              <a:t>Appendix 1.0</a:t>
            </a:r>
          </a:p>
        </p:txBody>
      </p:sp>
      <p:pic>
        <p:nvPicPr>
          <p:cNvPr id="242" name="Shape 242"/>
          <p:cNvPicPr preferRelativeResize="0"/>
          <p:nvPr/>
        </p:nvPicPr>
        <p:blipFill>
          <a:blip r:embed="rId3">
            <a:alphaModFix/>
          </a:blip>
          <a:stretch>
            <a:fillRect/>
          </a:stretch>
        </p:blipFill>
        <p:spPr>
          <a:xfrm>
            <a:off x="1694825" y="1293125"/>
            <a:ext cx="5952524" cy="3646499"/>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6" name="Shape 246"/>
        <p:cNvGrpSpPr/>
        <p:nvPr/>
      </p:nvGrpSpPr>
      <p:grpSpPr>
        <a:xfrm>
          <a:off x="0" y="0"/>
          <a:ext cx="0" cy="0"/>
          <a:chOff x="0" y="0"/>
          <a:chExt cx="0" cy="0"/>
        </a:xfrm>
      </p:grpSpPr>
      <p:sp>
        <p:nvSpPr>
          <p:cNvPr id="247" name="Shape 247"/>
          <p:cNvSpPr txBox="1"/>
          <p:nvPr>
            <p:ph type="title"/>
          </p:nvPr>
        </p:nvSpPr>
        <p:spPr>
          <a:xfrm>
            <a:off x="464100" y="315950"/>
            <a:ext cx="8520599" cy="852000"/>
          </a:xfrm>
          <a:prstGeom prst="rect">
            <a:avLst/>
          </a:prstGeom>
        </p:spPr>
        <p:txBody>
          <a:bodyPr anchorCtr="0" anchor="ctr" bIns="91425" lIns="91425" rIns="91425" tIns="91425">
            <a:noAutofit/>
          </a:bodyPr>
          <a:lstStyle/>
          <a:p>
            <a:pPr lvl="0" rtl="0" algn="ctr">
              <a:spcBef>
                <a:spcPts val="0"/>
              </a:spcBef>
              <a:buNone/>
            </a:pPr>
            <a:r>
              <a:rPr lang="en" sz="5000"/>
              <a:t>Appendix 1.1</a:t>
            </a:r>
          </a:p>
        </p:txBody>
      </p:sp>
      <p:pic>
        <p:nvPicPr>
          <p:cNvPr id="248" name="Shape 248"/>
          <p:cNvPicPr preferRelativeResize="0"/>
          <p:nvPr/>
        </p:nvPicPr>
        <p:blipFill>
          <a:blip r:embed="rId3">
            <a:alphaModFix/>
          </a:blip>
          <a:stretch>
            <a:fillRect/>
          </a:stretch>
        </p:blipFill>
        <p:spPr>
          <a:xfrm>
            <a:off x="1915550" y="1291800"/>
            <a:ext cx="5610700" cy="3727300"/>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sp>
        <p:nvSpPr>
          <p:cNvPr id="253" name="Shape 253"/>
          <p:cNvSpPr txBox="1"/>
          <p:nvPr>
            <p:ph type="title"/>
          </p:nvPr>
        </p:nvSpPr>
        <p:spPr>
          <a:xfrm>
            <a:off x="464100" y="315950"/>
            <a:ext cx="8520599" cy="852000"/>
          </a:xfrm>
          <a:prstGeom prst="rect">
            <a:avLst/>
          </a:prstGeom>
        </p:spPr>
        <p:txBody>
          <a:bodyPr anchorCtr="0" anchor="ctr" bIns="91425" lIns="91425" rIns="91425" tIns="91425">
            <a:noAutofit/>
          </a:bodyPr>
          <a:lstStyle/>
          <a:p>
            <a:pPr lvl="0" rtl="0" algn="ctr">
              <a:spcBef>
                <a:spcPts val="0"/>
              </a:spcBef>
              <a:buNone/>
            </a:pPr>
            <a:r>
              <a:rPr lang="en" sz="5000"/>
              <a:t>Appendix 1.2</a:t>
            </a:r>
          </a:p>
        </p:txBody>
      </p:sp>
      <p:pic>
        <p:nvPicPr>
          <p:cNvPr id="254" name="Shape 254"/>
          <p:cNvPicPr preferRelativeResize="0"/>
          <p:nvPr/>
        </p:nvPicPr>
        <p:blipFill>
          <a:blip r:embed="rId3">
            <a:alphaModFix/>
          </a:blip>
          <a:stretch>
            <a:fillRect/>
          </a:stretch>
        </p:blipFill>
        <p:spPr>
          <a:xfrm>
            <a:off x="1997875" y="1263650"/>
            <a:ext cx="5388549" cy="3752299"/>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 name="Shape 68"/>
        <p:cNvGrpSpPr/>
        <p:nvPr/>
      </p:nvGrpSpPr>
      <p:grpSpPr>
        <a:xfrm>
          <a:off x="0" y="0"/>
          <a:ext cx="0" cy="0"/>
          <a:chOff x="0" y="0"/>
          <a:chExt cx="0" cy="0"/>
        </a:xfrm>
      </p:grpSpPr>
      <p:sp>
        <p:nvSpPr>
          <p:cNvPr id="69" name="Shape 69"/>
          <p:cNvSpPr txBox="1"/>
          <p:nvPr/>
        </p:nvSpPr>
        <p:spPr>
          <a:xfrm>
            <a:off x="387900" y="1265750"/>
            <a:ext cx="8348399" cy="3000000"/>
          </a:xfrm>
          <a:prstGeom prst="rect">
            <a:avLst/>
          </a:prstGeom>
          <a:noFill/>
          <a:ln>
            <a:noFill/>
          </a:ln>
        </p:spPr>
        <p:txBody>
          <a:bodyPr anchorCtr="0" anchor="t" bIns="91425" lIns="91425" rIns="91425" tIns="91425">
            <a:noAutofit/>
          </a:bodyPr>
          <a:lstStyle/>
          <a:p>
            <a:pPr lvl="0" rtl="0" algn="l">
              <a:lnSpc>
                <a:spcPct val="115000"/>
              </a:lnSpc>
              <a:spcBef>
                <a:spcPts val="0"/>
              </a:spcBef>
              <a:buNone/>
            </a:pPr>
            <a:r>
              <a:t/>
            </a:r>
            <a:endParaRPr sz="2000">
              <a:solidFill>
                <a:srgbClr val="FFFFFF"/>
              </a:solidFill>
              <a:latin typeface="Open Sans"/>
              <a:ea typeface="Open Sans"/>
              <a:cs typeface="Open Sans"/>
              <a:sym typeface="Open Sans"/>
            </a:endParaRPr>
          </a:p>
          <a:p>
            <a:pPr lvl="0" rtl="0" algn="ctr">
              <a:spcBef>
                <a:spcPts val="0"/>
              </a:spcBef>
              <a:buNone/>
            </a:pPr>
            <a:r>
              <a:t/>
            </a:r>
            <a:endParaRPr sz="2200">
              <a:solidFill>
                <a:srgbClr val="FFFFFF"/>
              </a:solidFill>
              <a:latin typeface="Open Sans"/>
              <a:ea typeface="Open Sans"/>
              <a:cs typeface="Open Sans"/>
              <a:sym typeface="Open Sans"/>
            </a:endParaRPr>
          </a:p>
        </p:txBody>
      </p:sp>
      <p:sp>
        <p:nvSpPr>
          <p:cNvPr id="70" name="Shape 70"/>
          <p:cNvSpPr txBox="1"/>
          <p:nvPr>
            <p:ph type="title"/>
          </p:nvPr>
        </p:nvSpPr>
        <p:spPr>
          <a:xfrm>
            <a:off x="348900" y="2025175"/>
            <a:ext cx="8520599" cy="852000"/>
          </a:xfrm>
          <a:prstGeom prst="rect">
            <a:avLst/>
          </a:prstGeom>
        </p:spPr>
        <p:txBody>
          <a:bodyPr anchorCtr="0" anchor="ctr" bIns="91425" lIns="91425" rIns="91425" tIns="91425">
            <a:noAutofit/>
          </a:bodyPr>
          <a:lstStyle/>
          <a:p>
            <a:pPr indent="-546100" lvl="0" marL="457200" rtl="0" algn="ctr">
              <a:spcBef>
                <a:spcPts val="0"/>
              </a:spcBef>
              <a:buSzPct val="100000"/>
              <a:buAutoNum type="arabicPeriod"/>
            </a:pPr>
            <a:r>
              <a:rPr lang="en" sz="5000"/>
              <a:t>Initial POV</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 name="Shape 74"/>
        <p:cNvGrpSpPr/>
        <p:nvPr/>
      </p:nvGrpSpPr>
      <p:grpSpPr>
        <a:xfrm>
          <a:off x="0" y="0"/>
          <a:ext cx="0" cy="0"/>
          <a:chOff x="0" y="0"/>
          <a:chExt cx="0" cy="0"/>
        </a:xfrm>
      </p:grpSpPr>
      <p:sp>
        <p:nvSpPr>
          <p:cNvPr id="75" name="Shape 75"/>
          <p:cNvSpPr txBox="1"/>
          <p:nvPr>
            <p:ph type="title"/>
          </p:nvPr>
        </p:nvSpPr>
        <p:spPr>
          <a:xfrm>
            <a:off x="-32050" y="0"/>
            <a:ext cx="9176100"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Met…</a:t>
            </a:r>
          </a:p>
        </p:txBody>
      </p:sp>
      <p:sp>
        <p:nvSpPr>
          <p:cNvPr id="76" name="Shape 76"/>
          <p:cNvSpPr txBox="1"/>
          <p:nvPr>
            <p:ph idx="2" type="title"/>
          </p:nvPr>
        </p:nvSpPr>
        <p:spPr>
          <a:xfrm>
            <a:off x="3563250" y="0"/>
            <a:ext cx="55808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Amazed that… </a:t>
            </a:r>
          </a:p>
        </p:txBody>
      </p:sp>
      <p:sp>
        <p:nvSpPr>
          <p:cNvPr id="77" name="Shape 77"/>
          <p:cNvSpPr txBox="1"/>
          <p:nvPr>
            <p:ph idx="3" type="title"/>
          </p:nvPr>
        </p:nvSpPr>
        <p:spPr>
          <a:xfrm>
            <a:off x="3563250" y="2352900"/>
            <a:ext cx="55808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Game Changing to… </a:t>
            </a:r>
          </a:p>
        </p:txBody>
      </p:sp>
      <p:sp>
        <p:nvSpPr>
          <p:cNvPr id="78" name="Shape 78"/>
          <p:cNvSpPr txBox="1"/>
          <p:nvPr/>
        </p:nvSpPr>
        <p:spPr>
          <a:xfrm>
            <a:off x="3653325" y="959900"/>
            <a:ext cx="5663699" cy="1368000"/>
          </a:xfrm>
          <a:prstGeom prst="rect">
            <a:avLst/>
          </a:prstGeom>
          <a:noFill/>
          <a:ln>
            <a:noFill/>
          </a:ln>
        </p:spPr>
        <p:txBody>
          <a:bodyPr anchorCtr="0" anchor="t" bIns="91425" lIns="91425" rIns="91425" tIns="91425">
            <a:noAutofit/>
          </a:bodyPr>
          <a:lstStyle/>
          <a:p>
            <a:pPr lvl="0" rtl="0">
              <a:lnSpc>
                <a:spcPct val="115000"/>
              </a:lnSpc>
              <a:spcBef>
                <a:spcPts val="0"/>
              </a:spcBef>
              <a:buNone/>
            </a:pPr>
            <a:r>
              <a:rPr lang="en" sz="2400">
                <a:latin typeface="Questrial"/>
                <a:ea typeface="Questrial"/>
                <a:cs typeface="Questrial"/>
                <a:sym typeface="Questrial"/>
              </a:rPr>
              <a:t>he talked at length of using social apps to meet people, but very little on actual physical interactions</a:t>
            </a:r>
          </a:p>
        </p:txBody>
      </p:sp>
      <p:sp>
        <p:nvSpPr>
          <p:cNvPr id="79" name="Shape 79"/>
          <p:cNvSpPr txBox="1"/>
          <p:nvPr/>
        </p:nvSpPr>
        <p:spPr>
          <a:xfrm>
            <a:off x="3642400" y="3333000"/>
            <a:ext cx="5663699" cy="1886699"/>
          </a:xfrm>
          <a:prstGeom prst="rect">
            <a:avLst/>
          </a:prstGeom>
          <a:noFill/>
          <a:ln>
            <a:noFill/>
          </a:ln>
        </p:spPr>
        <p:txBody>
          <a:bodyPr anchorCtr="0" anchor="t" bIns="91425" lIns="91425" rIns="91425" tIns="91425">
            <a:noAutofit/>
          </a:bodyPr>
          <a:lstStyle/>
          <a:p>
            <a:pPr rtl="0">
              <a:lnSpc>
                <a:spcPct val="115000"/>
              </a:lnSpc>
              <a:spcBef>
                <a:spcPts val="0"/>
              </a:spcBef>
              <a:buNone/>
            </a:pPr>
            <a:r>
              <a:rPr lang="en" sz="2400">
                <a:latin typeface="Questrial"/>
                <a:ea typeface="Questrial"/>
                <a:cs typeface="Questrial"/>
                <a:sym typeface="Questrial"/>
              </a:rPr>
              <a:t>lower the risk of forming relationships with people in a new place. </a:t>
            </a:r>
          </a:p>
          <a:p>
            <a:pPr lvl="0" rtl="0">
              <a:lnSpc>
                <a:spcPct val="115000"/>
              </a:lnSpc>
              <a:spcBef>
                <a:spcPts val="0"/>
              </a:spcBef>
              <a:buNone/>
            </a:pPr>
            <a:r>
              <a:t/>
            </a:r>
            <a:endParaRPr sz="2400">
              <a:latin typeface="Questrial"/>
              <a:ea typeface="Questrial"/>
              <a:cs typeface="Questrial"/>
              <a:sym typeface="Questrial"/>
            </a:endParaRPr>
          </a:p>
        </p:txBody>
      </p:sp>
      <p:pic>
        <p:nvPicPr>
          <p:cNvPr id="80" name="Shape 80"/>
          <p:cNvPicPr preferRelativeResize="0"/>
          <p:nvPr/>
        </p:nvPicPr>
        <p:blipFill rotWithShape="1">
          <a:blip r:embed="rId3">
            <a:alphaModFix/>
          </a:blip>
          <a:srcRect b="0" l="8888" r="33805" t="0"/>
          <a:stretch/>
        </p:blipFill>
        <p:spPr>
          <a:xfrm>
            <a:off x="-294375" y="894900"/>
            <a:ext cx="3857625" cy="514350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 name="Shape 84"/>
        <p:cNvGrpSpPr/>
        <p:nvPr/>
      </p:nvGrpSpPr>
      <p:grpSpPr>
        <a:xfrm>
          <a:off x="0" y="0"/>
          <a:ext cx="0" cy="0"/>
          <a:chOff x="0" y="0"/>
          <a:chExt cx="0" cy="0"/>
        </a:xfrm>
      </p:grpSpPr>
      <p:sp>
        <p:nvSpPr>
          <p:cNvPr id="85" name="Shape 85"/>
          <p:cNvSpPr txBox="1"/>
          <p:nvPr/>
        </p:nvSpPr>
        <p:spPr>
          <a:xfrm>
            <a:off x="387900" y="1265750"/>
            <a:ext cx="8348399" cy="3000000"/>
          </a:xfrm>
          <a:prstGeom prst="rect">
            <a:avLst/>
          </a:prstGeom>
          <a:noFill/>
          <a:ln>
            <a:noFill/>
          </a:ln>
        </p:spPr>
        <p:txBody>
          <a:bodyPr anchorCtr="0" anchor="t" bIns="91425" lIns="91425" rIns="91425" tIns="91425">
            <a:noAutofit/>
          </a:bodyPr>
          <a:lstStyle/>
          <a:p>
            <a:pPr lvl="0" rtl="0" algn="l">
              <a:lnSpc>
                <a:spcPct val="115000"/>
              </a:lnSpc>
              <a:spcBef>
                <a:spcPts val="0"/>
              </a:spcBef>
              <a:buNone/>
            </a:pPr>
            <a:r>
              <a:t/>
            </a:r>
            <a:endParaRPr sz="2000">
              <a:solidFill>
                <a:srgbClr val="FFFFFF"/>
              </a:solidFill>
              <a:latin typeface="Open Sans"/>
              <a:ea typeface="Open Sans"/>
              <a:cs typeface="Open Sans"/>
              <a:sym typeface="Open Sans"/>
            </a:endParaRPr>
          </a:p>
          <a:p>
            <a:pPr lvl="0" rtl="0" algn="ctr">
              <a:spcBef>
                <a:spcPts val="0"/>
              </a:spcBef>
              <a:buNone/>
            </a:pPr>
            <a:r>
              <a:t/>
            </a:r>
            <a:endParaRPr sz="2200">
              <a:solidFill>
                <a:srgbClr val="FFFFFF"/>
              </a:solidFill>
              <a:latin typeface="Open Sans"/>
              <a:ea typeface="Open Sans"/>
              <a:cs typeface="Open Sans"/>
              <a:sym typeface="Open Sans"/>
            </a:endParaRPr>
          </a:p>
        </p:txBody>
      </p:sp>
      <p:sp>
        <p:nvSpPr>
          <p:cNvPr id="86" name="Shape 86"/>
          <p:cNvSpPr txBox="1"/>
          <p:nvPr>
            <p:ph type="title"/>
          </p:nvPr>
        </p:nvSpPr>
        <p:spPr>
          <a:xfrm>
            <a:off x="348900" y="2025175"/>
            <a:ext cx="8520599" cy="852000"/>
          </a:xfrm>
          <a:prstGeom prst="rect">
            <a:avLst/>
          </a:prstGeom>
        </p:spPr>
        <p:txBody>
          <a:bodyPr anchorCtr="0" anchor="ctr" bIns="91425" lIns="91425" rIns="91425" tIns="91425">
            <a:noAutofit/>
          </a:bodyPr>
          <a:lstStyle/>
          <a:p>
            <a:pPr lvl="0" rtl="0" algn="ctr">
              <a:spcBef>
                <a:spcPts val="0"/>
              </a:spcBef>
              <a:buNone/>
            </a:pPr>
            <a:r>
              <a:rPr lang="en" sz="5000"/>
              <a:t>2. Interviews</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x="0" y="0"/>
          <a:ext cx="0" cy="0"/>
          <a:chOff x="0" y="0"/>
          <a:chExt cx="0" cy="0"/>
        </a:xfrm>
      </p:grpSpPr>
      <p:sp>
        <p:nvSpPr>
          <p:cNvPr id="91" name="Shape 91"/>
          <p:cNvSpPr txBox="1"/>
          <p:nvPr>
            <p:ph type="title"/>
          </p:nvPr>
        </p:nvSpPr>
        <p:spPr>
          <a:xfrm>
            <a:off x="-32050" y="0"/>
            <a:ext cx="5472000"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Say/DO</a:t>
            </a:r>
          </a:p>
        </p:txBody>
      </p:sp>
      <p:sp>
        <p:nvSpPr>
          <p:cNvPr id="92" name="Shape 92"/>
          <p:cNvSpPr txBox="1"/>
          <p:nvPr/>
        </p:nvSpPr>
        <p:spPr>
          <a:xfrm>
            <a:off x="63675" y="1123500"/>
            <a:ext cx="5194200" cy="3967199"/>
          </a:xfrm>
          <a:prstGeom prst="rect">
            <a:avLst/>
          </a:prstGeom>
          <a:noFill/>
          <a:ln>
            <a:noFill/>
          </a:ln>
        </p:spPr>
        <p:txBody>
          <a:bodyPr anchorCtr="0" anchor="t" bIns="91425" lIns="91425" rIns="91425" tIns="91425">
            <a:noAutofit/>
          </a:bodyPr>
          <a:lstStyle/>
          <a:p>
            <a:pPr rtl="0">
              <a:lnSpc>
                <a:spcPct val="115000"/>
              </a:lnSpc>
              <a:spcBef>
                <a:spcPts val="0"/>
              </a:spcBef>
              <a:buNone/>
            </a:pPr>
            <a:r>
              <a:rPr lang="en" sz="2000">
                <a:latin typeface="Questrial"/>
                <a:ea typeface="Questrial"/>
                <a:cs typeface="Questrial"/>
                <a:sym typeface="Questrial"/>
              </a:rPr>
              <a:t>“My job’s to provide ample time for relationships and pastimes to rekindle.”</a:t>
            </a:r>
          </a:p>
          <a:p>
            <a:pPr rtl="0">
              <a:lnSpc>
                <a:spcPct val="115000"/>
              </a:lnSpc>
              <a:spcBef>
                <a:spcPts val="0"/>
              </a:spcBef>
              <a:buNone/>
            </a:pPr>
            <a:r>
              <a:t/>
            </a:r>
            <a:endParaRPr sz="2000">
              <a:latin typeface="Questrial"/>
              <a:ea typeface="Questrial"/>
              <a:cs typeface="Questrial"/>
              <a:sym typeface="Questrial"/>
            </a:endParaRPr>
          </a:p>
          <a:p>
            <a:pPr lvl="0" rtl="0">
              <a:spcBef>
                <a:spcPts val="0"/>
              </a:spcBef>
              <a:buNone/>
            </a:pPr>
            <a:r>
              <a:rPr lang="en" sz="2000">
                <a:latin typeface="Questrial"/>
                <a:ea typeface="Questrial"/>
                <a:cs typeface="Questrial"/>
                <a:sym typeface="Questrial"/>
              </a:rPr>
              <a:t>“Scavenger hunts...don’t force us to be social if we don’t have to be.”</a:t>
            </a:r>
          </a:p>
        </p:txBody>
      </p:sp>
      <p:sp>
        <p:nvSpPr>
          <p:cNvPr id="93" name="Shape 93"/>
          <p:cNvSpPr txBox="1"/>
          <p:nvPr>
            <p:ph idx="2" type="title"/>
          </p:nvPr>
        </p:nvSpPr>
        <p:spPr>
          <a:xfrm>
            <a:off x="5486450" y="0"/>
            <a:ext cx="3645599" cy="894899"/>
          </a:xfrm>
          <a:prstGeom prst="rect">
            <a:avLst/>
          </a:prstGeom>
          <a:solidFill>
            <a:schemeClr val="lt1"/>
          </a:solidFill>
        </p:spPr>
        <p:txBody>
          <a:bodyPr anchorCtr="0" anchor="t" bIns="91425" lIns="91425" rIns="91425" tIns="91425">
            <a:noAutofit/>
          </a:bodyPr>
          <a:lstStyle/>
          <a:p>
            <a:pPr lvl="0" rtl="0">
              <a:spcBef>
                <a:spcPts val="0"/>
              </a:spcBef>
              <a:buNone/>
            </a:pPr>
            <a:r>
              <a:rPr lang="en" sz="6000"/>
              <a:t>Darin Evans</a:t>
            </a:r>
          </a:p>
        </p:txBody>
      </p:sp>
      <p:pic>
        <p:nvPicPr>
          <p:cNvPr id="94" name="Shape 94"/>
          <p:cNvPicPr preferRelativeResize="0"/>
          <p:nvPr/>
        </p:nvPicPr>
        <p:blipFill rotWithShape="1">
          <a:blip r:embed="rId3">
            <a:alphaModFix/>
          </a:blip>
          <a:srcRect b="17396" l="0" r="5499" t="0"/>
          <a:stretch/>
        </p:blipFill>
        <p:spPr>
          <a:xfrm>
            <a:off x="5439950" y="894908"/>
            <a:ext cx="3692099" cy="4302791"/>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 name="Shape 98"/>
        <p:cNvGrpSpPr/>
        <p:nvPr/>
      </p:nvGrpSpPr>
      <p:grpSpPr>
        <a:xfrm>
          <a:off x="0" y="0"/>
          <a:ext cx="0" cy="0"/>
          <a:chOff x="0" y="0"/>
          <a:chExt cx="0" cy="0"/>
        </a:xfrm>
      </p:grpSpPr>
      <p:sp>
        <p:nvSpPr>
          <p:cNvPr id="99" name="Shape 99"/>
          <p:cNvSpPr txBox="1"/>
          <p:nvPr>
            <p:ph type="title"/>
          </p:nvPr>
        </p:nvSpPr>
        <p:spPr>
          <a:xfrm>
            <a:off x="4345175" y="0"/>
            <a:ext cx="47987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5000"/>
              <a:t>Think/Feel</a:t>
            </a:r>
          </a:p>
        </p:txBody>
      </p:sp>
      <p:sp>
        <p:nvSpPr>
          <p:cNvPr id="100" name="Shape 100"/>
          <p:cNvSpPr txBox="1"/>
          <p:nvPr/>
        </p:nvSpPr>
        <p:spPr>
          <a:xfrm>
            <a:off x="4413600" y="1047300"/>
            <a:ext cx="4730399" cy="3967199"/>
          </a:xfrm>
          <a:prstGeom prst="rect">
            <a:avLst/>
          </a:prstGeom>
          <a:noFill/>
          <a:ln>
            <a:noFill/>
          </a:ln>
        </p:spPr>
        <p:txBody>
          <a:bodyPr anchorCtr="0" anchor="t" bIns="91425" lIns="91425" rIns="91425" tIns="91425">
            <a:noAutofit/>
          </a:bodyPr>
          <a:lstStyle/>
          <a:p>
            <a:pPr indent="-355600" lvl="0" marL="457200" rtl="0">
              <a:lnSpc>
                <a:spcPct val="115000"/>
              </a:lnSpc>
              <a:spcBef>
                <a:spcPts val="0"/>
              </a:spcBef>
              <a:buSzPct val="100000"/>
              <a:buFont typeface="Questrial"/>
              <a:buChar char="●"/>
            </a:pPr>
            <a:r>
              <a:rPr lang="en" sz="2000">
                <a:latin typeface="Questrial"/>
                <a:ea typeface="Questrial"/>
                <a:cs typeface="Questrial"/>
                <a:sym typeface="Questrial"/>
              </a:rPr>
              <a:t>Embraces a people-centric job, but hints at his introversion*</a:t>
            </a:r>
          </a:p>
          <a:p>
            <a:pPr lvl="0" rtl="0">
              <a:lnSpc>
                <a:spcPct val="115000"/>
              </a:lnSpc>
              <a:spcBef>
                <a:spcPts val="0"/>
              </a:spcBef>
              <a:buNone/>
            </a:pPr>
            <a:r>
              <a:t/>
            </a:r>
            <a:endParaRPr sz="2000">
              <a:latin typeface="Questrial"/>
              <a:ea typeface="Questrial"/>
              <a:cs typeface="Questrial"/>
              <a:sym typeface="Questrial"/>
            </a:endParaRPr>
          </a:p>
          <a:p>
            <a:pPr indent="-355600" lvl="0" marL="457200" rtl="0">
              <a:lnSpc>
                <a:spcPct val="115000"/>
              </a:lnSpc>
              <a:spcBef>
                <a:spcPts val="0"/>
              </a:spcBef>
              <a:buSzPct val="100000"/>
              <a:buFont typeface="Questrial"/>
              <a:buChar char="●"/>
            </a:pPr>
            <a:r>
              <a:rPr lang="en" sz="2000">
                <a:latin typeface="Questrial"/>
                <a:ea typeface="Questrial"/>
                <a:cs typeface="Questrial"/>
                <a:sym typeface="Questrial"/>
              </a:rPr>
              <a:t>Empathizes the audience’s needs for events.</a:t>
            </a:r>
          </a:p>
          <a:p>
            <a:pPr rtl="0">
              <a:lnSpc>
                <a:spcPct val="115000"/>
              </a:lnSpc>
              <a:spcBef>
                <a:spcPts val="0"/>
              </a:spcBef>
              <a:buNone/>
            </a:pPr>
            <a:r>
              <a:t/>
            </a:r>
            <a:endParaRPr sz="2000">
              <a:latin typeface="Questrial"/>
              <a:ea typeface="Questrial"/>
              <a:cs typeface="Questrial"/>
              <a:sym typeface="Questrial"/>
            </a:endParaRPr>
          </a:p>
          <a:p>
            <a:pPr indent="-355600" lvl="0" marL="457200" rtl="0">
              <a:lnSpc>
                <a:spcPct val="115000"/>
              </a:lnSpc>
              <a:spcBef>
                <a:spcPts val="0"/>
              </a:spcBef>
              <a:buSzPct val="100000"/>
              <a:buFont typeface="Questrial"/>
              <a:buChar char="●"/>
            </a:pPr>
            <a:r>
              <a:rPr lang="en" sz="2000">
                <a:latin typeface="Questrial"/>
                <a:ea typeface="Questrial"/>
                <a:cs typeface="Questrial"/>
                <a:sym typeface="Questrial"/>
              </a:rPr>
              <a:t>Understands how requirements change depending on the type of event/party.</a:t>
            </a:r>
          </a:p>
          <a:p>
            <a:pPr lvl="0" rtl="0">
              <a:lnSpc>
                <a:spcPct val="115000"/>
              </a:lnSpc>
              <a:spcBef>
                <a:spcPts val="0"/>
              </a:spcBef>
              <a:buNone/>
            </a:pPr>
            <a:r>
              <a:t/>
            </a:r>
            <a:endParaRPr sz="2000">
              <a:latin typeface="Questrial"/>
              <a:ea typeface="Questrial"/>
              <a:cs typeface="Questrial"/>
              <a:sym typeface="Questrial"/>
            </a:endParaRPr>
          </a:p>
        </p:txBody>
      </p:sp>
      <p:sp>
        <p:nvSpPr>
          <p:cNvPr id="101" name="Shape 101"/>
          <p:cNvSpPr txBox="1"/>
          <p:nvPr>
            <p:ph idx="2" type="title"/>
          </p:nvPr>
        </p:nvSpPr>
        <p:spPr>
          <a:xfrm>
            <a:off x="0" y="-26950"/>
            <a:ext cx="3854100" cy="769500"/>
          </a:xfrm>
          <a:prstGeom prst="rect">
            <a:avLst/>
          </a:prstGeom>
          <a:solidFill>
            <a:schemeClr val="lt1"/>
          </a:solidFill>
        </p:spPr>
        <p:txBody>
          <a:bodyPr anchorCtr="0" anchor="t" bIns="91425" lIns="91425" rIns="91425" tIns="91425">
            <a:noAutofit/>
          </a:bodyPr>
          <a:lstStyle/>
          <a:p>
            <a:pPr lvl="0" rtl="0">
              <a:spcBef>
                <a:spcPts val="0"/>
              </a:spcBef>
              <a:buNone/>
            </a:pPr>
            <a:r>
              <a:rPr lang="en" sz="5000"/>
              <a:t>Darin Evans</a:t>
            </a:r>
          </a:p>
        </p:txBody>
      </p:sp>
      <p:pic>
        <p:nvPicPr>
          <p:cNvPr id="102" name="Shape 102"/>
          <p:cNvPicPr preferRelativeResize="0"/>
          <p:nvPr/>
        </p:nvPicPr>
        <p:blipFill rotWithShape="1">
          <a:blip r:embed="rId3">
            <a:alphaModFix/>
          </a:blip>
          <a:srcRect b="0" l="0" r="18334" t="0"/>
          <a:stretch/>
        </p:blipFill>
        <p:spPr>
          <a:xfrm>
            <a:off x="-633200" y="894900"/>
            <a:ext cx="4978374" cy="457200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sp>
        <p:nvSpPr>
          <p:cNvPr id="107" name="Shape 107"/>
          <p:cNvSpPr txBox="1"/>
          <p:nvPr>
            <p:ph type="title"/>
          </p:nvPr>
        </p:nvSpPr>
        <p:spPr>
          <a:xfrm>
            <a:off x="-32050" y="0"/>
            <a:ext cx="5472000" cy="894899"/>
          </a:xfrm>
          <a:prstGeom prst="rect">
            <a:avLst/>
          </a:prstGeom>
          <a:solidFill>
            <a:schemeClr val="dk1"/>
          </a:solidFill>
        </p:spPr>
        <p:txBody>
          <a:bodyPr anchorCtr="0" anchor="t" bIns="91425" lIns="91425" rIns="91425" tIns="91425">
            <a:noAutofit/>
          </a:bodyPr>
          <a:lstStyle/>
          <a:p>
            <a:pPr lvl="0" rtl="0">
              <a:spcBef>
                <a:spcPts val="0"/>
              </a:spcBef>
              <a:buNone/>
            </a:pPr>
            <a:r>
              <a:rPr lang="en" sz="6000"/>
              <a:t>Say/DO</a:t>
            </a:r>
          </a:p>
        </p:txBody>
      </p:sp>
      <p:sp>
        <p:nvSpPr>
          <p:cNvPr id="108" name="Shape 108"/>
          <p:cNvSpPr txBox="1"/>
          <p:nvPr/>
        </p:nvSpPr>
        <p:spPr>
          <a:xfrm>
            <a:off x="63675" y="1123500"/>
            <a:ext cx="5136899" cy="3967199"/>
          </a:xfrm>
          <a:prstGeom prst="rect">
            <a:avLst/>
          </a:prstGeom>
          <a:noFill/>
          <a:ln>
            <a:noFill/>
          </a:ln>
        </p:spPr>
        <p:txBody>
          <a:bodyPr anchorCtr="0" anchor="t" bIns="91425" lIns="91425" rIns="91425" tIns="91425">
            <a:noAutofit/>
          </a:bodyPr>
          <a:lstStyle/>
          <a:p>
            <a:pPr rtl="0">
              <a:lnSpc>
                <a:spcPct val="115000"/>
              </a:lnSpc>
              <a:spcBef>
                <a:spcPts val="0"/>
              </a:spcBef>
              <a:buNone/>
            </a:pPr>
            <a:r>
              <a:t/>
            </a:r>
            <a:endParaRPr sz="2000">
              <a:latin typeface="Questrial"/>
              <a:ea typeface="Questrial"/>
              <a:cs typeface="Questrial"/>
              <a:sym typeface="Questrial"/>
            </a:endParaRPr>
          </a:p>
          <a:p>
            <a:pPr lvl="0" rtl="0">
              <a:lnSpc>
                <a:spcPct val="115000"/>
              </a:lnSpc>
              <a:spcBef>
                <a:spcPts val="0"/>
              </a:spcBef>
              <a:buNone/>
            </a:pPr>
            <a:r>
              <a:t/>
            </a:r>
            <a:endParaRPr sz="2000">
              <a:latin typeface="Questrial"/>
              <a:ea typeface="Questrial"/>
              <a:cs typeface="Questrial"/>
              <a:sym typeface="Questrial"/>
            </a:endParaRPr>
          </a:p>
          <a:p>
            <a:pPr rtl="0">
              <a:lnSpc>
                <a:spcPct val="115000"/>
              </a:lnSpc>
              <a:spcBef>
                <a:spcPts val="0"/>
              </a:spcBef>
              <a:buNone/>
            </a:pPr>
            <a:r>
              <a:rPr lang="en" sz="2000">
                <a:latin typeface="Questrial"/>
                <a:ea typeface="Questrial"/>
                <a:cs typeface="Questrial"/>
                <a:sym typeface="Questrial"/>
              </a:rPr>
              <a:t>“Competition in the middle of nowhere...with limited time, I chose to do the first activity I saw...”</a:t>
            </a:r>
          </a:p>
          <a:p>
            <a:pPr rtl="0">
              <a:lnSpc>
                <a:spcPct val="115000"/>
              </a:lnSpc>
              <a:spcBef>
                <a:spcPts val="0"/>
              </a:spcBef>
              <a:buNone/>
            </a:pPr>
            <a:r>
              <a:t/>
            </a:r>
            <a:endParaRPr sz="2000">
              <a:latin typeface="Questrial"/>
              <a:ea typeface="Questrial"/>
              <a:cs typeface="Questrial"/>
              <a:sym typeface="Questrial"/>
            </a:endParaRPr>
          </a:p>
          <a:p>
            <a:pPr lvl="0" rtl="0">
              <a:lnSpc>
                <a:spcPct val="115000"/>
              </a:lnSpc>
              <a:spcBef>
                <a:spcPts val="0"/>
              </a:spcBef>
              <a:buNone/>
            </a:pPr>
            <a:r>
              <a:t/>
            </a:r>
            <a:endParaRPr sz="2000">
              <a:latin typeface="Questrial"/>
              <a:ea typeface="Questrial"/>
              <a:cs typeface="Questrial"/>
              <a:sym typeface="Questrial"/>
            </a:endParaRPr>
          </a:p>
          <a:p>
            <a:pPr lvl="0" rtl="0">
              <a:spcBef>
                <a:spcPts val="0"/>
              </a:spcBef>
              <a:buNone/>
            </a:pPr>
            <a:r>
              <a:t/>
            </a:r>
            <a:endParaRPr sz="2000">
              <a:latin typeface="Questrial"/>
              <a:ea typeface="Questrial"/>
              <a:cs typeface="Questrial"/>
              <a:sym typeface="Questrial"/>
            </a:endParaRPr>
          </a:p>
          <a:p>
            <a:pPr lvl="0" rtl="0">
              <a:spcBef>
                <a:spcPts val="0"/>
              </a:spcBef>
              <a:buNone/>
            </a:pPr>
            <a:r>
              <a:t/>
            </a:r>
            <a:endParaRPr sz="2000">
              <a:latin typeface="Questrial"/>
              <a:ea typeface="Questrial"/>
              <a:cs typeface="Questrial"/>
              <a:sym typeface="Questrial"/>
            </a:endParaRPr>
          </a:p>
        </p:txBody>
      </p:sp>
      <p:sp>
        <p:nvSpPr>
          <p:cNvPr id="109" name="Shape 109"/>
          <p:cNvSpPr txBox="1"/>
          <p:nvPr>
            <p:ph idx="2" type="title"/>
          </p:nvPr>
        </p:nvSpPr>
        <p:spPr>
          <a:xfrm>
            <a:off x="5486450" y="0"/>
            <a:ext cx="3645599" cy="894899"/>
          </a:xfrm>
          <a:prstGeom prst="rect">
            <a:avLst/>
          </a:prstGeom>
          <a:solidFill>
            <a:schemeClr val="lt1"/>
          </a:solidFill>
        </p:spPr>
        <p:txBody>
          <a:bodyPr anchorCtr="0" anchor="t" bIns="91425" lIns="91425" rIns="91425" tIns="91425">
            <a:noAutofit/>
          </a:bodyPr>
          <a:lstStyle/>
          <a:p>
            <a:pPr lvl="0" rtl="0">
              <a:spcBef>
                <a:spcPts val="0"/>
              </a:spcBef>
              <a:buNone/>
            </a:pPr>
            <a:r>
              <a:rPr lang="en" sz="6000"/>
              <a:t>Haley Spector</a:t>
            </a:r>
          </a:p>
        </p:txBody>
      </p:sp>
      <p:pic>
        <p:nvPicPr>
          <p:cNvPr id="110" name="Shape 110"/>
          <p:cNvPicPr preferRelativeResize="0"/>
          <p:nvPr/>
        </p:nvPicPr>
        <p:blipFill rotWithShape="1">
          <a:blip r:embed="rId3">
            <a:alphaModFix/>
          </a:blip>
          <a:srcRect b="0" l="-6599" r="14806" t="0"/>
          <a:stretch/>
        </p:blipFill>
        <p:spPr>
          <a:xfrm>
            <a:off x="5132025" y="894900"/>
            <a:ext cx="4039975" cy="458575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sp>
        <p:nvSpPr>
          <p:cNvPr id="115" name="Shape 115"/>
          <p:cNvSpPr txBox="1"/>
          <p:nvPr>
            <p:ph type="title"/>
          </p:nvPr>
        </p:nvSpPr>
        <p:spPr>
          <a:xfrm>
            <a:off x="4345175" y="0"/>
            <a:ext cx="4798799" cy="894899"/>
          </a:xfrm>
          <a:prstGeom prst="rect">
            <a:avLst/>
          </a:prstGeom>
          <a:solidFill>
            <a:schemeClr val="dk1"/>
          </a:solidFill>
        </p:spPr>
        <p:txBody>
          <a:bodyPr anchorCtr="0" anchor="t" bIns="91425" lIns="91425" rIns="91425" tIns="91425">
            <a:noAutofit/>
          </a:bodyPr>
          <a:lstStyle/>
          <a:p>
            <a:pPr lvl="0" rtl="0">
              <a:spcBef>
                <a:spcPts val="0"/>
              </a:spcBef>
              <a:buNone/>
            </a:pPr>
            <a:r>
              <a:rPr lang="en" sz="5000"/>
              <a:t>Think/Feel</a:t>
            </a:r>
          </a:p>
        </p:txBody>
      </p:sp>
      <p:sp>
        <p:nvSpPr>
          <p:cNvPr id="116" name="Shape 116"/>
          <p:cNvSpPr txBox="1"/>
          <p:nvPr/>
        </p:nvSpPr>
        <p:spPr>
          <a:xfrm>
            <a:off x="4413600" y="1047300"/>
            <a:ext cx="4730399" cy="3967199"/>
          </a:xfrm>
          <a:prstGeom prst="rect">
            <a:avLst/>
          </a:prstGeom>
          <a:noFill/>
          <a:ln>
            <a:noFill/>
          </a:ln>
        </p:spPr>
        <p:txBody>
          <a:bodyPr anchorCtr="0" anchor="t" bIns="91425" lIns="91425" rIns="91425" tIns="91425">
            <a:noAutofit/>
          </a:bodyPr>
          <a:lstStyle/>
          <a:p>
            <a:pPr indent="-355600" lvl="0" marL="457200" rtl="0">
              <a:lnSpc>
                <a:spcPct val="115000"/>
              </a:lnSpc>
              <a:spcBef>
                <a:spcPts val="0"/>
              </a:spcBef>
              <a:buSzPct val="100000"/>
              <a:buFont typeface="Questrial"/>
              <a:buChar char="●"/>
            </a:pPr>
            <a:r>
              <a:rPr lang="en" sz="2000">
                <a:latin typeface="Questrial"/>
                <a:ea typeface="Questrial"/>
                <a:cs typeface="Questrial"/>
                <a:sym typeface="Questrial"/>
              </a:rPr>
              <a:t>No time to plan trips given scheduling constraints.</a:t>
            </a:r>
          </a:p>
          <a:p>
            <a:pPr lvl="0" rtl="0">
              <a:lnSpc>
                <a:spcPct val="115000"/>
              </a:lnSpc>
              <a:spcBef>
                <a:spcPts val="0"/>
              </a:spcBef>
              <a:buNone/>
            </a:pPr>
            <a:r>
              <a:t/>
            </a:r>
            <a:endParaRPr sz="2000">
              <a:latin typeface="Questrial"/>
              <a:ea typeface="Questrial"/>
              <a:cs typeface="Questrial"/>
              <a:sym typeface="Questrial"/>
            </a:endParaRPr>
          </a:p>
          <a:p>
            <a:pPr indent="-355600" lvl="0" marL="457200" rtl="0">
              <a:lnSpc>
                <a:spcPct val="115000"/>
              </a:lnSpc>
              <a:spcBef>
                <a:spcPts val="0"/>
              </a:spcBef>
              <a:buSzPct val="100000"/>
              <a:buFont typeface="Questrial"/>
              <a:buChar char="●"/>
            </a:pPr>
            <a:r>
              <a:rPr lang="en" sz="2000">
                <a:latin typeface="Questrial"/>
                <a:ea typeface="Questrial"/>
                <a:cs typeface="Questrial"/>
                <a:sym typeface="Questrial"/>
              </a:rPr>
              <a:t>Wants to find exciting activities wherever she goes.</a:t>
            </a:r>
          </a:p>
          <a:p>
            <a:pPr lvl="0" rtl="0">
              <a:lnSpc>
                <a:spcPct val="115000"/>
              </a:lnSpc>
              <a:spcBef>
                <a:spcPts val="0"/>
              </a:spcBef>
              <a:buNone/>
            </a:pPr>
            <a:r>
              <a:t/>
            </a:r>
            <a:endParaRPr sz="2000">
              <a:latin typeface="Questrial"/>
              <a:ea typeface="Questrial"/>
              <a:cs typeface="Questrial"/>
              <a:sym typeface="Questrial"/>
            </a:endParaRPr>
          </a:p>
          <a:p>
            <a:pPr indent="-355600" lvl="0" marL="457200" rtl="0">
              <a:lnSpc>
                <a:spcPct val="115000"/>
              </a:lnSpc>
              <a:spcBef>
                <a:spcPts val="0"/>
              </a:spcBef>
              <a:buSzPct val="100000"/>
              <a:buFont typeface="Questrial"/>
              <a:buChar char="●"/>
            </a:pPr>
            <a:r>
              <a:rPr lang="en" sz="2000">
                <a:latin typeface="Questrial"/>
                <a:ea typeface="Questrial"/>
                <a:cs typeface="Questrial"/>
                <a:sym typeface="Questrial"/>
              </a:rPr>
              <a:t>Apprehensive about meeting new people in a new place.</a:t>
            </a:r>
          </a:p>
        </p:txBody>
      </p:sp>
      <p:sp>
        <p:nvSpPr>
          <p:cNvPr id="117" name="Shape 117"/>
          <p:cNvSpPr txBox="1"/>
          <p:nvPr>
            <p:ph idx="2" type="title"/>
          </p:nvPr>
        </p:nvSpPr>
        <p:spPr>
          <a:xfrm>
            <a:off x="0" y="-26950"/>
            <a:ext cx="3854100" cy="769500"/>
          </a:xfrm>
          <a:prstGeom prst="rect">
            <a:avLst/>
          </a:prstGeom>
          <a:solidFill>
            <a:schemeClr val="lt1"/>
          </a:solidFill>
        </p:spPr>
        <p:txBody>
          <a:bodyPr anchorCtr="0" anchor="t" bIns="91425" lIns="91425" rIns="91425" tIns="91425">
            <a:noAutofit/>
          </a:bodyPr>
          <a:lstStyle/>
          <a:p>
            <a:pPr lvl="0" rtl="0">
              <a:spcBef>
                <a:spcPts val="0"/>
              </a:spcBef>
              <a:buNone/>
            </a:pPr>
            <a:r>
              <a:rPr lang="en" sz="5000">
                <a:solidFill>
                  <a:srgbClr val="000000"/>
                </a:solidFill>
              </a:rPr>
              <a:t>Haley Spector</a:t>
            </a:r>
          </a:p>
        </p:txBody>
      </p:sp>
      <p:pic>
        <p:nvPicPr>
          <p:cNvPr id="118" name="Shape 118"/>
          <p:cNvPicPr preferRelativeResize="0"/>
          <p:nvPr/>
        </p:nvPicPr>
        <p:blipFill rotWithShape="1">
          <a:blip r:embed="rId3">
            <a:alphaModFix/>
          </a:blip>
          <a:srcRect b="15286" l="0" r="0" t="11778"/>
          <a:stretch/>
        </p:blipFill>
        <p:spPr>
          <a:xfrm>
            <a:off x="0" y="894900"/>
            <a:ext cx="4345175" cy="424859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