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y="5143500" cx="9144000"/>
  <p:notesSz cx="6858000" cy="9144000"/>
  <p:embeddedFontLst>
    <p:embeddedFont>
      <p:font typeface="Proxima Nova"/>
      <p:regular r:id="rId25"/>
      <p:bold r:id="rId26"/>
      <p:italic r:id="rId27"/>
      <p:boldItalic r:id="rId28"/>
    </p:embeddedFont>
    <p:embeddedFont>
      <p:font typeface="Exo"/>
      <p:regular r:id="rId29"/>
      <p:bold r:id="rId30"/>
      <p:italic r:id="rId31"/>
      <p:boldItalic r:id="rId32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ProximaNova-bold.fntdata"/><Relationship Id="rId25" Type="http://schemas.openxmlformats.org/officeDocument/2006/relationships/font" Target="fonts/ProximaNova-regular.fntdata"/><Relationship Id="rId28" Type="http://schemas.openxmlformats.org/officeDocument/2006/relationships/font" Target="fonts/ProximaNova-boldItalic.fntdata"/><Relationship Id="rId27" Type="http://schemas.openxmlformats.org/officeDocument/2006/relationships/font" Target="fonts/ProximaNova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Exo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Exo-italic.fntdata"/><Relationship Id="rId30" Type="http://schemas.openxmlformats.org/officeDocument/2006/relationships/font" Target="fonts/Exo-bold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32" Type="http://schemas.openxmlformats.org/officeDocument/2006/relationships/font" Target="fonts/Exo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5200"/>
            </a:lvl1pPr>
            <a:lvl2pPr algn="ctr">
              <a:spcBef>
                <a:spcPts val="0"/>
              </a:spcBef>
              <a:buSzPct val="100000"/>
              <a:defRPr sz="5200"/>
            </a:lvl2pPr>
            <a:lvl3pPr algn="ctr">
              <a:spcBef>
                <a:spcPts val="0"/>
              </a:spcBef>
              <a:buSzPct val="100000"/>
              <a:defRPr sz="5200"/>
            </a:lvl3pPr>
            <a:lvl4pPr algn="ctr">
              <a:spcBef>
                <a:spcPts val="0"/>
              </a:spcBef>
              <a:buSzPct val="100000"/>
              <a:defRPr sz="5200"/>
            </a:lvl4pPr>
            <a:lvl5pPr algn="ctr">
              <a:spcBef>
                <a:spcPts val="0"/>
              </a:spcBef>
              <a:buSzPct val="100000"/>
              <a:defRPr sz="5200"/>
            </a:lvl5pPr>
            <a:lvl6pPr algn="ctr">
              <a:spcBef>
                <a:spcPts val="0"/>
              </a:spcBef>
              <a:buSzPct val="100000"/>
              <a:defRPr sz="5200"/>
            </a:lvl6pPr>
            <a:lvl7pPr algn="ctr">
              <a:spcBef>
                <a:spcPts val="0"/>
              </a:spcBef>
              <a:buSzPct val="100000"/>
              <a:defRPr sz="5200"/>
            </a:lvl7pPr>
            <a:lvl8pPr algn="ctr">
              <a:spcBef>
                <a:spcPts val="0"/>
              </a:spcBef>
              <a:buSzPct val="100000"/>
              <a:defRPr sz="5200"/>
            </a:lvl8pPr>
            <a:lvl9pPr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0" name="Shape 10"/>
          <p:cNvSpPr txBox="1"/>
          <p:nvPr>
            <p:ph idx="1" type="subTitle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1" name="Shape 1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12000"/>
            </a:lvl1pPr>
            <a:lvl2pPr algn="ctr">
              <a:spcBef>
                <a:spcPts val="0"/>
              </a:spcBef>
              <a:buSzPct val="100000"/>
              <a:defRPr sz="12000"/>
            </a:lvl2pPr>
            <a:lvl3pPr algn="ctr">
              <a:spcBef>
                <a:spcPts val="0"/>
              </a:spcBef>
              <a:buSzPct val="100000"/>
              <a:defRPr sz="12000"/>
            </a:lvl3pPr>
            <a:lvl4pPr algn="ctr">
              <a:spcBef>
                <a:spcPts val="0"/>
              </a:spcBef>
              <a:buSzPct val="100000"/>
              <a:defRPr sz="12000"/>
            </a:lvl4pPr>
            <a:lvl5pPr algn="ctr">
              <a:spcBef>
                <a:spcPts val="0"/>
              </a:spcBef>
              <a:buSzPct val="100000"/>
              <a:defRPr sz="12000"/>
            </a:lvl5pPr>
            <a:lvl6pPr algn="ctr">
              <a:spcBef>
                <a:spcPts val="0"/>
              </a:spcBef>
              <a:buSzPct val="100000"/>
              <a:defRPr sz="12000"/>
            </a:lvl6pPr>
            <a:lvl7pPr algn="ctr">
              <a:spcBef>
                <a:spcPts val="0"/>
              </a:spcBef>
              <a:buSzPct val="100000"/>
              <a:defRPr sz="12000"/>
            </a:lvl7pPr>
            <a:lvl8pPr algn="ctr">
              <a:spcBef>
                <a:spcPts val="0"/>
              </a:spcBef>
              <a:buSzPct val="100000"/>
              <a:defRPr sz="12000"/>
            </a:lvl8pPr>
            <a:lvl9pPr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/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algn="ctr">
              <a:spcBef>
                <a:spcPts val="0"/>
              </a:spcBef>
              <a:buSzPct val="100000"/>
              <a:defRPr sz="3600"/>
            </a:lvl1pPr>
            <a:lvl2pPr algn="ctr">
              <a:spcBef>
                <a:spcPts val="0"/>
              </a:spcBef>
              <a:buSzPct val="100000"/>
              <a:defRPr sz="3600"/>
            </a:lvl2pPr>
            <a:lvl3pPr algn="ctr">
              <a:spcBef>
                <a:spcPts val="0"/>
              </a:spcBef>
              <a:buSzPct val="100000"/>
              <a:defRPr sz="3600"/>
            </a:lvl3pPr>
            <a:lvl4pPr algn="ctr">
              <a:spcBef>
                <a:spcPts val="0"/>
              </a:spcBef>
              <a:buSzPct val="100000"/>
              <a:defRPr sz="3600"/>
            </a:lvl4pPr>
            <a:lvl5pPr algn="ctr">
              <a:spcBef>
                <a:spcPts val="0"/>
              </a:spcBef>
              <a:buSzPct val="100000"/>
              <a:defRPr sz="3600"/>
            </a:lvl5pPr>
            <a:lvl6pPr algn="ctr">
              <a:spcBef>
                <a:spcPts val="0"/>
              </a:spcBef>
              <a:buSzPct val="100000"/>
              <a:defRPr sz="3600"/>
            </a:lvl6pPr>
            <a:lvl7pPr algn="ctr">
              <a:spcBef>
                <a:spcPts val="0"/>
              </a:spcBef>
              <a:buSzPct val="100000"/>
              <a:defRPr sz="3600"/>
            </a:lvl7pPr>
            <a:lvl8pPr algn="ctr">
              <a:spcBef>
                <a:spcPts val="0"/>
              </a:spcBef>
              <a:buSzPct val="100000"/>
              <a:defRPr sz="3600"/>
            </a:lvl8pPr>
            <a:lvl9pPr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2" name="Shape 22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SzPct val="100000"/>
              <a:defRPr sz="4800"/>
            </a:lvl1pPr>
            <a:lvl2pPr>
              <a:spcBef>
                <a:spcPts val="0"/>
              </a:spcBef>
              <a:buSzPct val="100000"/>
              <a:defRPr sz="4800"/>
            </a:lvl2pPr>
            <a:lvl3pPr>
              <a:spcBef>
                <a:spcPts val="0"/>
              </a:spcBef>
              <a:buSzPct val="100000"/>
              <a:defRPr sz="4800"/>
            </a:lvl3pPr>
            <a:lvl4pPr>
              <a:spcBef>
                <a:spcPts val="0"/>
              </a:spcBef>
              <a:buSzPct val="100000"/>
              <a:defRPr sz="4800"/>
            </a:lvl4pPr>
            <a:lvl5pPr>
              <a:spcBef>
                <a:spcPts val="0"/>
              </a:spcBef>
              <a:buSzPct val="100000"/>
              <a:defRPr sz="4800"/>
            </a:lvl5pPr>
            <a:lvl6pPr>
              <a:spcBef>
                <a:spcPts val="0"/>
              </a:spcBef>
              <a:buSzPct val="100000"/>
              <a:defRPr sz="4800"/>
            </a:lvl6pPr>
            <a:lvl7pPr>
              <a:spcBef>
                <a:spcPts val="0"/>
              </a:spcBef>
              <a:buSzPct val="100000"/>
              <a:defRPr sz="4800"/>
            </a:lvl7pPr>
            <a:lvl8pPr>
              <a:spcBef>
                <a:spcPts val="0"/>
              </a:spcBef>
              <a:buSzPct val="100000"/>
              <a:defRPr sz="4800"/>
            </a:lvl8pPr>
            <a:lvl9pPr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" name="Shape 36"/>
          <p:cNvSpPr txBox="1"/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4200"/>
            </a:lvl1pPr>
            <a:lvl2pPr algn="ctr">
              <a:spcBef>
                <a:spcPts val="0"/>
              </a:spcBef>
              <a:buSzPct val="100000"/>
              <a:defRPr sz="4200"/>
            </a:lvl2pPr>
            <a:lvl3pPr algn="ctr">
              <a:spcBef>
                <a:spcPts val="0"/>
              </a:spcBef>
              <a:buSzPct val="100000"/>
              <a:defRPr sz="4200"/>
            </a:lvl3pPr>
            <a:lvl4pPr algn="ctr">
              <a:spcBef>
                <a:spcPts val="0"/>
              </a:spcBef>
              <a:buSzPct val="100000"/>
              <a:defRPr sz="4200"/>
            </a:lvl4pPr>
            <a:lvl5pPr algn="ctr">
              <a:spcBef>
                <a:spcPts val="0"/>
              </a:spcBef>
              <a:buSzPct val="100000"/>
              <a:defRPr sz="4200"/>
            </a:lvl5pPr>
            <a:lvl6pPr algn="ctr">
              <a:spcBef>
                <a:spcPts val="0"/>
              </a:spcBef>
              <a:buSzPct val="100000"/>
              <a:defRPr sz="4200"/>
            </a:lvl6pPr>
            <a:lvl7pPr algn="ctr">
              <a:spcBef>
                <a:spcPts val="0"/>
              </a:spcBef>
              <a:buSzPct val="100000"/>
              <a:defRPr sz="4200"/>
            </a:lvl7pPr>
            <a:lvl8pPr algn="ctr">
              <a:spcBef>
                <a:spcPts val="0"/>
              </a:spcBef>
              <a:buSzPct val="100000"/>
              <a:defRPr sz="4200"/>
            </a:lvl8pPr>
            <a:lvl9pPr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7" name="Shape 37"/>
          <p:cNvSpPr txBox="1"/>
          <p:nvPr>
            <p:ph idx="1" type="subTitle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8" name="Shape 38"/>
          <p:cNvSpPr txBox="1"/>
          <p:nvPr>
            <p:ph idx="2" type="body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3.png"/><Relationship Id="rId4" Type="http://schemas.openxmlformats.org/officeDocument/2006/relationships/image" Target="../media/image06.png"/><Relationship Id="rId5" Type="http://schemas.openxmlformats.org/officeDocument/2006/relationships/image" Target="../media/image05.png"/><Relationship Id="rId6" Type="http://schemas.openxmlformats.org/officeDocument/2006/relationships/image" Target="../media/image0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3.png"/><Relationship Id="rId4" Type="http://schemas.openxmlformats.org/officeDocument/2006/relationships/image" Target="../media/image09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0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0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08.png"/><Relationship Id="rId4" Type="http://schemas.openxmlformats.org/officeDocument/2006/relationships/image" Target="../media/image0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0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1.jpg"/><Relationship Id="rId4" Type="http://schemas.openxmlformats.org/officeDocument/2006/relationships/image" Target="../media/image00.jpg"/><Relationship Id="rId5" Type="http://schemas.openxmlformats.org/officeDocument/2006/relationships/image" Target="../media/image02.jpg"/><Relationship Id="rId6" Type="http://schemas.openxmlformats.org/officeDocument/2006/relationships/image" Target="../media/image0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03.png"/><Relationship Id="rId4" Type="http://schemas.openxmlformats.org/officeDocument/2006/relationships/image" Target="../media/image0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" type="subTitle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" name="Shape 54"/>
          <p:cNvSpPr/>
          <p:nvPr/>
        </p:nvSpPr>
        <p:spPr>
          <a:xfrm>
            <a:off x="0" y="2745700"/>
            <a:ext cx="9144000" cy="2467200"/>
          </a:xfrm>
          <a:prstGeom prst="flowChartProcess">
            <a:avLst/>
          </a:prstGeom>
          <a:solidFill>
            <a:srgbClr val="8C0FB8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" name="Shape 55"/>
          <p:cNvSpPr txBox="1"/>
          <p:nvPr/>
        </p:nvSpPr>
        <p:spPr>
          <a:xfrm>
            <a:off x="311700" y="3321350"/>
            <a:ext cx="8634000" cy="1139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Peter Washington, Parker Odrich, Gio Jacuzzi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  <a:p>
            <a:pPr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Assignment 8 Midway Presentation</a:t>
            </a:r>
          </a:p>
        </p:txBody>
      </p:sp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7613" y="240997"/>
            <a:ext cx="5729627" cy="19193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7" name="Shape 57"/>
          <p:cNvCxnSpPr/>
          <p:nvPr/>
        </p:nvCxnSpPr>
        <p:spPr>
          <a:xfrm flipH="1" rot="10800000">
            <a:off x="1202850" y="1920599"/>
            <a:ext cx="6851700" cy="12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58" name="Shape 58"/>
          <p:cNvSpPr txBox="1"/>
          <p:nvPr/>
        </p:nvSpPr>
        <p:spPr>
          <a:xfrm>
            <a:off x="1414650" y="1920600"/>
            <a:ext cx="6639899" cy="458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>
                <a:latin typeface="Exo"/>
                <a:ea typeface="Exo"/>
                <a:cs typeface="Exo"/>
                <a:sym typeface="Exo"/>
              </a:rPr>
              <a:t>Music Playlist Creation in Real-Time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/>
        </p:nvSpPr>
        <p:spPr>
          <a:xfrm>
            <a:off x="346550" y="1210200"/>
            <a:ext cx="8520599" cy="3142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Exo"/>
              <a:buChar char="●"/>
            </a:pPr>
            <a:r>
              <a:rPr lang="en" sz="24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Add feature to change color based on current mood of playlist (may defer complete implementation of this until CS194H)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Exo"/>
              <a:buChar char="●"/>
            </a:pPr>
            <a:r>
              <a:rPr lang="en" sz="24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Remove extraneous options (“Show” vs “Hide” controls)</a:t>
            </a:r>
          </a:p>
        </p:txBody>
      </p:sp>
      <p:sp>
        <p:nvSpPr>
          <p:cNvPr id="124" name="Shape 124"/>
          <p:cNvSpPr txBox="1"/>
          <p:nvPr/>
        </p:nvSpPr>
        <p:spPr>
          <a:xfrm>
            <a:off x="249950" y="171000"/>
            <a:ext cx="8713799" cy="1039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48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Overview of Revised Design (2)</a:t>
            </a:r>
          </a:p>
        </p:txBody>
      </p:sp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5842" y="4491312"/>
            <a:ext cx="1946897" cy="6521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/>
        </p:nvSpPr>
        <p:spPr>
          <a:xfrm>
            <a:off x="346550" y="1210200"/>
            <a:ext cx="8520599" cy="3142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Exo"/>
              <a:buChar char="●"/>
            </a:pPr>
            <a:r>
              <a:rPr lang="en" sz="24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Developing for iPhone 6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Exo"/>
              <a:buChar char="●"/>
            </a:pPr>
            <a:r>
              <a:rPr lang="en" sz="24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Using Xcode 7.1.1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Exo"/>
              <a:buChar char="●"/>
            </a:pPr>
            <a:r>
              <a:rPr lang="en" sz="24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Using Swift rather than Objective-C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Exo"/>
              <a:buChar char="●"/>
            </a:pPr>
            <a:r>
              <a:rPr lang="en" sz="24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Using Spotify iOS SDK</a:t>
            </a:r>
          </a:p>
        </p:txBody>
      </p:sp>
      <p:sp>
        <p:nvSpPr>
          <p:cNvPr id="131" name="Shape 131"/>
          <p:cNvSpPr txBox="1"/>
          <p:nvPr/>
        </p:nvSpPr>
        <p:spPr>
          <a:xfrm>
            <a:off x="249950" y="171000"/>
            <a:ext cx="8713799" cy="1039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Development Tools</a:t>
            </a:r>
          </a:p>
        </p:txBody>
      </p:sp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5842" y="4491312"/>
            <a:ext cx="1946897" cy="652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86650" y="2606525"/>
            <a:ext cx="12192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82025" y="1671325"/>
            <a:ext cx="12192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60900" y="3478425"/>
            <a:ext cx="1291899" cy="1291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/>
        </p:nvSpPr>
        <p:spPr>
          <a:xfrm>
            <a:off x="346550" y="1210200"/>
            <a:ext cx="8520599" cy="3142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Exo"/>
              <a:buChar char="●"/>
            </a:pPr>
            <a:r>
              <a:rPr lang="en" sz="24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Task 1: Creation of session</a:t>
            </a:r>
          </a:p>
          <a:p>
            <a:pPr indent="-381000" lvl="2" marL="1371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Exo"/>
              <a:buChar char="■"/>
            </a:pPr>
            <a:r>
              <a:rPr lang="en" sz="24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Can name task</a:t>
            </a:r>
          </a:p>
          <a:p>
            <a:pPr indent="-381000" lvl="2" marL="1371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Exo"/>
              <a:buChar char="■"/>
            </a:pPr>
            <a:r>
              <a:rPr lang="en" sz="24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Can choose various settings</a:t>
            </a: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Exo"/>
              <a:buChar char="●"/>
            </a:pPr>
            <a:r>
              <a:rPr lang="en" sz="24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Sidebar for main screen</a:t>
            </a: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Exo"/>
              <a:buChar char="●"/>
            </a:pPr>
            <a:r>
              <a:rPr lang="en" sz="24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Rubato-styled view for playing music</a:t>
            </a: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Exo"/>
              <a:buChar char="●"/>
            </a:pPr>
            <a:r>
              <a:rPr lang="en" sz="24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Lots of work with Spotify SDK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41" name="Shape 141"/>
          <p:cNvSpPr txBox="1"/>
          <p:nvPr/>
        </p:nvSpPr>
        <p:spPr>
          <a:xfrm>
            <a:off x="249950" y="171000"/>
            <a:ext cx="8713799" cy="1039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Implemented Features</a:t>
            </a:r>
          </a:p>
        </p:txBody>
      </p:sp>
      <p:pic>
        <p:nvPicPr>
          <p:cNvPr id="142" name="Shape 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5842" y="4491312"/>
            <a:ext cx="1946897" cy="6521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/>
        </p:nvSpPr>
        <p:spPr>
          <a:xfrm>
            <a:off x="346550" y="1210200"/>
            <a:ext cx="8520599" cy="3142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Exo"/>
              <a:buChar char="●"/>
            </a:pPr>
            <a:r>
              <a:rPr lang="en" sz="24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Task 2</a:t>
            </a:r>
          </a:p>
          <a:p>
            <a:pPr indent="-381000" lvl="2" marL="1371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Exo"/>
              <a:buChar char="■"/>
            </a:pPr>
            <a:r>
              <a:rPr lang="en" sz="24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Add songs to playlist</a:t>
            </a:r>
          </a:p>
          <a:p>
            <a:pPr indent="-381000" lvl="2" marL="1371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Exo"/>
              <a:buChar char="■"/>
            </a:pPr>
            <a:r>
              <a:rPr lang="en" sz="24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Upvote/downvote songs</a:t>
            </a:r>
          </a:p>
          <a:p>
            <a:pPr indent="0" lvl="0" marL="91440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Exo"/>
              <a:buChar char="●"/>
            </a:pPr>
            <a:r>
              <a:rPr lang="en" sz="24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Task 3</a:t>
            </a:r>
          </a:p>
          <a:p>
            <a:pPr indent="-381000" lvl="2" marL="1371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Exo"/>
              <a:buChar char="■"/>
            </a:pPr>
            <a:r>
              <a:rPr lang="en" sz="24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Save session for later</a:t>
            </a:r>
          </a:p>
          <a:p>
            <a:pPr indent="-381000" lvl="2" marL="1371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Exo"/>
              <a:buChar char="■"/>
            </a:pPr>
            <a:r>
              <a:rPr lang="en" sz="24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View and listen to saved sessions </a:t>
            </a:r>
          </a:p>
        </p:txBody>
      </p:sp>
      <p:sp>
        <p:nvSpPr>
          <p:cNvPr id="148" name="Shape 148"/>
          <p:cNvSpPr txBox="1"/>
          <p:nvPr/>
        </p:nvSpPr>
        <p:spPr>
          <a:xfrm>
            <a:off x="249950" y="171000"/>
            <a:ext cx="8713799" cy="1039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Unimplemented Features</a:t>
            </a:r>
          </a:p>
        </p:txBody>
      </p:sp>
      <p:pic>
        <p:nvPicPr>
          <p:cNvPr id="149" name="Shape 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5842" y="4491312"/>
            <a:ext cx="1946897" cy="6521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/>
        </p:nvSpPr>
        <p:spPr>
          <a:xfrm>
            <a:off x="346550" y="1210200"/>
            <a:ext cx="8520599" cy="3142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Exo"/>
              <a:buChar char="●"/>
            </a:pPr>
            <a:r>
              <a:rPr lang="en" sz="24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Hackathons during Thanksgiving break</a:t>
            </a:r>
          </a:p>
          <a:p>
            <a:pPr indent="-381000" lvl="2" marL="1371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Exo"/>
              <a:buChar char="■"/>
            </a:pPr>
            <a:r>
              <a:rPr lang="en" sz="24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Gio/Parker: Complete the design flows and frontend design for all 3 of our tasks</a:t>
            </a:r>
          </a:p>
          <a:p>
            <a:pPr indent="-381000" lvl="2" marL="1371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Exo"/>
              <a:buChar char="■"/>
            </a:pPr>
            <a:r>
              <a:rPr lang="en" sz="24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Peter: Complete all the backend work (Spotify SDK or hard-coding songs in the interactions)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Exo"/>
              <a:buChar char="●"/>
            </a:pPr>
            <a:r>
              <a:rPr lang="en" sz="24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During final week of class, will only make minor tweaks and refinements to the UI to make it nice</a:t>
            </a:r>
          </a:p>
        </p:txBody>
      </p:sp>
      <p:sp>
        <p:nvSpPr>
          <p:cNvPr id="155" name="Shape 155"/>
          <p:cNvSpPr txBox="1"/>
          <p:nvPr/>
        </p:nvSpPr>
        <p:spPr>
          <a:xfrm>
            <a:off x="249950" y="171000"/>
            <a:ext cx="8713799" cy="1039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Plan to Finish Project</a:t>
            </a:r>
          </a:p>
        </p:txBody>
      </p:sp>
      <p:pic>
        <p:nvPicPr>
          <p:cNvPr id="156" name="Shape 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5842" y="4491312"/>
            <a:ext cx="1946897" cy="6521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/>
        </p:nvSpPr>
        <p:spPr>
          <a:xfrm>
            <a:off x="346550" y="1210200"/>
            <a:ext cx="4431900" cy="3142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Exo"/>
              <a:buChar char="●"/>
            </a:pPr>
            <a:r>
              <a:rPr lang="en" sz="24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App will not actually detect nearby sessions using WiFi when joining a session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Exo"/>
              <a:buChar char="●"/>
            </a:pPr>
            <a:r>
              <a:rPr lang="en" sz="24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Potentially hard-coded songs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62" name="Shape 162"/>
          <p:cNvSpPr txBox="1"/>
          <p:nvPr/>
        </p:nvSpPr>
        <p:spPr>
          <a:xfrm>
            <a:off x="249950" y="171000"/>
            <a:ext cx="8713799" cy="1039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Wizard of Oz Techniques</a:t>
            </a:r>
          </a:p>
        </p:txBody>
      </p:sp>
      <p:pic>
        <p:nvPicPr>
          <p:cNvPr id="163" name="Shape 1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5842" y="4491312"/>
            <a:ext cx="1946897" cy="652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Shape 1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0300" y="1277299"/>
            <a:ext cx="4006847" cy="2253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/>
        </p:nvSpPr>
        <p:spPr>
          <a:xfrm>
            <a:off x="346550" y="1210200"/>
            <a:ext cx="8520599" cy="3142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Exo"/>
              <a:buChar char="●"/>
            </a:pPr>
            <a:r>
              <a:rPr lang="en" sz="24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App will not actually detect nearby sessions using WiFi when joining a session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Exo"/>
              <a:buChar char="●"/>
            </a:pPr>
            <a:r>
              <a:rPr lang="en" sz="24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If we cannot get Spotify API working soon, we will have to hardcode the songs into the app </a:t>
            </a:r>
          </a:p>
        </p:txBody>
      </p:sp>
      <p:sp>
        <p:nvSpPr>
          <p:cNvPr id="170" name="Shape 170"/>
          <p:cNvSpPr txBox="1"/>
          <p:nvPr/>
        </p:nvSpPr>
        <p:spPr>
          <a:xfrm>
            <a:off x="249950" y="171000"/>
            <a:ext cx="8713799" cy="1039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Hard-Coded Data</a:t>
            </a:r>
          </a:p>
        </p:txBody>
      </p:sp>
      <p:pic>
        <p:nvPicPr>
          <p:cNvPr id="171" name="Shape 1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5842" y="4491312"/>
            <a:ext cx="1946897" cy="6521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/>
        </p:nvSpPr>
        <p:spPr>
          <a:xfrm>
            <a:off x="346550" y="1210200"/>
            <a:ext cx="8520599" cy="3142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Exo"/>
              <a:buChar char="●"/>
            </a:pPr>
            <a:r>
              <a:rPr lang="en" sz="24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All team members are pretty new to iOS (Peter - 2 days, Gio - 2 days, Parker - a little bit during the summer)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Exo"/>
              <a:buChar char="●"/>
            </a:pPr>
            <a:r>
              <a:rPr lang="en" sz="24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Not sure if Spotify SDK will work. Will try getting it to work over the next few days. If it doesn’t work, resort to hard-coding songs.</a:t>
            </a:r>
          </a:p>
        </p:txBody>
      </p:sp>
      <p:sp>
        <p:nvSpPr>
          <p:cNvPr id="177" name="Shape 177"/>
          <p:cNvSpPr txBox="1"/>
          <p:nvPr/>
        </p:nvSpPr>
        <p:spPr>
          <a:xfrm>
            <a:off x="249950" y="171000"/>
            <a:ext cx="8713799" cy="1039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Issues and Questions</a:t>
            </a:r>
          </a:p>
        </p:txBody>
      </p:sp>
      <p:pic>
        <p:nvPicPr>
          <p:cNvPr id="178" name="Shape 1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5842" y="4491312"/>
            <a:ext cx="1946897" cy="6521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/>
        </p:nvSpPr>
        <p:spPr>
          <a:xfrm>
            <a:off x="3624112" y="3814150"/>
            <a:ext cx="1804499" cy="1039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Demo</a:t>
            </a:r>
          </a:p>
        </p:txBody>
      </p:sp>
      <p:pic>
        <p:nvPicPr>
          <p:cNvPr id="184" name="Shape 1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6625" y="-172675"/>
            <a:ext cx="3668424" cy="438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Shape 1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05842" y="4491312"/>
            <a:ext cx="1946897" cy="6521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/>
        </p:nvSpPr>
        <p:spPr>
          <a:xfrm>
            <a:off x="346550" y="1210200"/>
            <a:ext cx="8520599" cy="3142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Exo"/>
              <a:buChar char="●"/>
            </a:pPr>
            <a:r>
              <a:rPr lang="en" sz="24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Many good comments from heuristic evaluation feedback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Exo"/>
              <a:buChar char="●"/>
            </a:pPr>
            <a:r>
              <a:rPr lang="en" sz="24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Resulted in complete redesign of app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Exo"/>
              <a:buChar char="●"/>
            </a:pPr>
            <a:r>
              <a:rPr lang="en" sz="24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Playlist creation task (easy) is implemented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Exo"/>
              <a:buChar char="●"/>
            </a:pPr>
            <a:r>
              <a:rPr lang="en" sz="24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Lots of hacking to come!</a:t>
            </a:r>
          </a:p>
        </p:txBody>
      </p:sp>
      <p:sp>
        <p:nvSpPr>
          <p:cNvPr id="191" name="Shape 191"/>
          <p:cNvSpPr txBox="1"/>
          <p:nvPr/>
        </p:nvSpPr>
        <p:spPr>
          <a:xfrm>
            <a:off x="249950" y="171000"/>
            <a:ext cx="8713799" cy="1039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Summary</a:t>
            </a:r>
          </a:p>
        </p:txBody>
      </p:sp>
      <p:pic>
        <p:nvPicPr>
          <p:cNvPr id="192" name="Shape 1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5842" y="4491312"/>
            <a:ext cx="1946897" cy="6521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/>
        </p:nvSpPr>
        <p:spPr>
          <a:xfrm>
            <a:off x="443150" y="1210200"/>
            <a:ext cx="8520599" cy="3142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000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</a:t>
            </a:r>
            <a:r>
              <a:rPr lang="en" sz="2000">
                <a:latin typeface="Exo"/>
                <a:ea typeface="Exo"/>
                <a:cs typeface="Exo"/>
                <a:sym typeface="Exo"/>
              </a:rPr>
              <a:t>Parker O.      </a:t>
            </a:r>
            <a:r>
              <a:rPr lang="en" sz="1800">
                <a:latin typeface="Exo"/>
                <a:ea typeface="Exo"/>
                <a:cs typeface="Exo"/>
                <a:sym typeface="Exo"/>
              </a:rPr>
              <a:t>                   </a:t>
            </a:r>
            <a:r>
              <a:rPr lang="en" sz="2000">
                <a:latin typeface="Exo"/>
                <a:ea typeface="Exo"/>
                <a:cs typeface="Exo"/>
                <a:sym typeface="Exo"/>
              </a:rPr>
              <a:t>      Gio J.                              Peter W.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3">
            <a:alphaModFix/>
          </a:blip>
          <a:srcRect b="6680" l="0" r="24998" t="2674"/>
          <a:stretch/>
        </p:blipFill>
        <p:spPr>
          <a:xfrm>
            <a:off x="3604525" y="1552100"/>
            <a:ext cx="1743274" cy="210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68749" y="1552088"/>
            <a:ext cx="1743274" cy="2106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Shape 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11250" y="1571887"/>
            <a:ext cx="1656524" cy="2067323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Shape 67"/>
          <p:cNvSpPr txBox="1"/>
          <p:nvPr/>
        </p:nvSpPr>
        <p:spPr>
          <a:xfrm>
            <a:off x="249950" y="171000"/>
            <a:ext cx="8713799" cy="1039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800">
                <a:latin typeface="Exo"/>
                <a:ea typeface="Exo"/>
                <a:cs typeface="Exo"/>
                <a:sym typeface="Exo"/>
              </a:rPr>
              <a:t>The Team</a:t>
            </a:r>
          </a:p>
        </p:txBody>
      </p:sp>
      <p:pic>
        <p:nvPicPr>
          <p:cNvPr id="68" name="Shape 6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05842" y="4491312"/>
            <a:ext cx="1946897" cy="6521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/>
        </p:nvSpPr>
        <p:spPr>
          <a:xfrm>
            <a:off x="249950" y="171000"/>
            <a:ext cx="8713799" cy="1039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Questions?</a:t>
            </a:r>
          </a:p>
        </p:txBody>
      </p:sp>
      <p:pic>
        <p:nvPicPr>
          <p:cNvPr id="198" name="Shape 1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5842" y="4491312"/>
            <a:ext cx="1946897" cy="652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Shape 1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9950" y="1210200"/>
            <a:ext cx="5800474" cy="3625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/>
        </p:nvSpPr>
        <p:spPr>
          <a:xfrm>
            <a:off x="346550" y="1210200"/>
            <a:ext cx="8520599" cy="3142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Music is a dynamic force that brings communities together, but there is currently no way for all listeners to engage with each other in the creation process in real time--together, right here, right now.</a:t>
            </a:r>
          </a:p>
        </p:txBody>
      </p:sp>
      <p:sp>
        <p:nvSpPr>
          <p:cNvPr id="74" name="Shape 74"/>
          <p:cNvSpPr txBox="1"/>
          <p:nvPr/>
        </p:nvSpPr>
        <p:spPr>
          <a:xfrm>
            <a:off x="249950" y="171000"/>
            <a:ext cx="8713799" cy="1039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>
                <a:latin typeface="Exo"/>
                <a:ea typeface="Exo"/>
                <a:cs typeface="Exo"/>
                <a:sym typeface="Exo"/>
              </a:rPr>
              <a:t>Problem Statement</a:t>
            </a:r>
          </a:p>
        </p:txBody>
      </p:sp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5842" y="4491312"/>
            <a:ext cx="1946897" cy="6521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/>
        </p:nvSpPr>
        <p:spPr>
          <a:xfrm>
            <a:off x="346550" y="1210200"/>
            <a:ext cx="8520599" cy="3142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Rubato allows everyone at an event to contribute in real time to the music. The result is a constantly evolving playlist, curated by the entire community.</a:t>
            </a:r>
          </a:p>
        </p:txBody>
      </p:sp>
      <p:sp>
        <p:nvSpPr>
          <p:cNvPr id="81" name="Shape 81"/>
          <p:cNvSpPr txBox="1"/>
          <p:nvPr/>
        </p:nvSpPr>
        <p:spPr>
          <a:xfrm>
            <a:off x="249950" y="171000"/>
            <a:ext cx="8713799" cy="1039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>
                <a:latin typeface="Exo"/>
                <a:ea typeface="Exo"/>
                <a:cs typeface="Exo"/>
                <a:sym typeface="Exo"/>
              </a:rPr>
              <a:t>The Solution: Rubato</a:t>
            </a:r>
          </a:p>
        </p:txBody>
      </p:sp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5842" y="4491312"/>
            <a:ext cx="1946897" cy="6521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/>
        </p:nvSpPr>
        <p:spPr>
          <a:xfrm>
            <a:off x="346550" y="1210200"/>
            <a:ext cx="8520599" cy="3614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latin typeface="Exo"/>
                <a:ea typeface="Exo"/>
                <a:cs typeface="Exo"/>
                <a:sym typeface="Exo"/>
              </a:rPr>
              <a:t>Task 1: Create a communal playlist (easy).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2400">
              <a:latin typeface="Exo"/>
              <a:ea typeface="Exo"/>
              <a:cs typeface="Exo"/>
              <a:sym typeface="Exo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latin typeface="Exo"/>
                <a:ea typeface="Exo"/>
                <a:cs typeface="Exo"/>
                <a:sym typeface="Exo"/>
              </a:rPr>
              <a:t>Task 2: Update the playlist in real-time (hard).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2400">
              <a:latin typeface="Exo"/>
              <a:ea typeface="Exo"/>
              <a:cs typeface="Exo"/>
              <a:sym typeface="Exo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latin typeface="Exo"/>
                <a:ea typeface="Exo"/>
                <a:cs typeface="Exo"/>
                <a:sym typeface="Exo"/>
              </a:rPr>
              <a:t>Task 3: Play songs from any event attended in the past (medium).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88" name="Shape 88"/>
          <p:cNvSpPr txBox="1"/>
          <p:nvPr/>
        </p:nvSpPr>
        <p:spPr>
          <a:xfrm>
            <a:off x="249950" y="171000"/>
            <a:ext cx="8713799" cy="1039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>
                <a:latin typeface="Exo"/>
                <a:ea typeface="Exo"/>
                <a:cs typeface="Exo"/>
                <a:sym typeface="Exo"/>
              </a:rPr>
              <a:t>Representative Tasks</a:t>
            </a:r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5842" y="4491312"/>
            <a:ext cx="1946897" cy="652186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/>
          <p:nvPr/>
        </p:nvSpPr>
        <p:spPr>
          <a:xfrm rot="5400000">
            <a:off x="3697825" y="3093599"/>
            <a:ext cx="792899" cy="490499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8C0FB8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/>
        </p:nvSpPr>
        <p:spPr>
          <a:xfrm>
            <a:off x="346550" y="1210200"/>
            <a:ext cx="8520599" cy="3142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SzPct val="100000"/>
              <a:buFont typeface="Exo"/>
              <a:buAutoNum type="arabicParenR"/>
            </a:pPr>
            <a:r>
              <a:rPr lang="en" sz="24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Heuristic Evaluation Results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Exo"/>
              <a:buAutoNum type="arabicParenR"/>
            </a:pPr>
            <a:r>
              <a:rPr lang="en" sz="24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Overview of Revised Design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Exo"/>
              <a:buAutoNum type="arabicParenR"/>
            </a:pPr>
            <a:r>
              <a:rPr lang="en" sz="24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Prototype Implementation Status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Exo"/>
              <a:buAutoNum type="arabicParenR"/>
            </a:pPr>
            <a:r>
              <a:rPr lang="en" sz="24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Rubato Demo</a:t>
            </a:r>
          </a:p>
        </p:txBody>
      </p:sp>
      <p:sp>
        <p:nvSpPr>
          <p:cNvPr id="96" name="Shape 96"/>
          <p:cNvSpPr txBox="1"/>
          <p:nvPr/>
        </p:nvSpPr>
        <p:spPr>
          <a:xfrm>
            <a:off x="249950" y="171000"/>
            <a:ext cx="8713799" cy="1039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>
                <a:latin typeface="Exo"/>
                <a:ea typeface="Exo"/>
                <a:cs typeface="Exo"/>
                <a:sym typeface="Exo"/>
              </a:rPr>
              <a:t>Overview of the Talk</a:t>
            </a:r>
          </a:p>
        </p:txBody>
      </p:sp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5842" y="4491312"/>
            <a:ext cx="1946897" cy="6521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/>
        </p:nvSpPr>
        <p:spPr>
          <a:xfrm>
            <a:off x="346550" y="1210200"/>
            <a:ext cx="8520599" cy="35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Exo"/>
              <a:buChar char="●"/>
            </a:pPr>
            <a:r>
              <a:rPr lang="en" sz="24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Ambiguity over settings for hiding/showing controls</a:t>
            </a: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Exo"/>
              <a:buChar char="●"/>
            </a:pPr>
            <a:r>
              <a:rPr lang="en" sz="24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Pictures next to songs are confusing - are they related to the song or the person who added them?</a:t>
            </a: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Exo"/>
              <a:buChar char="●"/>
            </a:pPr>
            <a:r>
              <a:rPr lang="en" sz="24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Unclear how to change settings</a:t>
            </a: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Exo"/>
              <a:buChar char="●"/>
            </a:pPr>
            <a:r>
              <a:rPr lang="en" sz="24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Need playlist controls in the past sessions in addition to the current session</a:t>
            </a: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Exo"/>
              <a:buChar char="●"/>
            </a:pPr>
            <a:r>
              <a:rPr lang="en" sz="24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Need more info in past sessions such as title of the session</a:t>
            </a:r>
          </a:p>
        </p:txBody>
      </p:sp>
      <p:sp>
        <p:nvSpPr>
          <p:cNvPr id="103" name="Shape 103"/>
          <p:cNvSpPr txBox="1"/>
          <p:nvPr/>
        </p:nvSpPr>
        <p:spPr>
          <a:xfrm>
            <a:off x="-86175" y="171000"/>
            <a:ext cx="9500099" cy="1039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>
                <a:latin typeface="Exo"/>
                <a:ea typeface="Exo"/>
                <a:cs typeface="Exo"/>
                <a:sym typeface="Exo"/>
              </a:rPr>
              <a:t>Heuristic Evaluation - Particulars</a:t>
            </a:r>
          </a:p>
        </p:txBody>
      </p:sp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5842" y="4491312"/>
            <a:ext cx="1946897" cy="6521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/>
        </p:nvSpPr>
        <p:spPr>
          <a:xfrm>
            <a:off x="346550" y="1210200"/>
            <a:ext cx="8520599" cy="3340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Exo"/>
              <a:buChar char="●"/>
            </a:pPr>
            <a:r>
              <a:rPr lang="en" sz="24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Need downvoting in songs</a:t>
            </a: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Exo"/>
              <a:buChar char="●"/>
            </a:pPr>
            <a:r>
              <a:rPr lang="en" sz="24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Annoying for user to navigate through a long task flow just to get to the session whenever they open their phone</a:t>
            </a: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Exo"/>
              <a:buChar char="●"/>
            </a:pPr>
            <a:r>
              <a:rPr lang="en" sz="24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What exactly does the user see when opening device?</a:t>
            </a: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Exo"/>
              <a:buChar char="●"/>
            </a:pPr>
            <a:r>
              <a:rPr lang="en" sz="24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No product branding</a:t>
            </a: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Exo"/>
              <a:buChar char="●"/>
            </a:pPr>
            <a:r>
              <a:rPr lang="en" sz="24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Was using Arial font</a:t>
            </a: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Exo"/>
              <a:buChar char="●"/>
            </a:pPr>
            <a:r>
              <a:rPr lang="en" sz="24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Spaces and grid alignment was not neat</a:t>
            </a: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Exo"/>
              <a:buChar char="●"/>
            </a:pPr>
            <a:r>
              <a:rPr lang="en" sz="24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Not clear how to deal with accidental songs</a:t>
            </a:r>
          </a:p>
        </p:txBody>
      </p:sp>
      <p:sp>
        <p:nvSpPr>
          <p:cNvPr id="110" name="Shape 110"/>
          <p:cNvSpPr txBox="1"/>
          <p:nvPr/>
        </p:nvSpPr>
        <p:spPr>
          <a:xfrm>
            <a:off x="-80950" y="171000"/>
            <a:ext cx="9375600" cy="1039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>
                <a:latin typeface="Exo"/>
                <a:ea typeface="Exo"/>
                <a:cs typeface="Exo"/>
                <a:sym typeface="Exo"/>
              </a:rPr>
              <a:t>Heuristic Evaluation - High Level</a:t>
            </a:r>
          </a:p>
        </p:txBody>
      </p:sp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5842" y="4491312"/>
            <a:ext cx="1946897" cy="6521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/>
        </p:nvSpPr>
        <p:spPr>
          <a:xfrm>
            <a:off x="346550" y="1210200"/>
            <a:ext cx="8520599" cy="3142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Exo"/>
              <a:buChar char="●"/>
            </a:pPr>
            <a:r>
              <a:rPr lang="en" sz="24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Create clear product branding </a:t>
            </a:r>
            <a:r>
              <a:rPr i="1" lang="en" sz="24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distinct</a:t>
            </a:r>
            <a:r>
              <a:rPr lang="en" sz="24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 from Spotify UI</a:t>
            </a:r>
          </a:p>
          <a:p>
            <a:pPr indent="-381000" lvl="2" marL="1371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Exo"/>
              <a:buChar char="■"/>
            </a:pPr>
            <a:r>
              <a:rPr lang="en" sz="24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Product colors</a:t>
            </a:r>
          </a:p>
          <a:p>
            <a:pPr indent="-381000" lvl="2" marL="1371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Exo"/>
              <a:buChar char="■"/>
            </a:pPr>
            <a:r>
              <a:rPr lang="en" sz="24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Consistent “Roboty” font</a:t>
            </a:r>
          </a:p>
          <a:p>
            <a:pPr indent="0" marL="91440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Exo"/>
              <a:buChar char="●"/>
            </a:pPr>
            <a:r>
              <a:rPr lang="en" sz="24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Add sidebar that users can always access to greatly simplify access to settings at </a:t>
            </a:r>
            <a:r>
              <a:rPr lang="en" sz="2400">
                <a:latin typeface="Exo"/>
                <a:ea typeface="Exo"/>
                <a:cs typeface="Exo"/>
                <a:sym typeface="Exo"/>
              </a:rPr>
              <a:t>all times</a:t>
            </a:r>
          </a:p>
        </p:txBody>
      </p:sp>
      <p:sp>
        <p:nvSpPr>
          <p:cNvPr id="117" name="Shape 117"/>
          <p:cNvSpPr txBox="1"/>
          <p:nvPr/>
        </p:nvSpPr>
        <p:spPr>
          <a:xfrm>
            <a:off x="249950" y="171000"/>
            <a:ext cx="8713799" cy="1039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>
                <a:latin typeface="Exo"/>
                <a:ea typeface="Exo"/>
                <a:cs typeface="Exo"/>
                <a:sym typeface="Exo"/>
              </a:rPr>
              <a:t>Overview of Revised Design (1)</a:t>
            </a:r>
          </a:p>
        </p:txBody>
      </p:sp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5842" y="4491312"/>
            <a:ext cx="1946897" cy="6521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