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Proxima Nova"/>
      <p:regular r:id="rId25"/>
      <p:bold r:id="rId26"/>
      <p:italic r:id="rId27"/>
      <p:boldItalic r:id="rId28"/>
    </p:embeddedFont>
    <p:embeddedFont>
      <p:font typeface="Alfa Slab One"/>
      <p:regular r:id="rId29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roximaNova-bold.fntdata"/><Relationship Id="rId25" Type="http://schemas.openxmlformats.org/officeDocument/2006/relationships/font" Target="fonts/ProximaNova-regular.fntdata"/><Relationship Id="rId28" Type="http://schemas.openxmlformats.org/officeDocument/2006/relationships/font" Target="fonts/ProximaNova-boldItalic.fntdata"/><Relationship Id="rId27" Type="http://schemas.openxmlformats.org/officeDocument/2006/relationships/font" Target="fonts/ProximaNova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lfaSlabOne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3" name="Shape 20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4" name="Shape 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hape 9"/>
          <p:cNvCxnSpPr/>
          <p:nvPr/>
        </p:nvCxnSpPr>
        <p:spPr>
          <a:xfrm>
            <a:off x="4278300" y="2751162"/>
            <a:ext cx="587400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" name="Shape 10"/>
          <p:cNvSpPr txBox="1"/>
          <p:nvPr>
            <p:ph type="ctrTitle"/>
          </p:nvPr>
        </p:nvSpPr>
        <p:spPr>
          <a:xfrm>
            <a:off x="311700" y="595975"/>
            <a:ext cx="8520599" cy="19577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5400"/>
            </a:lvl1pPr>
            <a:lvl2pPr algn="ctr">
              <a:spcBef>
                <a:spcPts val="0"/>
              </a:spcBef>
              <a:buSzPct val="100000"/>
              <a:defRPr sz="5400"/>
            </a:lvl2pPr>
            <a:lvl3pPr algn="ctr">
              <a:spcBef>
                <a:spcPts val="0"/>
              </a:spcBef>
              <a:buSzPct val="100000"/>
              <a:defRPr sz="5400"/>
            </a:lvl3pPr>
            <a:lvl4pPr algn="ctr">
              <a:spcBef>
                <a:spcPts val="0"/>
              </a:spcBef>
              <a:buSzPct val="100000"/>
              <a:defRPr sz="5400"/>
            </a:lvl4pPr>
            <a:lvl5pPr algn="ctr">
              <a:spcBef>
                <a:spcPts val="0"/>
              </a:spcBef>
              <a:buSzPct val="100000"/>
              <a:defRPr sz="5400"/>
            </a:lvl5pPr>
            <a:lvl6pPr algn="ctr">
              <a:spcBef>
                <a:spcPts val="0"/>
              </a:spcBef>
              <a:buSzPct val="100000"/>
              <a:defRPr sz="5400"/>
            </a:lvl6pPr>
            <a:lvl7pPr algn="ctr">
              <a:spcBef>
                <a:spcPts val="0"/>
              </a:spcBef>
              <a:buSzPct val="100000"/>
              <a:defRPr sz="5400"/>
            </a:lvl7pPr>
            <a:lvl8pPr algn="ctr">
              <a:spcBef>
                <a:spcPts val="0"/>
              </a:spcBef>
              <a:buSzPct val="100000"/>
              <a:defRPr sz="5400"/>
            </a:lvl8pPr>
            <a:lvl9pPr algn="ctr">
              <a:spcBef>
                <a:spcPts val="0"/>
              </a:spcBef>
              <a:buSzPct val="100000"/>
              <a:defRPr sz="54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3165823"/>
            <a:ext cx="8520599" cy="7334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type="title"/>
          </p:nvPr>
        </p:nvSpPr>
        <p:spPr>
          <a:xfrm>
            <a:off x="311700" y="1167925"/>
            <a:ext cx="8520599" cy="19800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1pPr>
            <a:lvl2pPr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2pPr>
            <a:lvl3pPr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3pPr>
            <a:lvl4pPr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4pPr>
            <a:lvl5pPr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5pPr>
            <a:lvl6pPr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6pPr>
            <a:lvl7pPr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7pPr>
            <a:lvl8pPr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8pPr>
            <a:lvl9pPr algn="ctr">
              <a:spcBef>
                <a:spcPts val="0"/>
              </a:spcBef>
              <a:buClr>
                <a:schemeClr val="dk1"/>
              </a:buClr>
              <a:buSzPct val="100000"/>
              <a:defRPr sz="1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" type="body"/>
          </p:nvPr>
        </p:nvSpPr>
        <p:spPr>
          <a:xfrm>
            <a:off x="311700" y="3224250"/>
            <a:ext cx="8520599" cy="10715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bg>
      <p:bgPr>
        <a:solidFill>
          <a:schemeClr val="dk1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480550"/>
            <a:ext cx="8114399" cy="24458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defRPr sz="6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6318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490875"/>
            <a:ext cx="2807999" cy="30780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accent3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526350"/>
            <a:ext cx="5683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100"/>
            <a:ext cx="4572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37" name="Shape 3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" name="Shape 38"/>
          <p:cNvSpPr txBox="1"/>
          <p:nvPr>
            <p:ph type="title"/>
          </p:nvPr>
        </p:nvSpPr>
        <p:spPr>
          <a:xfrm>
            <a:off x="265500" y="1375599"/>
            <a:ext cx="4045199" cy="1551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3800"/>
            </a:lvl1pPr>
            <a:lvl2pPr algn="ctr">
              <a:spcBef>
                <a:spcPts val="0"/>
              </a:spcBef>
              <a:buSzPct val="100000"/>
              <a:defRPr sz="3800"/>
            </a:lvl2pPr>
            <a:lvl3pPr algn="ctr">
              <a:spcBef>
                <a:spcPts val="0"/>
              </a:spcBef>
              <a:buSzPct val="100000"/>
              <a:defRPr sz="3800"/>
            </a:lvl3pPr>
            <a:lvl4pPr algn="ctr">
              <a:spcBef>
                <a:spcPts val="0"/>
              </a:spcBef>
              <a:buSzPct val="100000"/>
              <a:defRPr sz="3800"/>
            </a:lvl4pPr>
            <a:lvl5pPr algn="ctr">
              <a:spcBef>
                <a:spcPts val="0"/>
              </a:spcBef>
              <a:buSzPct val="100000"/>
              <a:defRPr sz="3800"/>
            </a:lvl5pPr>
            <a:lvl6pPr algn="ctr">
              <a:spcBef>
                <a:spcPts val="0"/>
              </a:spcBef>
              <a:buSzPct val="100000"/>
              <a:defRPr sz="3800"/>
            </a:lvl6pPr>
            <a:lvl7pPr algn="ctr">
              <a:spcBef>
                <a:spcPts val="0"/>
              </a:spcBef>
              <a:buSzPct val="100000"/>
              <a:defRPr sz="3800"/>
            </a:lvl7pPr>
            <a:lvl8pPr algn="ctr">
              <a:spcBef>
                <a:spcPts val="0"/>
              </a:spcBef>
              <a:buSzPct val="100000"/>
              <a:defRPr sz="3800"/>
            </a:lvl8pPr>
            <a:lvl9pPr algn="ctr">
              <a:spcBef>
                <a:spcPts val="0"/>
              </a:spcBef>
              <a:buSzPct val="100000"/>
              <a:defRPr sz="3800"/>
            </a:lvl9pPr>
          </a:lstStyle>
          <a:p/>
        </p:txBody>
      </p:sp>
      <p:sp>
        <p:nvSpPr>
          <p:cNvPr id="39" name="Shape 39"/>
          <p:cNvSpPr txBox="1"/>
          <p:nvPr>
            <p:ph idx="1" type="subTitle"/>
          </p:nvPr>
        </p:nvSpPr>
        <p:spPr>
          <a:xfrm>
            <a:off x="265500" y="2981125"/>
            <a:ext cx="4045199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1800"/>
            </a:lvl9pPr>
          </a:lstStyle>
          <a:p/>
        </p:txBody>
      </p:sp>
      <p:sp>
        <p:nvSpPr>
          <p:cNvPr id="40" name="Shape 40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idx="1" type="body"/>
          </p:nvPr>
        </p:nvSpPr>
        <p:spPr>
          <a:xfrm>
            <a:off x="319500" y="4233725"/>
            <a:ext cx="5998800" cy="5987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lfa Slab One"/>
              <a:buNone/>
              <a:defRPr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1pPr>
            <a:lvl2pPr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>
              <a:spcBef>
                <a:spcPts val="0"/>
              </a:spcBef>
              <a:buClr>
                <a:schemeClr val="accent3"/>
              </a:buClr>
              <a:buSzPct val="100000"/>
              <a:buFont typeface="Alfa Slab One"/>
              <a:buNone/>
              <a:defRPr sz="3000">
                <a:solidFill>
                  <a:schemeClr val="accent3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Proxima Nova"/>
              <a:defRPr sz="18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Proxima Nova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7.jpg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0.png"/><Relationship Id="rId4" Type="http://schemas.openxmlformats.org/officeDocument/2006/relationships/image" Target="../media/image01.png"/><Relationship Id="rId5" Type="http://schemas.openxmlformats.org/officeDocument/2006/relationships/image" Target="../media/image03.png"/><Relationship Id="rId6" Type="http://schemas.openxmlformats.org/officeDocument/2006/relationships/image" Target="../media/image0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5.png"/><Relationship Id="rId4" Type="http://schemas.openxmlformats.org/officeDocument/2006/relationships/image" Target="../media/image09.png"/><Relationship Id="rId5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5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web.stanford.edu/class/cs147/projects/creation/Rubato/index.html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0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6.jpg"/><Relationship Id="rId4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8.png"/><Relationship Id="rId4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type="ctrTitle"/>
          </p:nvPr>
        </p:nvSpPr>
        <p:spPr>
          <a:xfrm>
            <a:off x="311700" y="595975"/>
            <a:ext cx="8520599" cy="19577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Rubato</a:t>
            </a:r>
          </a:p>
        </p:txBody>
      </p:sp>
      <p:sp>
        <p:nvSpPr>
          <p:cNvPr id="53" name="Shape 53"/>
          <p:cNvSpPr txBox="1"/>
          <p:nvPr>
            <p:ph idx="1" type="subTitle"/>
          </p:nvPr>
        </p:nvSpPr>
        <p:spPr>
          <a:xfrm>
            <a:off x="311700" y="3165826"/>
            <a:ext cx="8520599" cy="15017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Gio Jacuzzi, Parker Odrich, Peter Washington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Assignment 6: Medium-Fi Prototype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Studio: Creation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type="title"/>
          </p:nvPr>
        </p:nvSpPr>
        <p:spPr>
          <a:xfrm>
            <a:off x="297100" y="445025"/>
            <a:ext cx="89979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Design Change 3: Remove Global Settings</a:t>
            </a:r>
          </a:p>
        </p:txBody>
      </p:sp>
      <p:pic>
        <p:nvPicPr>
          <p:cNvPr id="122" name="Shape 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75" y="1260275"/>
            <a:ext cx="4000825" cy="262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2475" y="1260275"/>
            <a:ext cx="4432576" cy="262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/>
          <p:nvPr/>
        </p:nvSpPr>
        <p:spPr>
          <a:xfrm>
            <a:off x="1394400" y="4125775"/>
            <a:ext cx="1091999" cy="884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/>
              <a:t>Before</a:t>
            </a:r>
          </a:p>
        </p:txBody>
      </p:sp>
      <p:sp>
        <p:nvSpPr>
          <p:cNvPr id="125" name="Shape 125"/>
          <p:cNvSpPr txBox="1"/>
          <p:nvPr/>
        </p:nvSpPr>
        <p:spPr>
          <a:xfrm>
            <a:off x="6212762" y="4259400"/>
            <a:ext cx="1091999" cy="884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After</a:t>
            </a:r>
          </a:p>
        </p:txBody>
      </p:sp>
      <p:cxnSp>
        <p:nvCxnSpPr>
          <p:cNvPr id="126" name="Shape 126"/>
          <p:cNvCxnSpPr/>
          <p:nvPr/>
        </p:nvCxnSpPr>
        <p:spPr>
          <a:xfrm>
            <a:off x="499875" y="2986125"/>
            <a:ext cx="933900" cy="328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7" name="Shape 127"/>
          <p:cNvCxnSpPr/>
          <p:nvPr/>
        </p:nvCxnSpPr>
        <p:spPr>
          <a:xfrm flipH="1" rot="10800000">
            <a:off x="552500" y="3025574"/>
            <a:ext cx="841800" cy="263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28" name="Shape 128"/>
          <p:cNvSpPr/>
          <p:nvPr/>
        </p:nvSpPr>
        <p:spPr>
          <a:xfrm>
            <a:off x="4459450" y="3051900"/>
            <a:ext cx="1328700" cy="644700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Task Flow #1: Create a Rubato Session</a:t>
            </a:r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500" y="1354924"/>
            <a:ext cx="1686025" cy="299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525" y="1354925"/>
            <a:ext cx="1686025" cy="2992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8475" y="1354925"/>
            <a:ext cx="1686025" cy="299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7450" y="1354925"/>
            <a:ext cx="1686025" cy="29927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" name="Shape 138"/>
          <p:cNvCxnSpPr>
            <a:stCxn id="135" idx="3"/>
            <a:endCxn id="134" idx="1"/>
          </p:cNvCxnSpPr>
          <p:nvPr/>
        </p:nvCxnSpPr>
        <p:spPr>
          <a:xfrm>
            <a:off x="2356550" y="2851259"/>
            <a:ext cx="352800" cy="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39" name="Shape 139"/>
          <p:cNvCxnSpPr>
            <a:endCxn id="136" idx="1"/>
          </p:cNvCxnSpPr>
          <p:nvPr/>
        </p:nvCxnSpPr>
        <p:spPr>
          <a:xfrm flipH="1" rot="10800000">
            <a:off x="3038775" y="2851271"/>
            <a:ext cx="1709700" cy="70050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40" name="Shape 140"/>
          <p:cNvCxnSpPr>
            <a:endCxn id="137" idx="1"/>
          </p:cNvCxnSpPr>
          <p:nvPr/>
        </p:nvCxnSpPr>
        <p:spPr>
          <a:xfrm flipH="1" rot="10800000">
            <a:off x="5696050" y="2851275"/>
            <a:ext cx="1091400" cy="71370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type="title"/>
          </p:nvPr>
        </p:nvSpPr>
        <p:spPr>
          <a:xfrm>
            <a:off x="311700" y="445025"/>
            <a:ext cx="87783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Task Flow #2: Update playlist in real time</a:t>
            </a:r>
          </a:p>
        </p:txBody>
      </p:sp>
      <p:pic>
        <p:nvPicPr>
          <p:cNvPr id="146" name="Shape 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7050" y="1341750"/>
            <a:ext cx="1819449" cy="3229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9" y="1341787"/>
            <a:ext cx="1819449" cy="322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84375" y="1341775"/>
            <a:ext cx="1819449" cy="322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29725" y="1341775"/>
            <a:ext cx="1819449" cy="32294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" name="Shape 150"/>
          <p:cNvCxnSpPr>
            <a:endCxn id="146" idx="1"/>
          </p:cNvCxnSpPr>
          <p:nvPr/>
        </p:nvCxnSpPr>
        <p:spPr>
          <a:xfrm flipH="1" rot="10800000">
            <a:off x="4104149" y="2956524"/>
            <a:ext cx="552900" cy="139770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51" name="Shape 151"/>
          <p:cNvCxnSpPr>
            <a:endCxn id="148" idx="1"/>
          </p:cNvCxnSpPr>
          <p:nvPr/>
        </p:nvCxnSpPr>
        <p:spPr>
          <a:xfrm>
            <a:off x="1946775" y="1894223"/>
            <a:ext cx="537600" cy="106230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52" name="Shape 152"/>
          <p:cNvCxnSpPr/>
          <p:nvPr/>
        </p:nvCxnSpPr>
        <p:spPr>
          <a:xfrm>
            <a:off x="6143325" y="3117623"/>
            <a:ext cx="657600" cy="105240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Task Flow #3: Relive the playlist</a:t>
            </a:r>
          </a:p>
        </p:txBody>
      </p:sp>
      <p:pic>
        <p:nvPicPr>
          <p:cNvPr id="158" name="Shape 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6350" y="1348337"/>
            <a:ext cx="1871300" cy="332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8325" y="1348359"/>
            <a:ext cx="1871300" cy="3321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374" y="1348325"/>
            <a:ext cx="1871300" cy="33215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" name="Shape 161"/>
          <p:cNvCxnSpPr>
            <a:endCxn id="158" idx="1"/>
          </p:cNvCxnSpPr>
          <p:nvPr/>
        </p:nvCxnSpPr>
        <p:spPr>
          <a:xfrm flipH="1" rot="10800000">
            <a:off x="2499350" y="3009113"/>
            <a:ext cx="1136999" cy="85830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62" name="Shape 162"/>
          <p:cNvCxnSpPr>
            <a:endCxn id="159" idx="1"/>
          </p:cNvCxnSpPr>
          <p:nvPr/>
        </p:nvCxnSpPr>
        <p:spPr>
          <a:xfrm>
            <a:off x="5525125" y="2117829"/>
            <a:ext cx="913200" cy="891300"/>
          </a:xfrm>
          <a:prstGeom prst="straightConnector1">
            <a:avLst/>
          </a:prstGeom>
          <a:noFill/>
          <a:ln cap="flat" cmpd="sng" w="28575">
            <a:solidFill>
              <a:srgbClr val="9900FF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Prototyping Tool</a:t>
            </a:r>
          </a:p>
        </p:txBody>
      </p:sp>
      <p:sp>
        <p:nvSpPr>
          <p:cNvPr id="168" name="Shape 168"/>
          <p:cNvSpPr txBox="1"/>
          <p:nvPr>
            <p:ph idx="1" type="body"/>
          </p:nvPr>
        </p:nvSpPr>
        <p:spPr>
          <a:xfrm>
            <a:off x="311700" y="1473325"/>
            <a:ext cx="8520599" cy="3095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Used Proto.IO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Makes iOS prototypes that seem real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Lots of features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Great for collaboration</a:t>
            </a:r>
          </a:p>
          <a:p>
            <a:pPr indent="-381000" lvl="0" marL="457200">
              <a:spcBef>
                <a:spcPts val="0"/>
              </a:spcBef>
              <a:buSzPct val="100000"/>
              <a:buChar char="-"/>
            </a:pPr>
            <a:r>
              <a:rPr lang="en" sz="2400"/>
              <a:t>Free trial</a:t>
            </a:r>
          </a:p>
        </p:txBody>
      </p:sp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1050" y="221400"/>
            <a:ext cx="4491250" cy="130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Limitations of Proto.IO</a:t>
            </a:r>
          </a:p>
        </p:txBody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en" sz="2400"/>
              <a:t>No “conditional” logic prevented many simple prototyping features from being added</a:t>
            </a:r>
          </a:p>
          <a:p>
            <a:pPr indent="-381000" lvl="1" marL="914400" rtl="0">
              <a:spcBef>
                <a:spcPts val="0"/>
              </a:spcBef>
              <a:buSzPct val="100000"/>
              <a:buChar char="-"/>
            </a:pPr>
            <a:r>
              <a:rPr lang="en" sz="2400"/>
              <a:t>Selected songs couldn’t actually be added to playlist</a:t>
            </a:r>
          </a:p>
          <a:p>
            <a:pPr indent="-381000" lvl="1" marL="914400" rtl="0">
              <a:spcBef>
                <a:spcPts val="0"/>
              </a:spcBef>
              <a:buSzPct val="100000"/>
              <a:buChar char="-"/>
            </a:pPr>
            <a:r>
              <a:rPr lang="en" sz="2400"/>
              <a:t>The results of upvoting a song can’t be seen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-381000" lvl="0" marL="457200">
              <a:spcBef>
                <a:spcPts val="0"/>
              </a:spcBef>
              <a:buSzPct val="100000"/>
              <a:buChar char="-"/>
            </a:pPr>
            <a:r>
              <a:rPr lang="en" sz="2400"/>
              <a:t>Long learning curve compared to Marvel and InVision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Wizard of Oz Techniques</a:t>
            </a:r>
          </a:p>
        </p:txBody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311700" y="1152475"/>
            <a:ext cx="4818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When a user wants to add a song, we will tell them that the song is added to the playlist.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-381000" lvl="0" marL="457200">
              <a:spcBef>
                <a:spcPts val="0"/>
              </a:spcBef>
              <a:buSzPct val="100000"/>
              <a:buChar char="-"/>
            </a:pPr>
            <a:r>
              <a:rPr lang="en" sz="2400"/>
              <a:t>When a user wants to play a song, we will play the song ourselves. The prototype cannot play songs.</a:t>
            </a:r>
          </a:p>
        </p:txBody>
      </p:sp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30300" y="1263575"/>
            <a:ext cx="3762302" cy="211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Hand-Coded Features</a:t>
            </a:r>
          </a:p>
        </p:txBody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Song names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Session names</a:t>
            </a:r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User profile</a:t>
            </a:r>
          </a:p>
          <a:p>
            <a:pPr indent="-381000" lvl="0" marL="457200">
              <a:spcBef>
                <a:spcPts val="0"/>
              </a:spcBef>
              <a:buSzPct val="100000"/>
              <a:buChar char="-"/>
            </a:pPr>
            <a:r>
              <a:rPr lang="en" sz="2400"/>
              <a:t>Number of likes per song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Questions?</a:t>
            </a:r>
          </a:p>
        </p:txBody>
      </p:sp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025" y="1309752"/>
            <a:ext cx="6993950" cy="346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Website Link </a:t>
            </a:r>
          </a:p>
        </p:txBody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000" u="sng">
                <a:solidFill>
                  <a:schemeClr val="hlink"/>
                </a:solidFill>
                <a:hlinkClick r:id="rId3"/>
              </a:rPr>
              <a:t>http://web.stanford.edu/class/cs147/projects/creation/Rubato/index.html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Value Proposition and Solutions</a:t>
            </a:r>
          </a:p>
        </p:txBody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000000"/>
                </a:solidFill>
              </a:rPr>
              <a:t>Value Proposition</a:t>
            </a:r>
            <a:r>
              <a:rPr lang="en" sz="2400">
                <a:solidFill>
                  <a:srgbClr val="000000"/>
                </a:solidFill>
              </a:rPr>
              <a:t>: Communal playlists in real time.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000000"/>
                </a:solidFill>
              </a:rPr>
              <a:t>Problem</a:t>
            </a:r>
            <a:r>
              <a:rPr lang="en" sz="2400">
                <a:solidFill>
                  <a:srgbClr val="000000"/>
                </a:solidFill>
              </a:rPr>
              <a:t>: Music is a dynamic force that brings communities together, but there is currently no way for all listeners to engage with each other in the creation process in real time--together, right here, right now.</a:t>
            </a:r>
          </a:p>
          <a:p>
            <a:pPr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000000"/>
                </a:solidFill>
              </a:rPr>
              <a:t>Solution:</a:t>
            </a:r>
            <a:r>
              <a:rPr lang="en" sz="2400">
                <a:solidFill>
                  <a:srgbClr val="000000"/>
                </a:solidFill>
              </a:rPr>
              <a:t> Rubato allows everyone at an event to contribute in real time to the music. The result is a constantly evolving playlist, curated by the entire community</a:t>
            </a: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Representative Tasks</a:t>
            </a:r>
          </a:p>
        </p:txBody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sz="2400"/>
              <a:t>Task 1: Create a communal playlist (easy).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Task 2: Update the playlist in real-time (medium).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2400"/>
              <a:t>Task 3: Play songs from any event attended in the past.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Problems Found in User Testing</a:t>
            </a:r>
          </a:p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311700" y="1152475"/>
            <a:ext cx="4805999" cy="3856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AutoNum type="arabicParenR"/>
            </a:pPr>
            <a:r>
              <a:rPr lang="en" sz="2400"/>
              <a:t>Users played songs with “malicious” intents.</a:t>
            </a:r>
          </a:p>
          <a:p>
            <a:pPr indent="-381000" lvl="0" marL="457200" rtl="0">
              <a:spcBef>
                <a:spcPts val="0"/>
              </a:spcBef>
              <a:buSzPct val="100000"/>
              <a:buAutoNum type="arabicParenR"/>
            </a:pPr>
            <a:r>
              <a:rPr lang="en" sz="2400"/>
              <a:t>Users found the interface to be too confusing due to the over-complexity of the design.</a:t>
            </a:r>
          </a:p>
          <a:p>
            <a:pPr indent="-381000" lvl="0" marL="457200" rtl="0">
              <a:spcBef>
                <a:spcPts val="0"/>
              </a:spcBef>
              <a:buSzPct val="100000"/>
              <a:buAutoNum type="arabicParenR"/>
            </a:pPr>
            <a:r>
              <a:rPr lang="en" sz="2400"/>
              <a:t>The meanings of buttons were ambiguous (specifically for settings and adding songs).</a:t>
            </a:r>
          </a:p>
        </p:txBody>
      </p:sp>
      <p:pic>
        <p:nvPicPr>
          <p:cNvPr id="72" name="Shape 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7550" y="1227100"/>
            <a:ext cx="1207325" cy="161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73"/>
          <p:cNvPicPr preferRelativeResize="0"/>
          <p:nvPr/>
        </p:nvPicPr>
        <p:blipFill rotWithShape="1">
          <a:blip r:embed="rId4">
            <a:alphaModFix/>
          </a:blip>
          <a:srcRect b="0" l="0" r="0" t="10257"/>
          <a:stretch/>
        </p:blipFill>
        <p:spPr>
          <a:xfrm>
            <a:off x="5205275" y="1230525"/>
            <a:ext cx="1384950" cy="160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Shape 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0225" y="1230525"/>
            <a:ext cx="1207335" cy="160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Design Change 1: Add Upvoting To Songs</a:t>
            </a:r>
          </a:p>
        </p:txBody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Upvoting prevents a single user from hijacking the playlist.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Adds more user interactivity to the party.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Doesn’t require excessive interaction during the party.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Design Change 1: Add Upvoting To Songs</a:t>
            </a:r>
          </a:p>
        </p:txBody>
      </p:sp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175" y="1236550"/>
            <a:ext cx="3944949" cy="29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Shape 87"/>
          <p:cNvSpPr txBox="1"/>
          <p:nvPr/>
        </p:nvSpPr>
        <p:spPr>
          <a:xfrm>
            <a:off x="1447025" y="4388800"/>
            <a:ext cx="1104899" cy="884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/>
              <a:t>Before</a:t>
            </a:r>
          </a:p>
        </p:txBody>
      </p:sp>
      <p:sp>
        <p:nvSpPr>
          <p:cNvPr id="88" name="Shape 88"/>
          <p:cNvSpPr txBox="1"/>
          <p:nvPr/>
        </p:nvSpPr>
        <p:spPr>
          <a:xfrm>
            <a:off x="6174362" y="4388800"/>
            <a:ext cx="1104899" cy="884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After</a:t>
            </a:r>
          </a:p>
        </p:txBody>
      </p:sp>
      <p:pic>
        <p:nvPicPr>
          <p:cNvPr id="89" name="Shape 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7975" y="1236550"/>
            <a:ext cx="3854450" cy="2933424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/>
          <p:nvPr/>
        </p:nvSpPr>
        <p:spPr>
          <a:xfrm>
            <a:off x="6103800" y="1723275"/>
            <a:ext cx="315600" cy="1828499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" name="Shape 91"/>
          <p:cNvSpPr/>
          <p:nvPr/>
        </p:nvSpPr>
        <p:spPr>
          <a:xfrm>
            <a:off x="968000" y="2078450"/>
            <a:ext cx="315600" cy="1039199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type="title"/>
          </p:nvPr>
        </p:nvSpPr>
        <p:spPr>
          <a:xfrm>
            <a:off x="52625" y="445025"/>
            <a:ext cx="89979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Design Change 2: Centralized Home Screen</a:t>
            </a:r>
          </a:p>
        </p:txBody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206450" y="1086700"/>
            <a:ext cx="8520599" cy="3885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A central screen makes it easier for user to navigate throughout the app.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Prevents the user from being “stuck” in a certain screen.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Prevents the user from clicking an unnecessary number of buttons and navigating through many screens.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type="title"/>
          </p:nvPr>
        </p:nvSpPr>
        <p:spPr>
          <a:xfrm>
            <a:off x="52625" y="445025"/>
            <a:ext cx="89979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Design Change 2: Centralized Home Screen</a:t>
            </a:r>
          </a:p>
        </p:txBody>
      </p:sp>
      <p:sp>
        <p:nvSpPr>
          <p:cNvPr id="103" name="Shape 103"/>
          <p:cNvSpPr txBox="1"/>
          <p:nvPr/>
        </p:nvSpPr>
        <p:spPr>
          <a:xfrm>
            <a:off x="1394400" y="4125775"/>
            <a:ext cx="1091999" cy="884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Before</a:t>
            </a:r>
          </a:p>
        </p:txBody>
      </p:sp>
      <p:sp>
        <p:nvSpPr>
          <p:cNvPr id="104" name="Shape 104"/>
          <p:cNvSpPr txBox="1"/>
          <p:nvPr/>
        </p:nvSpPr>
        <p:spPr>
          <a:xfrm>
            <a:off x="6212762" y="4259400"/>
            <a:ext cx="1091999" cy="884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After</a:t>
            </a:r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1882" y="1206649"/>
            <a:ext cx="4293780" cy="286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925" y="1206650"/>
            <a:ext cx="4085274" cy="28638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" name="Shape 107"/>
          <p:cNvCxnSpPr/>
          <p:nvPr/>
        </p:nvCxnSpPr>
        <p:spPr>
          <a:xfrm flipH="1">
            <a:off x="6419374" y="2144225"/>
            <a:ext cx="473700" cy="13199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08" name="Shape 108"/>
          <p:cNvCxnSpPr/>
          <p:nvPr/>
        </p:nvCxnSpPr>
        <p:spPr>
          <a:xfrm flipH="1">
            <a:off x="6524825" y="2144225"/>
            <a:ext cx="1262699" cy="2106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09" name="Shape 109"/>
          <p:cNvCxnSpPr/>
          <p:nvPr/>
        </p:nvCxnSpPr>
        <p:spPr>
          <a:xfrm flipH="1">
            <a:off x="2696624" y="1381250"/>
            <a:ext cx="723600" cy="3816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10" name="Shape 110"/>
          <p:cNvCxnSpPr/>
          <p:nvPr/>
        </p:nvCxnSpPr>
        <p:spPr>
          <a:xfrm flipH="1">
            <a:off x="2552075" y="2749350"/>
            <a:ext cx="854999" cy="1446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type="title"/>
          </p:nvPr>
        </p:nvSpPr>
        <p:spPr>
          <a:xfrm>
            <a:off x="311700" y="445025"/>
            <a:ext cx="8712600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Design Change 3: Remove Global Settings </a:t>
            </a:r>
          </a:p>
        </p:txBody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311700" y="1152475"/>
            <a:ext cx="8520599" cy="3899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Global app settings were largely irrelevant to the app.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Settings were per-session and could just be done during session create-time.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-381000" lvl="0" marL="457200" rtl="0">
              <a:spcBef>
                <a:spcPts val="0"/>
              </a:spcBef>
              <a:buSzPct val="100000"/>
              <a:buChar char="-"/>
            </a:pPr>
            <a:r>
              <a:rPr lang="en" sz="2400"/>
              <a:t>Settings button clogged the home screen. Now, have a </a:t>
            </a:r>
            <a:r>
              <a:rPr b="1" lang="en" sz="2400"/>
              <a:t>much prettier home screen</a:t>
            </a:r>
            <a:r>
              <a:rPr lang="en" sz="2400"/>
              <a:t>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ameday">
  <a:themeElements>
    <a:clrScheme name="Gameday">
      <a:dk1>
        <a:srgbClr val="4285F4"/>
      </a:dk1>
      <a:lt1>
        <a:srgbClr val="FFFFFF"/>
      </a:lt1>
      <a:dk2>
        <a:srgbClr val="666666"/>
      </a:dk2>
      <a:lt2>
        <a:srgbClr val="D9D9D9"/>
      </a:lt2>
      <a:accent1>
        <a:srgbClr val="455A64"/>
      </a:accent1>
      <a:accent2>
        <a:srgbClr val="607D8B"/>
      </a:accent2>
      <a:accent3>
        <a:srgbClr val="FF5722"/>
      </a:accent3>
      <a:accent4>
        <a:srgbClr val="D84315"/>
      </a:accent4>
      <a:accent5>
        <a:srgbClr val="1C3AA9"/>
      </a:accent5>
      <a:accent6>
        <a:srgbClr val="FFAB40"/>
      </a:accent6>
      <a:hlink>
        <a:srgbClr val="1C3AA9"/>
      </a:hlink>
      <a:folHlink>
        <a:srgbClr val="1C3A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