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Amatic SC"/>
      <p:regular r:id="rId22"/>
      <p:bold r:id="rId23"/>
    </p:embeddedFont>
    <p:embeddedFont>
      <p:font typeface="Source Code Pro"/>
      <p:regular r:id="rId24"/>
      <p:bold r:id="rId25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5F81E848-F2A6-4A22-A0A3-94F467314482}">
  <a:tblStyle styleId="{5F81E848-F2A6-4A22-A0A3-94F467314482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418E0959-937C-4139-BBEC-0A5E041A6B40}" styleName="Table_1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28C9CAD1-D57F-467B-BF7D-7F4401708124}" styleName="Table_2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AmaticSC-regular.fntdata"/><Relationship Id="rId21" Type="http://schemas.openxmlformats.org/officeDocument/2006/relationships/slide" Target="slides/slide16.xml"/><Relationship Id="rId24" Type="http://schemas.openxmlformats.org/officeDocument/2006/relationships/font" Target="fonts/SourceCodePro-regular.fntdata"/><Relationship Id="rId23" Type="http://schemas.openxmlformats.org/officeDocument/2006/relationships/font" Target="fonts/AmaticSC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SourceCodePr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311700" y="392150"/>
            <a:ext cx="8520599" cy="2690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8000"/>
            </a:lvl1pPr>
            <a:lvl2pPr algn="ctr">
              <a:spcBef>
                <a:spcPts val="0"/>
              </a:spcBef>
              <a:buSzPct val="100000"/>
              <a:defRPr sz="8000"/>
            </a:lvl2pPr>
            <a:lvl3pPr algn="ctr">
              <a:spcBef>
                <a:spcPts val="0"/>
              </a:spcBef>
              <a:buSzPct val="100000"/>
              <a:defRPr sz="8000"/>
            </a:lvl3pPr>
            <a:lvl4pPr algn="ctr">
              <a:spcBef>
                <a:spcPts val="0"/>
              </a:spcBef>
              <a:buSzPct val="100000"/>
              <a:defRPr sz="8000"/>
            </a:lvl4pPr>
            <a:lvl5pPr algn="ctr">
              <a:spcBef>
                <a:spcPts val="0"/>
              </a:spcBef>
              <a:buSzPct val="100000"/>
              <a:defRPr sz="8000"/>
            </a:lvl5pPr>
            <a:lvl6pPr algn="ctr">
              <a:spcBef>
                <a:spcPts val="0"/>
              </a:spcBef>
              <a:buSzPct val="100000"/>
              <a:defRPr sz="8000"/>
            </a:lvl6pPr>
            <a:lvl7pPr algn="ctr">
              <a:spcBef>
                <a:spcPts val="0"/>
              </a:spcBef>
              <a:buSzPct val="100000"/>
              <a:defRPr sz="8000"/>
            </a:lvl7pPr>
            <a:lvl8pPr algn="ctr">
              <a:spcBef>
                <a:spcPts val="0"/>
              </a:spcBef>
              <a:buSzPct val="100000"/>
              <a:defRPr sz="8000"/>
            </a:lvl8pPr>
            <a:lvl9pPr algn="ctr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311700" y="1240275"/>
            <a:ext cx="8520599" cy="1981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33046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2802750" y="802500"/>
            <a:ext cx="3538499" cy="3538499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228675"/>
            <a:ext cx="3999899" cy="334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228675"/>
            <a:ext cx="3999899" cy="334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4000"/>
            </a:lvl1pPr>
            <a:lvl2pPr>
              <a:spcBef>
                <a:spcPts val="0"/>
              </a:spcBef>
              <a:buSzPct val="100000"/>
              <a:defRPr sz="4000"/>
            </a:lvl2pPr>
            <a:lvl3pPr>
              <a:spcBef>
                <a:spcPts val="0"/>
              </a:spcBef>
              <a:buSzPct val="100000"/>
              <a:defRPr sz="4000"/>
            </a:lvl3pPr>
            <a:lvl4pPr>
              <a:spcBef>
                <a:spcPts val="0"/>
              </a:spcBef>
              <a:buSzPct val="100000"/>
              <a:defRPr sz="4000"/>
            </a:lvl4pPr>
            <a:lvl5pPr>
              <a:spcBef>
                <a:spcPts val="0"/>
              </a:spcBef>
              <a:buSzPct val="100000"/>
              <a:defRPr sz="4000"/>
            </a:lvl5pPr>
            <a:lvl6pPr>
              <a:spcBef>
                <a:spcPts val="0"/>
              </a:spcBef>
              <a:buSzPct val="100000"/>
              <a:defRPr sz="4000"/>
            </a:lvl6pPr>
            <a:lvl7pPr>
              <a:spcBef>
                <a:spcPts val="0"/>
              </a:spcBef>
              <a:buSzPct val="100000"/>
              <a:defRPr sz="4000"/>
            </a:lvl7pPr>
            <a:lvl8pPr>
              <a:spcBef>
                <a:spcPts val="0"/>
              </a:spcBef>
              <a:buSzPct val="100000"/>
              <a:defRPr sz="4000"/>
            </a:lvl8pPr>
            <a:lvl9pPr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3000"/>
            </a:lvl1pPr>
            <a:lvl2pPr>
              <a:spcBef>
                <a:spcPts val="0"/>
              </a:spcBef>
              <a:buSzPct val="100000"/>
              <a:defRPr sz="3000"/>
            </a:lvl2pPr>
            <a:lvl3pPr>
              <a:spcBef>
                <a:spcPts val="0"/>
              </a:spcBef>
              <a:buSzPct val="100000"/>
              <a:defRPr sz="3000"/>
            </a:lvl3pPr>
            <a:lvl4pPr>
              <a:spcBef>
                <a:spcPts val="0"/>
              </a:spcBef>
              <a:buSzPct val="100000"/>
              <a:defRPr sz="3000"/>
            </a:lvl4pPr>
            <a:lvl5pPr>
              <a:spcBef>
                <a:spcPts val="0"/>
              </a:spcBef>
              <a:buSzPct val="100000"/>
              <a:defRPr sz="3000"/>
            </a:lvl5pPr>
            <a:lvl6pPr>
              <a:spcBef>
                <a:spcPts val="0"/>
              </a:spcBef>
              <a:buSzPct val="100000"/>
              <a:defRPr sz="3000"/>
            </a:lvl6pPr>
            <a:lvl7pPr>
              <a:spcBef>
                <a:spcPts val="0"/>
              </a:spcBef>
              <a:buSzPct val="100000"/>
              <a:defRPr sz="3000"/>
            </a:lvl7pPr>
            <a:lvl8pPr>
              <a:spcBef>
                <a:spcPts val="0"/>
              </a:spcBef>
              <a:buSzPct val="100000"/>
              <a:defRPr sz="3000"/>
            </a:lvl8pPr>
            <a:lvl9pPr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" name="Shape 38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400"/>
            </a:lvl1pPr>
            <a:lvl2pPr algn="ctr">
              <a:spcBef>
                <a:spcPts val="0"/>
              </a:spcBef>
              <a:buSzPct val="100000"/>
              <a:defRPr sz="5400"/>
            </a:lvl2pPr>
            <a:lvl3pPr algn="ctr">
              <a:spcBef>
                <a:spcPts val="0"/>
              </a:spcBef>
              <a:buSzPct val="100000"/>
              <a:defRPr sz="5400"/>
            </a:lvl3pPr>
            <a:lvl4pPr algn="ctr">
              <a:spcBef>
                <a:spcPts val="0"/>
              </a:spcBef>
              <a:buSzPct val="100000"/>
              <a:defRPr sz="5400"/>
            </a:lvl4pPr>
            <a:lvl5pPr algn="ctr">
              <a:spcBef>
                <a:spcPts val="0"/>
              </a:spcBef>
              <a:buSzPct val="100000"/>
              <a:defRPr sz="5400"/>
            </a:lvl5pPr>
            <a:lvl6pPr algn="ctr">
              <a:spcBef>
                <a:spcPts val="0"/>
              </a:spcBef>
              <a:buSzPct val="100000"/>
              <a:defRPr sz="5400"/>
            </a:lvl6pPr>
            <a:lvl7pPr algn="ctr">
              <a:spcBef>
                <a:spcPts val="0"/>
              </a:spcBef>
              <a:buSzPct val="100000"/>
              <a:defRPr sz="5400"/>
            </a:lvl7pPr>
            <a:lvl8pPr algn="ctr">
              <a:spcBef>
                <a:spcPts val="0"/>
              </a:spcBef>
              <a:buSzPct val="100000"/>
              <a:defRPr sz="5400"/>
            </a:lvl8pPr>
            <a:lvl9pPr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39" name="Shape 39"/>
          <p:cNvSpPr txBox="1"/>
          <p:nvPr>
            <p:ph idx="1" type="subTitle"/>
          </p:nvPr>
        </p:nvSpPr>
        <p:spPr>
          <a:xfrm>
            <a:off x="265500" y="2845222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" type="body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228675"/>
            <a:ext cx="8520599" cy="334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01.jp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0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jp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6.png"/><Relationship Id="rId4" Type="http://schemas.openxmlformats.org/officeDocument/2006/relationships/image" Target="../media/image03.jp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jpg"/><Relationship Id="rId4" Type="http://schemas.openxmlformats.org/officeDocument/2006/relationships/image" Target="../media/image0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ctrTitle"/>
          </p:nvPr>
        </p:nvSpPr>
        <p:spPr>
          <a:xfrm>
            <a:off x="311700" y="392150"/>
            <a:ext cx="8520599" cy="26903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9600"/>
              <a:t>Rubato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Peter , Parker &amp; Gio</a:t>
            </a:r>
          </a:p>
        </p:txBody>
      </p:sp>
      <p:sp>
        <p:nvSpPr>
          <p:cNvPr id="53" name="Shape 53"/>
          <p:cNvSpPr txBox="1"/>
          <p:nvPr>
            <p:ph idx="1" type="subTitle"/>
          </p:nvPr>
        </p:nvSpPr>
        <p:spPr>
          <a:xfrm>
            <a:off x="311700" y="3890400"/>
            <a:ext cx="8520599" cy="706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Lo-fi Prototyping &amp; Pilot Usability Testing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1404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Experimental Method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64100" y="865250"/>
            <a:ext cx="8520599" cy="334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Participants: Asked residents of Roble Hall if they enjoyed attending parties and listening to music. If so, offered donuts as incentive for participation in experiment.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Environment: Conducted at 10PM in Roble Lounge on a weekday night. Many residents socializing, ideal environment to test our preconceptions of the lo-fi prototype.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Procedure: Parker facilitated the prototype while Peter and Gio operated music selection and took notes. Participants attempted to execute our three tasks in order.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When observing behavior, we looked specifically for ease of use, quickness of tasks, and number of errors.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292850"/>
            <a:ext cx="3261600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775" y="123525"/>
            <a:ext cx="1207325" cy="161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b="0" l="0" r="0" t="10257"/>
          <a:stretch/>
        </p:blipFill>
        <p:spPr>
          <a:xfrm>
            <a:off x="5132500" y="126950"/>
            <a:ext cx="1384950" cy="16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450" y="126950"/>
            <a:ext cx="1207335" cy="16097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Shape 127"/>
          <p:cNvGraphicFramePr/>
          <p:nvPr/>
        </p:nvGraphicFramePr>
        <p:xfrm>
          <a:off x="499875" y="184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{5F81E848-F2A6-4A22-A0A3-94F467314482}</a:tableStyleId>
              </a:tblPr>
              <a:tblGrid>
                <a:gridCol w="1403500"/>
                <a:gridCol w="6962650"/>
              </a:tblGrid>
              <a:tr h="376075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Participant #1</a:t>
                      </a: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Successfully created the Rubato session.</a:t>
                      </a:r>
                    </a:p>
                  </a:txBody>
                  <a:tcPr marT="91425" marB="91425" marR="91425" marL="91425"/>
                </a:tc>
              </a:tr>
              <a:tr h="84735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Was able to create the playlist.</a:t>
                      </a:r>
                    </a:p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2: Wasn’t sure what to do with the “Hide” vs “Show” switch.</a:t>
                      </a:r>
                    </a:p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2: Wasn’t sure whether “Settings” button indicated session settings or playlist settings.</a:t>
                      </a:r>
                    </a:p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3: Added a silly song to the playlist just to “troll”.</a:t>
                      </a:r>
                    </a:p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4: Added the song to the playlist again in order to keep on spamming the playlist.</a:t>
                      </a:r>
                    </a:p>
                  </a:txBody>
                  <a:tcPr marT="91425" marB="91425" marR="91425" marL="91425"/>
                </a:tc>
              </a:tr>
              <a:tr h="83920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Successfully accessed a previous session and listened to a song from it.</a:t>
                      </a:r>
                    </a:p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3: Had trouble navigating between songs during playback, as the interface was unclear on allowing the user to pick any song rather than listen to the entire session.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825" y="0"/>
            <a:ext cx="70535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292850"/>
            <a:ext cx="3261600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775" y="123525"/>
            <a:ext cx="1207325" cy="161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 b="0" l="0" r="0" t="10257"/>
          <a:stretch/>
        </p:blipFill>
        <p:spPr>
          <a:xfrm>
            <a:off x="5132500" y="126950"/>
            <a:ext cx="1384950" cy="16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450" y="126950"/>
            <a:ext cx="1207335" cy="16097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1" name="Shape 141"/>
          <p:cNvGraphicFramePr/>
          <p:nvPr/>
        </p:nvGraphicFramePr>
        <p:xfrm>
          <a:off x="499875" y="184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{418E0959-937C-4139-BBEC-0A5E041A6B40}</a:tableStyleId>
              </a:tblPr>
              <a:tblGrid>
                <a:gridCol w="1403500"/>
                <a:gridCol w="6962650"/>
              </a:tblGrid>
              <a:tr h="376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Participant #2</a:t>
                      </a: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Successfully created the Rubato session.</a:t>
                      </a:r>
                    </a:p>
                  </a:txBody>
                  <a:tcPr marT="91425" marB="91425" marR="91425" marL="91425"/>
                </a:tc>
              </a:tr>
              <a:tr h="688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Was able to create the playlist.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3: Added a silly song to the playlist just to “troll”.</a:t>
                      </a:r>
                    </a:p>
                  </a:txBody>
                  <a:tcPr marT="91425" marB="91425" marR="91425" marL="91425"/>
                </a:tc>
              </a:tr>
              <a:tr h="839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Successfully accessed a previous session and listened to a song from it.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3: Had trouble navigating between songs during playback, as the interface was unclear on allowing the user to pick any song rather than listen to the entire session.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292850"/>
            <a:ext cx="3261600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775" y="123525"/>
            <a:ext cx="1207325" cy="161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b="0" l="0" r="0" t="10257"/>
          <a:stretch/>
        </p:blipFill>
        <p:spPr>
          <a:xfrm>
            <a:off x="5132500" y="126950"/>
            <a:ext cx="1384950" cy="16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450" y="126950"/>
            <a:ext cx="1207335" cy="16097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0" name="Shape 150"/>
          <p:cNvGraphicFramePr/>
          <p:nvPr/>
        </p:nvGraphicFramePr>
        <p:xfrm>
          <a:off x="499875" y="184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{28C9CAD1-D57F-467B-BF7D-7F4401708124}</a:tableStyleId>
              </a:tblPr>
              <a:tblGrid>
                <a:gridCol w="1403500"/>
                <a:gridCol w="6962650"/>
              </a:tblGrid>
              <a:tr h="376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Participant #3</a:t>
                      </a: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Successfully created the Rubato session.</a:t>
                      </a:r>
                    </a:p>
                  </a:txBody>
                  <a:tcPr marT="91425" marB="91425" marR="91425" marL="91425"/>
                </a:tc>
              </a:tr>
              <a:tr h="847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Was able to create the playlist.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3: When trying to add another song to the playlist, he navigated back to the homepage of the app, ultimately doing a lot more work than was necessary.</a:t>
                      </a:r>
                    </a:p>
                  </a:txBody>
                  <a:tcPr marT="91425" marB="91425" marR="91425" marL="91425"/>
                </a:tc>
              </a:tr>
              <a:tr h="839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Task 3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0: Successfully accessed a previous session and listened to a song from it.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3: Had trouble navigating between songs during playback, as the interface was unclear on allowing the user to pick any song rather than listen to the entire session.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311700" y="642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Suggested UI Changes</a:t>
            </a:r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0" y="695275"/>
            <a:ext cx="9106799" cy="438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Certain button icons are ambiguous:</a:t>
            </a:r>
          </a:p>
          <a:p>
            <a:pPr indent="-355600" lvl="1" marL="914400" rtl="0">
              <a:spcBef>
                <a:spcPts val="0"/>
              </a:spcBef>
              <a:buSzPct val="100000"/>
              <a:buChar char="-"/>
            </a:pPr>
            <a:r>
              <a:rPr lang="en" sz="2000"/>
              <a:t>Create Session and Add Song are currently identical.</a:t>
            </a:r>
          </a:p>
          <a:p>
            <a:pPr indent="-355600" lvl="1" marL="914400" rtl="0">
              <a:spcBef>
                <a:spcPts val="0"/>
              </a:spcBef>
              <a:buSzPct val="100000"/>
              <a:buChar char="-"/>
            </a:pPr>
            <a:r>
              <a:rPr lang="en" sz="2000"/>
              <a:t>Sliders in session creation preferences are not necessarily intuitive. A first-time tutorial or restructuring of this screen is needed.</a:t>
            </a:r>
          </a:p>
          <a:p>
            <a:pPr indent="-355600" lvl="1" marL="914400" rtl="0">
              <a:spcBef>
                <a:spcPts val="0"/>
              </a:spcBef>
              <a:buSzPct val="100000"/>
              <a:buChar char="-"/>
            </a:pPr>
            <a:r>
              <a:rPr lang="en" sz="2000"/>
              <a:t>Settings for a specific session and the application itself need to be made distinct.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To prevent malicious use (i.e. “spamming” or “trolling”), a real-time upvoting system will be implemented.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Freedom of interaction with Past Sessions unclear, needs to be redesigned.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 Summary...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311700" y="1106975"/>
            <a:ext cx="8520599" cy="372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Participants liked: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Large icons and buttons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Greatly simplified controls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General flow of application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lang="en"/>
              <a:t>Participants wished: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Icons were more clear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Create Session screen had a tutorial explanation or was restructured to be more intuitive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Past Session interface was more clear despite fundamental difference in interaction freedom.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Value Proposition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311700" y="1228675"/>
            <a:ext cx="8520599" cy="3398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2000"/>
              <a:t>Value Proposition:</a:t>
            </a:r>
            <a:r>
              <a:rPr lang="en" sz="2000"/>
              <a:t> Communal Playlists in Real Time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000"/>
              <a:t>Problem:</a:t>
            </a:r>
            <a:r>
              <a:rPr lang="en" sz="2000"/>
              <a:t> There is currently no way for all listeners at an event to engage with each other in the creation process of music in real time--together, right here, right now.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000"/>
              <a:t>Solution:</a:t>
            </a:r>
            <a:r>
              <a:rPr lang="en" sz="2000"/>
              <a:t> Rubato allows everyone at an event to contribute in real time to the music. The result is a constantly evolving playlist, curated by the entire community.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852375"/>
            <a:ext cx="28076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Initial Sketches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9" y="2475587"/>
            <a:ext cx="4344601" cy="227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9074" y="292850"/>
            <a:ext cx="3023898" cy="1942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Shape 67"/>
          <p:cNvCxnSpPr>
            <a:stCxn id="65" idx="3"/>
            <a:endCxn id="66" idx="2"/>
          </p:cNvCxnSpPr>
          <p:nvPr/>
        </p:nvCxnSpPr>
        <p:spPr>
          <a:xfrm flipH="1" rot="10800000">
            <a:off x="4410551" y="2235386"/>
            <a:ext cx="580500" cy="1378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8" name="Shape 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7425" y="2039725"/>
            <a:ext cx="2234299" cy="2986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>
            <a:stCxn id="65" idx="3"/>
            <a:endCxn id="68" idx="1"/>
          </p:cNvCxnSpPr>
          <p:nvPr/>
        </p:nvCxnSpPr>
        <p:spPr>
          <a:xfrm flipH="1" rot="10800000">
            <a:off x="4410551" y="3532886"/>
            <a:ext cx="2316899" cy="81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70" name="Shape 70"/>
          <p:cNvSpPr txBox="1"/>
          <p:nvPr/>
        </p:nvSpPr>
        <p:spPr>
          <a:xfrm>
            <a:off x="4107487" y="-12"/>
            <a:ext cx="19185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iOS + Spotify Mobile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6727425" y="1457725"/>
            <a:ext cx="2416499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iOS/Computer + Local Host Library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Selected Interface &amp; Rationale → Mobile iOS w/ Spotify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46300" y="1249500"/>
            <a:ext cx="4165799" cy="3733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Little host setup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Virtually limitless music library (Spotify)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Large icons/buttons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Reduced controls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No passwords</a:t>
            </a:r>
          </a:p>
          <a:p>
            <a:pPr indent="-355600" lvl="0" marL="457200">
              <a:spcBef>
                <a:spcPts val="0"/>
              </a:spcBef>
              <a:buSzPct val="100000"/>
              <a:buChar char="-"/>
            </a:pPr>
            <a:r>
              <a:rPr lang="en" sz="2000"/>
              <a:t>Simplest and most intuitive design for hosts and clients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582" y="1365100"/>
            <a:ext cx="4818291" cy="309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Lo-fi Prototype Structure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31775"/>
            <a:ext cx="5135750" cy="374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449" y="2953850"/>
            <a:ext cx="1448824" cy="19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idx="1" type="body"/>
          </p:nvPr>
        </p:nvSpPr>
        <p:spPr>
          <a:xfrm>
            <a:off x="5323000" y="1062350"/>
            <a:ext cx="3848999" cy="1422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Drawn paper prototype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-"/>
            </a:pPr>
            <a:r>
              <a:rPr lang="en" sz="2000"/>
              <a:t>Music played on external speakers in response to user-app interaction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839025"/>
            <a:ext cx="8520599" cy="334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Simple Task: Create a Communal Playlist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Medium Task: Update the Playlist in Real-Time</a:t>
            </a:r>
          </a:p>
          <a:p>
            <a: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Complex Task: Play a song from any past session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Simple Task: Create a Communal Playlist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001" y="1129699"/>
            <a:ext cx="4990425" cy="385595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idx="1" type="body"/>
          </p:nvPr>
        </p:nvSpPr>
        <p:spPr>
          <a:xfrm>
            <a:off x="5303100" y="1246000"/>
            <a:ext cx="3840900" cy="334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Home Screen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Create Session</a:t>
            </a:r>
          </a:p>
          <a:p>
            <a:pPr indent="-355600" lvl="1" marL="914400" rtl="0">
              <a:lnSpc>
                <a:spcPct val="15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Edit Session Preferences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Invite Friends</a:t>
            </a:r>
          </a:p>
          <a:p>
            <a:pPr indent="-3556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Begin Session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Medium Task: Update the Playlist in Real-Time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12" y="1093849"/>
            <a:ext cx="5956985" cy="38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idx="1" type="body"/>
          </p:nvPr>
        </p:nvSpPr>
        <p:spPr>
          <a:xfrm>
            <a:off x="5989200" y="1246000"/>
            <a:ext cx="3154799" cy="334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Session Screen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Add Song</a:t>
            </a:r>
          </a:p>
          <a:p>
            <a:pPr indent="-355600" lvl="1" marL="9144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Or, Add Song from Music Player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Search Song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Queue Song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Return to Session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292850"/>
            <a:ext cx="8520599" cy="80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Complex Task: Play a song from any past session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62" y="1093862"/>
            <a:ext cx="5875429" cy="383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>
            <p:ph idx="1" type="body"/>
          </p:nvPr>
        </p:nvSpPr>
        <p:spPr>
          <a:xfrm>
            <a:off x="5989200" y="1246000"/>
            <a:ext cx="3154799" cy="334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Home Screen</a:t>
            </a: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-"/>
            </a:pPr>
            <a:r>
              <a:rPr lang="en" sz="2000"/>
              <a:t>Past Sessions</a:t>
            </a: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100000"/>
              <a:buChar char="-"/>
            </a:pPr>
            <a:r>
              <a:rPr lang="en" sz="2000"/>
              <a:t>Search/scroll for past session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Enter Session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Search Song</a:t>
            </a:r>
          </a:p>
          <a:p>
            <a:pPr indent="-355600" lvl="1" marL="9144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Search/scroll for specific song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2000"/>
              <a:t>Play Song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