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</p:sldIdLst>
  <p:sldSz cy="5143500" cx="9144000"/>
  <p:notesSz cx="6858000" cy="9144000"/>
  <p:embeddedFontLst>
    <p:embeddedFont>
      <p:font typeface="Average"/>
      <p:regular r:id="rId11"/>
    </p:embeddedFont>
    <p:embeddedFont>
      <p:font typeface="Oswald"/>
      <p:regular r:id="rId12"/>
      <p:bold r:id="rId13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90651C3A-4460-11DB-9652-00E08161165F}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font" Target="fonts/Average-regular.fntdata"/><Relationship Id="rId10" Type="http://schemas.openxmlformats.org/officeDocument/2006/relationships/slide" Target="slides/slide5.xml"/><Relationship Id="rId13" Type="http://schemas.openxmlformats.org/officeDocument/2006/relationships/font" Target="fonts/Oswald-bold.fntdata"/><Relationship Id="rId12" Type="http://schemas.openxmlformats.org/officeDocument/2006/relationships/font" Target="fonts/Oswald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4350278" y="2855377"/>
            <a:ext cx="443588" cy="105632"/>
            <a:chOff x="4137525" y="2915950"/>
            <a:chExt cx="869099" cy="206999"/>
          </a:xfrm>
        </p:grpSpPr>
        <p:sp>
          <p:nvSpPr>
            <p:cNvPr id="10" name="Shape 10"/>
            <p:cNvSpPr/>
            <p:nvPr/>
          </p:nvSpPr>
          <p:spPr>
            <a:xfrm>
              <a:off x="446857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47996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4137525" y="2915950"/>
              <a:ext cx="206999" cy="206999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3" name="Shape 13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4" name="Shape 14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type="title"/>
          </p:nvPr>
        </p:nvSpPr>
        <p:spPr>
          <a:xfrm>
            <a:off x="311700" y="1255275"/>
            <a:ext cx="8520599" cy="18906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12000"/>
            </a:lvl1pPr>
            <a:lvl2pPr algn="ctr">
              <a:spcBef>
                <a:spcPts val="0"/>
              </a:spcBef>
              <a:buSzPct val="100000"/>
              <a:defRPr sz="12000"/>
            </a:lvl2pPr>
            <a:lvl3pPr algn="ctr">
              <a:spcBef>
                <a:spcPts val="0"/>
              </a:spcBef>
              <a:buSzPct val="100000"/>
              <a:defRPr sz="12000"/>
            </a:lvl3pPr>
            <a:lvl4pPr algn="ctr">
              <a:spcBef>
                <a:spcPts val="0"/>
              </a:spcBef>
              <a:buSzPct val="100000"/>
              <a:defRPr sz="12000"/>
            </a:lvl4pPr>
            <a:lvl5pPr algn="ctr">
              <a:spcBef>
                <a:spcPts val="0"/>
              </a:spcBef>
              <a:buSzPct val="100000"/>
              <a:defRPr sz="12000"/>
            </a:lvl5pPr>
            <a:lvl6pPr algn="ctr">
              <a:spcBef>
                <a:spcPts val="0"/>
              </a:spcBef>
              <a:buSzPct val="100000"/>
              <a:defRPr sz="12000"/>
            </a:lvl6pPr>
            <a:lvl7pPr algn="ctr">
              <a:spcBef>
                <a:spcPts val="0"/>
              </a:spcBef>
              <a:buSzPct val="100000"/>
              <a:defRPr sz="12000"/>
            </a:lvl7pPr>
            <a:lvl8pPr algn="ctr">
              <a:spcBef>
                <a:spcPts val="0"/>
              </a:spcBef>
              <a:buSzPct val="100000"/>
              <a:defRPr sz="12000"/>
            </a:lvl8pPr>
            <a:lvl9pPr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50" name="Shape 50"/>
          <p:cNvSpPr txBox="1"/>
          <p:nvPr>
            <p:ph idx="1" type="body"/>
          </p:nvPr>
        </p:nvSpPr>
        <p:spPr>
          <a:xfrm>
            <a:off x="311700" y="3228425"/>
            <a:ext cx="8520599" cy="13008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671250" y="2141250"/>
            <a:ext cx="7852199" cy="8610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 algn="ctr">
              <a:spcBef>
                <a:spcPts val="0"/>
              </a:spcBef>
              <a:buSzPct val="100000"/>
              <a:defRPr sz="3600"/>
            </a:lvl1pPr>
            <a:lvl2pPr algn="ctr">
              <a:spcBef>
                <a:spcPts val="0"/>
              </a:spcBef>
              <a:buSzPct val="100000"/>
              <a:defRPr sz="3600"/>
            </a:lvl2pPr>
            <a:lvl3pPr algn="ctr">
              <a:spcBef>
                <a:spcPts val="0"/>
              </a:spcBef>
              <a:buSzPct val="100000"/>
              <a:defRPr sz="3600"/>
            </a:lvl3pPr>
            <a:lvl4pPr algn="ctr">
              <a:spcBef>
                <a:spcPts val="0"/>
              </a:spcBef>
              <a:buSzPct val="100000"/>
              <a:defRPr sz="3600"/>
            </a:lvl4pPr>
            <a:lvl5pPr algn="ctr">
              <a:spcBef>
                <a:spcPts val="0"/>
              </a:spcBef>
              <a:buSzPct val="100000"/>
              <a:defRPr sz="3600"/>
            </a:lvl5pPr>
            <a:lvl6pPr algn="ctr">
              <a:spcBef>
                <a:spcPts val="0"/>
              </a:spcBef>
              <a:buSzPct val="100000"/>
              <a:defRPr sz="3600"/>
            </a:lvl6pPr>
            <a:lvl7pPr algn="ctr">
              <a:spcBef>
                <a:spcPts val="0"/>
              </a:spcBef>
              <a:buSzPct val="100000"/>
              <a:defRPr sz="3600"/>
            </a:lvl7pPr>
            <a:lvl8pPr algn="ctr">
              <a:spcBef>
                <a:spcPts val="0"/>
              </a:spcBef>
              <a:buSzPct val="100000"/>
              <a:defRPr sz="3600"/>
            </a:lvl8pPr>
            <a:lvl9pPr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3117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6" name="Shape 26"/>
          <p:cNvSpPr txBox="1"/>
          <p:nvPr>
            <p:ph idx="2" type="body"/>
          </p:nvPr>
        </p:nvSpPr>
        <p:spPr>
          <a:xfrm>
            <a:off x="4832400" y="1152475"/>
            <a:ext cx="3999899" cy="3416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4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311700" y="555600"/>
            <a:ext cx="2807999" cy="7556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>
              <a:spcBef>
                <a:spcPts val="0"/>
              </a:spcBef>
              <a:buSzPct val="100000"/>
              <a:defRPr sz="2400"/>
            </a:lvl1pPr>
            <a:lvl2pPr>
              <a:spcBef>
                <a:spcPts val="0"/>
              </a:spcBef>
              <a:buSzPct val="100000"/>
              <a:defRPr sz="2400"/>
            </a:lvl2pPr>
            <a:lvl3pPr>
              <a:spcBef>
                <a:spcPts val="0"/>
              </a:spcBef>
              <a:buSzPct val="100000"/>
              <a:defRPr sz="2400"/>
            </a:lvl3pPr>
            <a:lvl4pPr>
              <a:spcBef>
                <a:spcPts val="0"/>
              </a:spcBef>
              <a:buSzPct val="100000"/>
              <a:defRPr sz="2400"/>
            </a:lvl4pPr>
            <a:lvl5pPr>
              <a:spcBef>
                <a:spcPts val="0"/>
              </a:spcBef>
              <a:buSzPct val="100000"/>
              <a:defRPr sz="2400"/>
            </a:lvl5pPr>
            <a:lvl6pPr>
              <a:spcBef>
                <a:spcPts val="0"/>
              </a:spcBef>
              <a:buSzPct val="100000"/>
              <a:defRPr sz="2400"/>
            </a:lvl6pPr>
            <a:lvl7pPr>
              <a:spcBef>
                <a:spcPts val="0"/>
              </a:spcBef>
              <a:buSzPct val="100000"/>
              <a:defRPr sz="2400"/>
            </a:lvl7pPr>
            <a:lvl8pPr>
              <a:spcBef>
                <a:spcPts val="0"/>
              </a:spcBef>
              <a:buSzPct val="100000"/>
              <a:defRPr sz="2400"/>
            </a:lvl8pPr>
            <a:lvl9pPr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3" name="Shape 33"/>
          <p:cNvSpPr txBox="1"/>
          <p:nvPr>
            <p:ph idx="1" type="body"/>
          </p:nvPr>
        </p:nvSpPr>
        <p:spPr>
          <a:xfrm>
            <a:off x="311700" y="1389600"/>
            <a:ext cx="2807999" cy="31794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SzPct val="100000"/>
              <a:defRPr sz="1200"/>
            </a:lvl1pPr>
            <a:lvl2pPr>
              <a:spcBef>
                <a:spcPts val="0"/>
              </a:spcBef>
              <a:buSzPct val="100000"/>
              <a:defRPr sz="1200"/>
            </a:lvl2pPr>
            <a:lvl3pPr>
              <a:spcBef>
                <a:spcPts val="0"/>
              </a:spcBef>
              <a:buSzPct val="100000"/>
              <a:defRPr sz="1200"/>
            </a:lvl3pPr>
            <a:lvl4pPr>
              <a:spcBef>
                <a:spcPts val="0"/>
              </a:spcBef>
              <a:buSzPct val="100000"/>
              <a:defRPr sz="1200"/>
            </a:lvl4pPr>
            <a:lvl5pPr>
              <a:spcBef>
                <a:spcPts val="0"/>
              </a:spcBef>
              <a:buSzPct val="100000"/>
              <a:defRPr sz="1200"/>
            </a:lvl5pPr>
            <a:lvl6pPr>
              <a:spcBef>
                <a:spcPts val="0"/>
              </a:spcBef>
              <a:buSzPct val="100000"/>
              <a:defRPr sz="1200"/>
            </a:lvl6pPr>
            <a:lvl7pPr>
              <a:spcBef>
                <a:spcPts val="0"/>
              </a:spcBef>
              <a:buSzPct val="100000"/>
              <a:defRPr sz="1200"/>
            </a:lvl7pPr>
            <a:lvl8pPr>
              <a:spcBef>
                <a:spcPts val="0"/>
              </a:spcBef>
              <a:buSzPct val="100000"/>
              <a:defRPr sz="1200"/>
            </a:lvl8pPr>
            <a:lvl9pPr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" name="Shape 3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4572000" y="0"/>
            <a:ext cx="4572000" cy="51434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cxnSp>
        <p:nvCxnSpPr>
          <p:cNvPr id="40" name="Shape 40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1" name="Shape 41"/>
          <p:cNvSpPr txBox="1"/>
          <p:nvPr>
            <p:ph type="title"/>
          </p:nvPr>
        </p:nvSpPr>
        <p:spPr>
          <a:xfrm>
            <a:off x="265500" y="1081400"/>
            <a:ext cx="4045199" cy="17103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algn="ctr">
              <a:spcBef>
                <a:spcPts val="0"/>
              </a:spcBef>
              <a:buSzPct val="100000"/>
              <a:defRPr sz="4200"/>
            </a:lvl1pPr>
            <a:lvl2pPr algn="ctr">
              <a:spcBef>
                <a:spcPts val="0"/>
              </a:spcBef>
              <a:buSzPct val="100000"/>
              <a:defRPr sz="4200"/>
            </a:lvl2pPr>
            <a:lvl3pPr algn="ctr">
              <a:spcBef>
                <a:spcPts val="0"/>
              </a:spcBef>
              <a:buSzPct val="100000"/>
              <a:defRPr sz="4200"/>
            </a:lvl3pPr>
            <a:lvl4pPr algn="ctr">
              <a:spcBef>
                <a:spcPts val="0"/>
              </a:spcBef>
              <a:buSzPct val="100000"/>
              <a:defRPr sz="4200"/>
            </a:lvl4pPr>
            <a:lvl5pPr algn="ctr">
              <a:spcBef>
                <a:spcPts val="0"/>
              </a:spcBef>
              <a:buSzPct val="100000"/>
              <a:defRPr sz="4200"/>
            </a:lvl5pPr>
            <a:lvl6pPr algn="ctr">
              <a:spcBef>
                <a:spcPts val="0"/>
              </a:spcBef>
              <a:buSzPct val="100000"/>
              <a:defRPr sz="4200"/>
            </a:lvl6pPr>
            <a:lvl7pPr algn="ctr">
              <a:spcBef>
                <a:spcPts val="0"/>
              </a:spcBef>
              <a:buSzPct val="100000"/>
              <a:defRPr sz="4200"/>
            </a:lvl7pPr>
            <a:lvl8pPr algn="ctr">
              <a:spcBef>
                <a:spcPts val="0"/>
              </a:spcBef>
              <a:buSzPct val="100000"/>
              <a:defRPr sz="4200"/>
            </a:lvl8pPr>
            <a:lvl9pPr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42" name="Shape 42"/>
          <p:cNvSpPr txBox="1"/>
          <p:nvPr>
            <p:ph idx="1" type="subTitle"/>
          </p:nvPr>
        </p:nvSpPr>
        <p:spPr>
          <a:xfrm>
            <a:off x="265500" y="2845200"/>
            <a:ext cx="4045199" cy="1345500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4939500" y="724200"/>
            <a:ext cx="3837000" cy="3695099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Shape 44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tIns="914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SzPct val="100000"/>
              <a:buFont typeface="Average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accent3"/>
              </a:buClr>
              <a:buFont typeface="Average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8490250" y="4681009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0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7.png"/><Relationship Id="rId4" Type="http://schemas.openxmlformats.org/officeDocument/2006/relationships/image" Target="../media/image06.png"/><Relationship Id="rId5" Type="http://schemas.openxmlformats.org/officeDocument/2006/relationships/image" Target="../media/image05.png"/><Relationship Id="rId6" Type="http://schemas.openxmlformats.org/officeDocument/2006/relationships/image" Target="../media/image02.png"/><Relationship Id="rId7" Type="http://schemas.openxmlformats.org/officeDocument/2006/relationships/image" Target="../media/image03.png"/><Relationship Id="rId8" Type="http://schemas.openxmlformats.org/officeDocument/2006/relationships/image" Target="../media/image0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type="ctrTitle"/>
          </p:nvPr>
        </p:nvSpPr>
        <p:spPr>
          <a:xfrm>
            <a:off x="671257" y="990800"/>
            <a:ext cx="7801500" cy="17300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Assignment 4: Concept Video</a:t>
            </a:r>
          </a:p>
        </p:txBody>
      </p:sp>
      <p:sp>
        <p:nvSpPr>
          <p:cNvPr id="56" name="Shape 56"/>
          <p:cNvSpPr txBox="1"/>
          <p:nvPr>
            <p:ph idx="1" type="subTitle"/>
          </p:nvPr>
        </p:nvSpPr>
        <p:spPr>
          <a:xfrm>
            <a:off x="671250" y="3174875"/>
            <a:ext cx="7801500" cy="7926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rtl="0">
              <a:spcBef>
                <a:spcPts val="0"/>
              </a:spcBef>
              <a:buNone/>
            </a:pPr>
            <a:r>
              <a:rPr lang="en"/>
              <a:t>Rubato</a:t>
            </a:r>
          </a:p>
          <a:p>
            <a:pPr rtl="0">
              <a:spcBef>
                <a:spcPts val="0"/>
              </a:spcBef>
              <a:buNone/>
            </a:pPr>
            <a:r>
              <a:rPr lang="en"/>
              <a:t>Parker Odrich, Gio Jacuzzi, Peter Washington</a:t>
            </a:r>
          </a:p>
          <a:p>
            <a:pPr>
              <a:spcBef>
                <a:spcPts val="0"/>
              </a:spcBef>
              <a:buNone/>
            </a:pPr>
            <a:r>
              <a:rPr lang="en"/>
              <a:t>Studio: Creation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Value Proposition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311700" y="1077250"/>
            <a:ext cx="8520599" cy="29925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SzPct val="100000"/>
            </a:pPr>
            <a:r>
              <a:rPr lang="en" sz="2100" u="sng"/>
              <a:t>Value Proposition:</a:t>
            </a:r>
            <a:r>
              <a:rPr lang="en" sz="2100"/>
              <a:t> Communal playlists, in real time.	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100" u="sng"/>
              <a:t>Problem:</a:t>
            </a:r>
            <a:r>
              <a:rPr lang="en" sz="2100"/>
              <a:t> Music is a dynamic force that brings communities together, but too often social events rely on static playlists crafted by a single person.</a:t>
            </a:r>
          </a:p>
          <a:p>
            <a:pPr indent="-228600" lvl="0" marL="457200" rtl="0"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" sz="2100" u="sng"/>
              <a:t>Solution:</a:t>
            </a:r>
            <a:r>
              <a:rPr lang="en" sz="2100"/>
              <a:t> Rubato allows everyone at an event to contribute in real time to the music creation. The result is a constantly evolving playlist, curated by the entire community.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Tasks</a:t>
            </a:r>
          </a:p>
        </p:txBody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61950" lvl="0" marL="457200" rtl="0">
              <a:spcBef>
                <a:spcPts val="0"/>
              </a:spcBef>
              <a:buSzPct val="100000"/>
              <a:buAutoNum type="arabicPeriod"/>
            </a:pPr>
            <a:r>
              <a:rPr b="1" lang="en" sz="2100" u="sng"/>
              <a:t>Simple:</a:t>
            </a:r>
            <a:r>
              <a:rPr lang="en" sz="2100"/>
              <a:t> Listening to music with friends in a social setting</a:t>
            </a:r>
          </a:p>
          <a:p>
            <a:pPr indent="-361950" lvl="0" marL="457200" rtl="0">
              <a:spcBef>
                <a:spcPts val="0"/>
              </a:spcBef>
              <a:buSzPct val="100000"/>
              <a:buAutoNum type="arabicPeriod"/>
            </a:pPr>
            <a:r>
              <a:rPr b="1" lang="en" sz="2100" u="sng"/>
              <a:t>Medium: </a:t>
            </a:r>
            <a:r>
              <a:rPr lang="en" sz="2100"/>
              <a:t>Changing the current song to the most popular song your friends suggest</a:t>
            </a:r>
          </a:p>
          <a:p>
            <a:pPr indent="-361950" lvl="0" marL="457200">
              <a:spcBef>
                <a:spcPts val="0"/>
              </a:spcBef>
              <a:buSzPct val="100000"/>
              <a:buAutoNum type="arabicPeriod"/>
            </a:pPr>
            <a:r>
              <a:rPr b="1" lang="en" sz="2100" u="sng"/>
              <a:t>Complex:</a:t>
            </a:r>
            <a:r>
              <a:rPr lang="en" sz="2100"/>
              <a:t> Identifying what songs your friends played the previous night</a:t>
            </a:r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3">
            <a:alphaModFix/>
          </a:blip>
          <a:srcRect b="27874" l="0" r="0" t="14114"/>
          <a:stretch/>
        </p:blipFill>
        <p:spPr>
          <a:xfrm>
            <a:off x="2470000" y="2852350"/>
            <a:ext cx="4886322" cy="2125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197850" y="274225"/>
            <a:ext cx="8520599" cy="572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Storyboard</a:t>
            </a:r>
          </a:p>
        </p:txBody>
      </p:sp>
      <p:pic>
        <p:nvPicPr>
          <p:cNvPr id="75" name="Shape 75"/>
          <p:cNvPicPr preferRelativeResize="0"/>
          <p:nvPr/>
        </p:nvPicPr>
        <p:blipFill rotWithShape="1">
          <a:blip r:embed="rId3">
            <a:alphaModFix/>
          </a:blip>
          <a:srcRect b="10116" l="0" r="0" t="14446"/>
          <a:stretch/>
        </p:blipFill>
        <p:spPr>
          <a:xfrm>
            <a:off x="57275" y="738425"/>
            <a:ext cx="2606483" cy="147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Shape 76"/>
          <p:cNvPicPr preferRelativeResize="0"/>
          <p:nvPr/>
        </p:nvPicPr>
        <p:blipFill rotWithShape="1">
          <a:blip r:embed="rId4">
            <a:alphaModFix/>
          </a:blip>
          <a:srcRect b="17621" l="0" r="0" t="15783"/>
          <a:stretch/>
        </p:blipFill>
        <p:spPr>
          <a:xfrm>
            <a:off x="2910626" y="3070217"/>
            <a:ext cx="2952263" cy="147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Shape 77"/>
          <p:cNvPicPr preferRelativeResize="0"/>
          <p:nvPr/>
        </p:nvPicPr>
        <p:blipFill rotWithShape="1">
          <a:blip r:embed="rId5">
            <a:alphaModFix/>
          </a:blip>
          <a:srcRect b="37570" l="0" r="0" t="29083"/>
          <a:stretch/>
        </p:blipFill>
        <p:spPr>
          <a:xfrm>
            <a:off x="6044515" y="911658"/>
            <a:ext cx="3061729" cy="765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 rotWithShape="1">
          <a:blip r:embed="rId6">
            <a:alphaModFix/>
          </a:blip>
          <a:srcRect b="0" l="4251" r="8815" t="0"/>
          <a:stretch/>
        </p:blipFill>
        <p:spPr>
          <a:xfrm>
            <a:off x="57275" y="2381359"/>
            <a:ext cx="2606481" cy="168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9139" y="1137048"/>
            <a:ext cx="3055267" cy="1722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44516" y="1886660"/>
            <a:ext cx="3061733" cy="1719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/>
        </p:nvSpPr>
        <p:spPr>
          <a:xfrm>
            <a:off x="-274700" y="61250"/>
            <a:ext cx="4194600" cy="406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rgbClr val="F3F3F3"/>
                </a:solidFill>
              </a:rPr>
              <a:t>https://www.youtube.com/watch?v=mScWZkUjI1E</a:t>
            </a:r>
          </a:p>
        </p:txBody>
      </p:sp>
      <p:sp>
        <p:nvSpPr>
          <p:cNvPr id="86" name="Shape 86">
            <a:hlinkClick/>
          </p:cNvPr>
          <p:cNvSpPr/>
          <p:nvPr/>
        </p:nvSpPr>
        <p:spPr>
          <a:xfrm>
            <a:off x="1386100" y="364650"/>
            <a:ext cx="6371799" cy="4778849"/>
          </a:xfrm>
          <a:prstGeom prst="rect">
            <a:avLst/>
          </a:prstGeom>
          <a:blipFill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