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Proxima Nova"/>
      <p:regular r:id="rId25"/>
      <p:bold r:id="rId26"/>
      <p:italic r:id="rId27"/>
      <p:boldItalic r:id="rId28"/>
    </p:embeddedFont>
    <p:embeddedFont>
      <p:font typeface="Alfa Slab One"/>
      <p:regular r:id="rId29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roximaNova-bold.fntdata"/><Relationship Id="rId25" Type="http://schemas.openxmlformats.org/officeDocument/2006/relationships/font" Target="fonts/ProximaNova-regular.fntdata"/><Relationship Id="rId28" Type="http://schemas.openxmlformats.org/officeDocument/2006/relationships/font" Target="fonts/ProximaNova-boldItalic.fntdata"/><Relationship Id="rId27" Type="http://schemas.openxmlformats.org/officeDocument/2006/relationships/font" Target="fonts/ProximaNov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lfaSlabOn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hape 9"/>
          <p:cNvCxnSpPr/>
          <p:nvPr/>
        </p:nvCxnSpPr>
        <p:spPr>
          <a:xfrm>
            <a:off x="4278300" y="2751162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" name="Shape 10"/>
          <p:cNvSpPr txBox="1"/>
          <p:nvPr>
            <p:ph type="ctrTitle"/>
          </p:nvPr>
        </p:nvSpPr>
        <p:spPr>
          <a:xfrm>
            <a:off x="311700" y="595975"/>
            <a:ext cx="8520599" cy="1957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400"/>
            </a:lvl1pPr>
            <a:lvl2pPr algn="ctr">
              <a:spcBef>
                <a:spcPts val="0"/>
              </a:spcBef>
              <a:buSzPct val="100000"/>
              <a:defRPr sz="5400"/>
            </a:lvl2pPr>
            <a:lvl3pPr algn="ctr">
              <a:spcBef>
                <a:spcPts val="0"/>
              </a:spcBef>
              <a:buSzPct val="100000"/>
              <a:defRPr sz="5400"/>
            </a:lvl3pPr>
            <a:lvl4pPr algn="ctr">
              <a:spcBef>
                <a:spcPts val="0"/>
              </a:spcBef>
              <a:buSzPct val="100000"/>
              <a:defRPr sz="5400"/>
            </a:lvl4pPr>
            <a:lvl5pPr algn="ctr">
              <a:spcBef>
                <a:spcPts val="0"/>
              </a:spcBef>
              <a:buSzPct val="100000"/>
              <a:defRPr sz="5400"/>
            </a:lvl5pPr>
            <a:lvl6pPr algn="ctr">
              <a:spcBef>
                <a:spcPts val="0"/>
              </a:spcBef>
              <a:buSzPct val="100000"/>
              <a:defRPr sz="5400"/>
            </a:lvl6pPr>
            <a:lvl7pPr algn="ctr">
              <a:spcBef>
                <a:spcPts val="0"/>
              </a:spcBef>
              <a:buSzPct val="100000"/>
              <a:defRPr sz="5400"/>
            </a:lvl7pPr>
            <a:lvl8pPr algn="ctr">
              <a:spcBef>
                <a:spcPts val="0"/>
              </a:spcBef>
              <a:buSzPct val="100000"/>
              <a:defRPr sz="5400"/>
            </a:lvl8pPr>
            <a:lvl9pPr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165823"/>
            <a:ext cx="8520599" cy="733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311700" y="1167925"/>
            <a:ext cx="8520599" cy="1980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1pPr>
            <a:lvl2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2pPr>
            <a:lvl3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3pPr>
            <a:lvl4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4pPr>
            <a:lvl5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5pPr>
            <a:lvl6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6pPr>
            <a:lvl7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7pPr>
            <a:lvl8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8pPr>
            <a:lvl9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3224250"/>
            <a:ext cx="85205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480550"/>
            <a:ext cx="8114399" cy="24458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6318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490875"/>
            <a:ext cx="2807999" cy="3078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3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10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" name="Shape 38"/>
          <p:cNvSpPr txBox="1"/>
          <p:nvPr>
            <p:ph type="title"/>
          </p:nvPr>
        </p:nvSpPr>
        <p:spPr>
          <a:xfrm>
            <a:off x="265500" y="1375599"/>
            <a:ext cx="4045199" cy="1551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3800"/>
            </a:lvl1pPr>
            <a:lvl2pPr algn="ctr">
              <a:spcBef>
                <a:spcPts val="0"/>
              </a:spcBef>
              <a:buSzPct val="100000"/>
              <a:defRPr sz="3800"/>
            </a:lvl2pPr>
            <a:lvl3pPr algn="ctr">
              <a:spcBef>
                <a:spcPts val="0"/>
              </a:spcBef>
              <a:buSzPct val="100000"/>
              <a:defRPr sz="3800"/>
            </a:lvl3pPr>
            <a:lvl4pPr algn="ctr">
              <a:spcBef>
                <a:spcPts val="0"/>
              </a:spcBef>
              <a:buSzPct val="100000"/>
              <a:defRPr sz="3800"/>
            </a:lvl4pPr>
            <a:lvl5pPr algn="ctr">
              <a:spcBef>
                <a:spcPts val="0"/>
              </a:spcBef>
              <a:buSzPct val="100000"/>
              <a:defRPr sz="3800"/>
            </a:lvl5pPr>
            <a:lvl6pPr algn="ctr">
              <a:spcBef>
                <a:spcPts val="0"/>
              </a:spcBef>
              <a:buSzPct val="100000"/>
              <a:defRPr sz="3800"/>
            </a:lvl6pPr>
            <a:lvl7pPr algn="ctr">
              <a:spcBef>
                <a:spcPts val="0"/>
              </a:spcBef>
              <a:buSzPct val="100000"/>
              <a:defRPr sz="3800"/>
            </a:lvl7pPr>
            <a:lvl8pPr algn="ctr">
              <a:spcBef>
                <a:spcPts val="0"/>
              </a:spcBef>
              <a:buSzPct val="100000"/>
              <a:defRPr sz="3800"/>
            </a:lvl8pPr>
            <a:lvl9pPr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39" name="Shape 39"/>
          <p:cNvSpPr txBox="1"/>
          <p:nvPr>
            <p:ph idx="1" type="subTitle"/>
          </p:nvPr>
        </p:nvSpPr>
        <p:spPr>
          <a:xfrm>
            <a:off x="265500" y="2981125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319500" y="42337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g"/><Relationship Id="rId4" Type="http://schemas.openxmlformats.org/officeDocument/2006/relationships/image" Target="../media/image09.jpg"/><Relationship Id="rId5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jpg"/><Relationship Id="rId4" Type="http://schemas.openxmlformats.org/officeDocument/2006/relationships/image" Target="../media/image03.jpg"/><Relationship Id="rId5" Type="http://schemas.openxmlformats.org/officeDocument/2006/relationships/image" Target="../media/image0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0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8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0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4.jpg"/><Relationship Id="rId4" Type="http://schemas.openxmlformats.org/officeDocument/2006/relationships/image" Target="../media/image0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0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ctrTitle"/>
          </p:nvPr>
        </p:nvSpPr>
        <p:spPr>
          <a:xfrm>
            <a:off x="311700" y="595975"/>
            <a:ext cx="8520599" cy="1957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Musical Needfinding</a:t>
            </a:r>
          </a:p>
        </p:txBody>
      </p:sp>
      <p:sp>
        <p:nvSpPr>
          <p:cNvPr id="53" name="Shape 53"/>
          <p:cNvSpPr txBox="1"/>
          <p:nvPr>
            <p:ph idx="1" type="subTitle"/>
          </p:nvPr>
        </p:nvSpPr>
        <p:spPr>
          <a:xfrm>
            <a:off x="311700" y="2674599"/>
            <a:ext cx="8520599" cy="184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Presenter: Peter Washington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Group: Parker Odrich, Gio Jacuzzi, Peter Washington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Studio: Creation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Assignment #1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Base Questions for Full-time Musicians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017725"/>
            <a:ext cx="5522699" cy="398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000"/>
              <a:t>What instrument do you play? What do you find special about it?</a:t>
            </a:r>
          </a:p>
          <a:p>
            <a:pPr rtl="0">
              <a:spcBef>
                <a:spcPts val="0"/>
              </a:spcBef>
              <a:buNone/>
            </a:pPr>
            <a:r>
              <a:rPr lang="en" sz="2000"/>
              <a:t>How do you write music? How do you find inspiration?</a:t>
            </a:r>
          </a:p>
          <a:p>
            <a:pPr rtl="0">
              <a:spcBef>
                <a:spcPts val="0"/>
              </a:spcBef>
              <a:buNone/>
            </a:pPr>
            <a:r>
              <a:rPr lang="en" sz="2000"/>
              <a:t>How often do you practice?</a:t>
            </a:r>
          </a:p>
          <a:p>
            <a:pPr rtl="0">
              <a:spcBef>
                <a:spcPts val="0"/>
              </a:spcBef>
              <a:buNone/>
            </a:pPr>
            <a:r>
              <a:rPr lang="en" sz="2000"/>
              <a:t>What types of people do you enjoy playing with?</a:t>
            </a:r>
          </a:p>
          <a:p>
            <a:pPr rtl="0">
              <a:spcBef>
                <a:spcPts val="0"/>
              </a:spcBef>
              <a:buNone/>
            </a:pPr>
            <a:r>
              <a:rPr lang="en" sz="2000"/>
              <a:t>What are some challenges you face as a musician?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4402" y="1017724"/>
            <a:ext cx="2913505" cy="3884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Interview 4: Felix (Musician)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11700" y="1017725"/>
            <a:ext cx="8520599" cy="392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Parents weren’t musical; started listening to rap in junior high.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Now plays over 60 instruments from all over the world.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Guitar is his favorite instrument for composition because it is portable.</a:t>
            </a:r>
          </a:p>
          <a:p>
            <a:pPr rtl="0">
              <a:spcBef>
                <a:spcPts val="0"/>
              </a:spcBef>
              <a:buNone/>
            </a:pPr>
            <a:r>
              <a:rPr lang="en" sz="2000"/>
              <a:t>Toured for five years with a 7-person band.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Is now G.M. at School of Rock in Palo Alto.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Refuses to be in a band unless the people are humorous/fun.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Interview 4: Felix (cont.)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154675" y="1017725"/>
            <a:ext cx="4336500" cy="393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“Selling records and selling CDs is gone. The media tells you what to listen to.”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A lot of tech people come to the School of Rock in order to relax.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Palo Alto kids are “high stress”.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“Practicing? You mean playing?”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b="22376" l="0" r="0" t="40266"/>
          <a:stretch/>
        </p:blipFill>
        <p:spPr>
          <a:xfrm>
            <a:off x="4710825" y="1285474"/>
            <a:ext cx="4336552" cy="288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Interview 5: Trayen (Musician)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11700" y="1152475"/>
            <a:ext cx="8520599" cy="375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Guitarist specializing in 8-string progressive metal. Also produces.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Noticed that vinyl records are making a comeback.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Until he recently succumbed to using Apple Music, he refused to listen to his music digitally.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Prefers mixing music with tapes.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Admits that Apple Music is great for teaching and producing.</a:t>
            </a:r>
          </a:p>
          <a:p>
            <a:pPr lvl="0">
              <a:spcBef>
                <a:spcPts val="0"/>
              </a:spcBef>
              <a:buNone/>
            </a:pPr>
            <a:r>
              <a:rPr lang="en" sz="2000"/>
              <a:t>“As a society, we are losing touch with physical things.”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Non-Musician Empathy Map (reference)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90600" y="1076275"/>
            <a:ext cx="4448400" cy="1867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/>
              <a:t>SAY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“Music is ingrained in everything you do”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“Music is a universal language”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“Music is the world’s to own.  It’s only the publishers who think they own it.”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“I tend to delete songs I’m tired of”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“I illegally download music and am fine with that to be honest”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“I discover music through my friends”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“Playlists are great ways for me to find new music”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“I only go to live shows for bands/artists I really care about”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“I listen to the most music at work and in the car”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“I don’t purchase music”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“I discover all my music on Spotify”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“I am a big fan of HypeMachine”</a:t>
            </a:r>
          </a:p>
        </p:txBody>
      </p:sp>
      <p:cxnSp>
        <p:nvCxnSpPr>
          <p:cNvPr id="150" name="Shape 150"/>
          <p:cNvCxnSpPr/>
          <p:nvPr/>
        </p:nvCxnSpPr>
        <p:spPr>
          <a:xfrm>
            <a:off x="4569000" y="1041325"/>
            <a:ext cx="6000" cy="39689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51" name="Shape 151"/>
          <p:cNvCxnSpPr/>
          <p:nvPr/>
        </p:nvCxnSpPr>
        <p:spPr>
          <a:xfrm>
            <a:off x="90600" y="3019825"/>
            <a:ext cx="8962800" cy="1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52" name="Shape 152"/>
          <p:cNvSpPr txBox="1"/>
          <p:nvPr>
            <p:ph idx="2" type="body"/>
          </p:nvPr>
        </p:nvSpPr>
        <p:spPr>
          <a:xfrm>
            <a:off x="4605000" y="1076275"/>
            <a:ext cx="4448400" cy="1867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/>
              <a:t>THINK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Downloading music illegally is socially acceptable to me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Hearing about music from my friends is the most powerful influencer in me listening to it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Music is a great way to get me through workouts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Big fans of services that make it easy to discover music.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Don’t want us to gain too much insight into their musical tastes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Music is a great way to get me to relax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Purchasing music is impractical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Music gets me in a zone to push through work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Thinking I discovered an artist myself as opposed to falling for a marketing ploy builds a strong sense of ownership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Music is a great way to connect with my peers</a:t>
            </a:r>
          </a:p>
        </p:txBody>
      </p:sp>
      <p:sp>
        <p:nvSpPr>
          <p:cNvPr id="153" name="Shape 153"/>
          <p:cNvSpPr txBox="1"/>
          <p:nvPr>
            <p:ph idx="3" type="body"/>
          </p:nvPr>
        </p:nvSpPr>
        <p:spPr>
          <a:xfrm>
            <a:off x="90600" y="3087975"/>
            <a:ext cx="4448400" cy="2055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/>
              <a:t>DO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All three interviewees became visibly shy when discussing their musical preferences and habits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Everyone made it visibly clear that they knew that illegally downloading music was bad but still did it anyways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Tended to give relatively short answers to questions, requiring us to keep prodding them for answers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Were listening to music on their headphones while working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Some patrons were visibly bobbing their head to the music they were listening to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None were using traditional music players--all streaming via the internet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Most people were listening to their own music despite the background music in the coffee shop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They had a relaxed posture prior to the interviews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Their posture became tense during the interviews, but only when they started talking about their personal music tastes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Otherwise, once the “Ice was broken” they started to open up more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54" name="Shape 154"/>
          <p:cNvSpPr txBox="1"/>
          <p:nvPr>
            <p:ph idx="4" type="body"/>
          </p:nvPr>
        </p:nvSpPr>
        <p:spPr>
          <a:xfrm>
            <a:off x="4605000" y="3087975"/>
            <a:ext cx="4448400" cy="1867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/>
              <a:t>FEEL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Your taste in music is a very personal thing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People have deep emotional connections with certain songs and artists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Music can be closely tied to memories and events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Music is useful for getting through hard times and enhancing good ones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Feeling like you can engage with an artist helps build a very strong fanbase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Live music, whether it be shows or parties, is one of the primary ways that people’s social lives are affected by music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There is a balance between falling in love with a new song, and getting sick of it being overplayed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Music can be used to relax or excite you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Some of the people felt self-conscious about their tastes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Some were also happy and even surprised that we were asking them about their musical tastes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267475" y="445025"/>
            <a:ext cx="85646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Non-musician Empathy Map (highlights)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90600" y="1041325"/>
            <a:ext cx="4448400" cy="1867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/>
              <a:t>SAY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“Music is a universal language”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“I illegally download music and am fine with that” (</a:t>
            </a:r>
            <a:r>
              <a:rPr i="1" lang="en" sz="2000"/>
              <a:t>surprise</a:t>
            </a:r>
            <a:r>
              <a:rPr lang="en" sz="2000"/>
              <a:t>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“I discover music through my friends”</a:t>
            </a:r>
          </a:p>
        </p:txBody>
      </p:sp>
      <p:cxnSp>
        <p:nvCxnSpPr>
          <p:cNvPr id="161" name="Shape 161"/>
          <p:cNvCxnSpPr/>
          <p:nvPr/>
        </p:nvCxnSpPr>
        <p:spPr>
          <a:xfrm>
            <a:off x="4569000" y="1041325"/>
            <a:ext cx="6000" cy="39689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62" name="Shape 162"/>
          <p:cNvCxnSpPr/>
          <p:nvPr/>
        </p:nvCxnSpPr>
        <p:spPr>
          <a:xfrm>
            <a:off x="90600" y="3019825"/>
            <a:ext cx="8962800" cy="1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63" name="Shape 163"/>
          <p:cNvSpPr txBox="1"/>
          <p:nvPr>
            <p:ph idx="2" type="body"/>
          </p:nvPr>
        </p:nvSpPr>
        <p:spPr>
          <a:xfrm>
            <a:off x="4605000" y="1041325"/>
            <a:ext cx="4448400" cy="1978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/>
              <a:t>THINK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Downloading music illegally is socially acceptable to me.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Music is a great way to connect with my peers.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But </a:t>
            </a:r>
            <a:r>
              <a:rPr lang="en" sz="2000"/>
              <a:t>purchasing music is impractical.</a:t>
            </a:r>
          </a:p>
        </p:txBody>
      </p:sp>
      <p:sp>
        <p:nvSpPr>
          <p:cNvPr id="164" name="Shape 164"/>
          <p:cNvSpPr txBox="1"/>
          <p:nvPr>
            <p:ph idx="3" type="body"/>
          </p:nvPr>
        </p:nvSpPr>
        <p:spPr>
          <a:xfrm>
            <a:off x="90600" y="2932125"/>
            <a:ext cx="4448400" cy="2211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/>
              <a:t>DO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Visibly shy about music listening habits during interviews… (</a:t>
            </a:r>
            <a:r>
              <a:rPr i="1" lang="en" sz="2000"/>
              <a:t>tension</a:t>
            </a:r>
            <a:r>
              <a:rPr lang="en" sz="2000"/>
              <a:t>)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But</a:t>
            </a:r>
            <a:r>
              <a:rPr lang="en" sz="2000"/>
              <a:t> would open up after a while.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Were streaming music and listening on their headphones despite background music.</a:t>
            </a:r>
          </a:p>
        </p:txBody>
      </p:sp>
      <p:sp>
        <p:nvSpPr>
          <p:cNvPr id="165" name="Shape 165"/>
          <p:cNvSpPr txBox="1"/>
          <p:nvPr>
            <p:ph idx="4" type="body"/>
          </p:nvPr>
        </p:nvSpPr>
        <p:spPr>
          <a:xfrm>
            <a:off x="4605000" y="2932125"/>
            <a:ext cx="4448400" cy="1867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/>
              <a:t>FEEL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People are </a:t>
            </a:r>
            <a:r>
              <a:rPr b="1" lang="en" sz="2000"/>
              <a:t>self-conscious</a:t>
            </a:r>
            <a:r>
              <a:rPr lang="en" sz="2000"/>
              <a:t> about their musical tastes.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Emotionally </a:t>
            </a:r>
            <a:r>
              <a:rPr b="1" lang="en" sz="2000"/>
              <a:t>invested </a:t>
            </a:r>
            <a:r>
              <a:rPr lang="en" sz="2000"/>
              <a:t>in certain songs.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Music can be </a:t>
            </a:r>
            <a:r>
              <a:rPr b="1" lang="en" sz="2000"/>
              <a:t>relaxing</a:t>
            </a:r>
            <a:r>
              <a:rPr lang="en" sz="2000"/>
              <a:t> or </a:t>
            </a:r>
            <a:r>
              <a:rPr b="1" lang="en" sz="2000"/>
              <a:t>exciting</a:t>
            </a:r>
            <a:r>
              <a:rPr lang="en" sz="2000"/>
              <a:t>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Musician Empathy Map (reference)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90600" y="882725"/>
            <a:ext cx="4448400" cy="213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/>
              <a:t>SAY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“It’s interesting how retro stuff comes back”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“Streaming music is extremely convenient”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“Physical records are making a comeback”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“I am not a fan of digital music, but I will say that Apple Music is great for what I do: teaching and producing”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“I miss reading the liner notes that would come with albums and CDs”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“I love watching the kids and adults grow as musicians”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“The kids in Palo Alto are extremely high stressed. They are being primed by their parents to excel in music whether they like it or not”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“A lot of tech people come here. They are not trying to be a rockstar, they just want to chill and play some music”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“If it sounds good to you, it’s gonna sound good to someone else”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“When a parent asks me how much my child should practice, I correct them: it’s playing, not practicing”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cxnSp>
        <p:nvCxnSpPr>
          <p:cNvPr id="172" name="Shape 172"/>
          <p:cNvCxnSpPr/>
          <p:nvPr/>
        </p:nvCxnSpPr>
        <p:spPr>
          <a:xfrm>
            <a:off x="4569000" y="1041325"/>
            <a:ext cx="6000" cy="39689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73" name="Shape 173"/>
          <p:cNvCxnSpPr/>
          <p:nvPr/>
        </p:nvCxnSpPr>
        <p:spPr>
          <a:xfrm>
            <a:off x="90600" y="3019825"/>
            <a:ext cx="8962800" cy="1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74" name="Shape 174"/>
          <p:cNvSpPr txBox="1"/>
          <p:nvPr>
            <p:ph idx="2" type="body"/>
          </p:nvPr>
        </p:nvSpPr>
        <p:spPr>
          <a:xfrm>
            <a:off x="4605000" y="882725"/>
            <a:ext cx="4448400" cy="213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/>
              <a:t>THINK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Music should be part of everyone’s lives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Music is becoming too unpersonalized (digitalized)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Kids are way too stressed out in today’s competitive environments like Silicon Valley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Doesn’t want music to influence him in a bad way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Everyday people do not understand the value of music and the effort that goes into making it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Patronage of the arts is fading away as something valued in our culture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People are convinced that they should be able to get any music any time for free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However, fans still want artists to make a living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Educating the next generation of music-makers helps ensure a bright future for music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Kids should learn music to meet other people and develop social skills, not just to become musicians</a:t>
            </a:r>
          </a:p>
        </p:txBody>
      </p:sp>
      <p:sp>
        <p:nvSpPr>
          <p:cNvPr id="175" name="Shape 175"/>
          <p:cNvSpPr txBox="1"/>
          <p:nvPr>
            <p:ph idx="3" type="body"/>
          </p:nvPr>
        </p:nvSpPr>
        <p:spPr>
          <a:xfrm>
            <a:off x="90600" y="3087975"/>
            <a:ext cx="4448400" cy="2055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/>
              <a:t>DO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Had very tight fine-grained schedules, but still made time to talk to us while parents were waiting to talk to them.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Were very enthusiastic to talk to us.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Gave us two copies of a vinyl record that he recorded.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We didn’t even have to ask for the last interview - the guy was genuinely interested in talking to us and started answering our questions that we asked the first guy.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Asked us many questions as well.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Engaged in a conversation with us.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Clearly didn’t want to end the interview; pushed back other obligations (teaching an adult guitar course) to continue talking with us.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At times, it seemed like they were interviewing themselves, going into story mode.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All of the teachers seemed friendly with each other, and would hang out in between lessons.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The teachers were good with kids and very passionate about their work.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. </a:t>
            </a:r>
          </a:p>
        </p:txBody>
      </p:sp>
      <p:sp>
        <p:nvSpPr>
          <p:cNvPr id="176" name="Shape 176"/>
          <p:cNvSpPr txBox="1"/>
          <p:nvPr>
            <p:ph idx="4" type="body"/>
          </p:nvPr>
        </p:nvSpPr>
        <p:spPr>
          <a:xfrm>
            <a:off x="4605000" y="3087975"/>
            <a:ext cx="4448400" cy="1951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/>
              <a:t>FEEL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The music you make is a reflection of yourself and your own experiences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Putting your own music out there can be an intimidating but also rewarding challenge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Playing with other musicians is an extremely rewarding way to establish relationships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It’s frustrating to find other musicians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The small amount of money that there is to be made for most musician’s makes living as one very difficult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Taking criticism of your music is difficult, especially from non-musicians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Teaching others how to make music is a very special process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Learning how to play can be intimidating and difficult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Encouragement from friends, family, and instructors helps musician’s continue forward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Living as a touring musician is exhausting but very memorable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Engaging with fans is empowering and builds your relationship with them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Musician Empathy Map (highlights)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90600" y="1041325"/>
            <a:ext cx="4448400" cy="1867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/>
              <a:t>SAY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Unlike many kids, tech people come here to relax and just play music.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“I miss reading the liner notes that would come with albums and CDs”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You don’t practice music, you play it.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cxnSp>
        <p:nvCxnSpPr>
          <p:cNvPr id="183" name="Shape 183"/>
          <p:cNvCxnSpPr/>
          <p:nvPr/>
        </p:nvCxnSpPr>
        <p:spPr>
          <a:xfrm>
            <a:off x="4569000" y="1041325"/>
            <a:ext cx="6000" cy="39689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4" name="Shape 184"/>
          <p:cNvCxnSpPr/>
          <p:nvPr/>
        </p:nvCxnSpPr>
        <p:spPr>
          <a:xfrm>
            <a:off x="90600" y="3019825"/>
            <a:ext cx="8962800" cy="1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85" name="Shape 185"/>
          <p:cNvSpPr txBox="1"/>
          <p:nvPr>
            <p:ph idx="2" type="body"/>
          </p:nvPr>
        </p:nvSpPr>
        <p:spPr>
          <a:xfrm>
            <a:off x="4605000" y="1041325"/>
            <a:ext cx="4448400" cy="1978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/>
              <a:t>THINK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Music is becoming too impersonal.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Learning music develops social skills and creates relationships.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Patronage of the arts is fading away. </a:t>
            </a:r>
            <a:r>
              <a:rPr i="1" lang="en" sz="2000"/>
              <a:t>(surprise)</a:t>
            </a:r>
          </a:p>
        </p:txBody>
      </p:sp>
      <p:sp>
        <p:nvSpPr>
          <p:cNvPr id="186" name="Shape 186"/>
          <p:cNvSpPr txBox="1"/>
          <p:nvPr>
            <p:ph idx="3" type="body"/>
          </p:nvPr>
        </p:nvSpPr>
        <p:spPr>
          <a:xfrm>
            <a:off x="90600" y="2932125"/>
            <a:ext cx="4448400" cy="215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/>
              <a:t>DO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Very enthusiastic about talking to us. 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Interested in what our opinions were too. </a:t>
            </a:r>
            <a:r>
              <a:rPr i="1" lang="en" sz="2000"/>
              <a:t>(surprise)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The teachers were very passionate about their work.</a:t>
            </a:r>
          </a:p>
        </p:txBody>
      </p:sp>
      <p:sp>
        <p:nvSpPr>
          <p:cNvPr id="187" name="Shape 187"/>
          <p:cNvSpPr txBox="1"/>
          <p:nvPr>
            <p:ph idx="4" type="body"/>
          </p:nvPr>
        </p:nvSpPr>
        <p:spPr>
          <a:xfrm>
            <a:off x="4605000" y="2932125"/>
            <a:ext cx="4448400" cy="215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/>
              <a:t>FEEL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Teaching others to make music is a very </a:t>
            </a:r>
            <a:r>
              <a:rPr b="1" lang="en" sz="2000"/>
              <a:t>special </a:t>
            </a:r>
            <a:r>
              <a:rPr lang="en" sz="2000"/>
              <a:t>process.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It feels </a:t>
            </a:r>
            <a:r>
              <a:rPr b="1" lang="en" sz="2000"/>
              <a:t>great</a:t>
            </a:r>
            <a:r>
              <a:rPr lang="en" sz="2000"/>
              <a:t> to play music with people you get along with.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You feel </a:t>
            </a:r>
            <a:r>
              <a:rPr b="1" lang="en" sz="2000"/>
              <a:t>attached</a:t>
            </a:r>
            <a:r>
              <a:rPr lang="en" sz="2000"/>
              <a:t> to the music you create.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Interviewed </a:t>
            </a:r>
            <a:r>
              <a:rPr b="1" lang="en" sz="2000"/>
              <a:t>music listeners</a:t>
            </a:r>
            <a:r>
              <a:rPr lang="en" sz="2000"/>
              <a:t> about the ways that they listen to music, what music means to them, and their opinions of the overall music industry.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Interviewed </a:t>
            </a:r>
            <a:r>
              <a:rPr b="1" lang="en" sz="2000"/>
              <a:t>full-time musicians / music teachers</a:t>
            </a:r>
            <a:r>
              <a:rPr lang="en" sz="2000"/>
              <a:t> about their playing habits, musical history, observations from teaching, and opinions about the music industry.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Gained several insights to many aspects of music spanning a wide array of musical topics.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9600" y="1275775"/>
            <a:ext cx="2616624" cy="3378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9" y="1275800"/>
            <a:ext cx="2533809" cy="337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2200" y="1275800"/>
            <a:ext cx="2438526" cy="3378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311700" y="1152475"/>
            <a:ext cx="8520599" cy="3830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000"/>
              <a:t>Studio theme: Creation</a:t>
            </a:r>
          </a:p>
          <a:p>
            <a:pPr rtl="0">
              <a:spcBef>
                <a:spcPts val="0"/>
              </a:spcBef>
              <a:buNone/>
            </a:pPr>
            <a:r>
              <a:rPr lang="en" sz="2000"/>
              <a:t>Problem domain: Music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              </a:t>
            </a:r>
            <a:r>
              <a:rPr lang="en" sz="2000"/>
              <a:t>Parker       </a:t>
            </a:r>
            <a:r>
              <a:rPr lang="en"/>
              <a:t>                   </a:t>
            </a:r>
            <a:r>
              <a:rPr lang="en" sz="2000"/>
              <a:t>          Gio                                Peter</a:t>
            </a:r>
          </a:p>
        </p:txBody>
      </p:sp>
      <p:pic>
        <p:nvPicPr>
          <p:cNvPr id="60" name="Shape 60"/>
          <p:cNvPicPr preferRelativeResize="0"/>
          <p:nvPr/>
        </p:nvPicPr>
        <p:blipFill rotWithShape="1">
          <a:blip r:embed="rId3">
            <a:alphaModFix/>
          </a:blip>
          <a:srcRect b="6680" l="0" r="24998" t="2674"/>
          <a:stretch/>
        </p:blipFill>
        <p:spPr>
          <a:xfrm>
            <a:off x="3473075" y="2182550"/>
            <a:ext cx="1743274" cy="210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37299" y="2182538"/>
            <a:ext cx="1743274" cy="210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9800" y="2202337"/>
            <a:ext cx="1656524" cy="2067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Needfinding Methodology Overview</a:t>
            </a:r>
          </a:p>
        </p:txBody>
      </p:sp>
      <p:sp>
        <p:nvSpPr>
          <p:cNvPr id="68" name="Shape 68"/>
          <p:cNvSpPr/>
          <p:nvPr/>
        </p:nvSpPr>
        <p:spPr>
          <a:xfrm>
            <a:off x="1280400" y="1352875"/>
            <a:ext cx="6377999" cy="3623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3458000" y="2854775"/>
            <a:ext cx="3237300" cy="1409399"/>
          </a:xfrm>
          <a:prstGeom prst="ellipse">
            <a:avLst/>
          </a:prstGeom>
          <a:solidFill>
            <a:srgbClr val="EA999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 txBox="1"/>
          <p:nvPr/>
        </p:nvSpPr>
        <p:spPr>
          <a:xfrm>
            <a:off x="4569900" y="3194050"/>
            <a:ext cx="6957600" cy="811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 txBox="1"/>
          <p:nvPr/>
        </p:nvSpPr>
        <p:spPr>
          <a:xfrm>
            <a:off x="3070100" y="1969800"/>
            <a:ext cx="3273599" cy="406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Listeners of Music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4320725" y="3270300"/>
            <a:ext cx="3527099" cy="811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Musicians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Music Listeners: Philz Coffee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1152475"/>
            <a:ext cx="5220600" cy="383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Good place to find young, hip non-Stanford interviewees.</a:t>
            </a:r>
          </a:p>
          <a:p>
            <a:pPr rtl="0">
              <a:spcBef>
                <a:spcPts val="0"/>
              </a:spcBef>
              <a:buNone/>
            </a:pPr>
            <a:r>
              <a:rPr lang="en" sz="2000"/>
              <a:t>People listened to music while working.</a:t>
            </a:r>
          </a:p>
          <a:p>
            <a:pPr rtl="0">
              <a:spcBef>
                <a:spcPts val="0"/>
              </a:spcBef>
              <a:buNone/>
            </a:pPr>
            <a:r>
              <a:rPr lang="en" sz="2000"/>
              <a:t>Asked patrons if they had a few minutes for an interview about their music preferences in exchange for a $5 Philz Coffee gift card.</a:t>
            </a:r>
          </a:p>
          <a:p>
            <a:pPr lvl="0">
              <a:spcBef>
                <a:spcPts val="0"/>
              </a:spcBef>
              <a:buNone/>
            </a:pPr>
            <a:r>
              <a:rPr lang="en" sz="2000"/>
              <a:t>Interviewed at their table.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7799" y="1152475"/>
            <a:ext cx="3505627" cy="3728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9700" y="46375"/>
            <a:ext cx="1819275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Base Questions for Music Listeners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152475"/>
            <a:ext cx="8520599" cy="3788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How do you listen to music (when/where/how)?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Tell us about your experience with live shows.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How do you get your music?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How do you discover new music?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How does music influence your social life?</a:t>
            </a:r>
          </a:p>
          <a:p>
            <a:pPr lvl="0">
              <a:spcBef>
                <a:spcPts val="0"/>
              </a:spcBef>
              <a:buNone/>
            </a:pPr>
            <a:r>
              <a:rPr lang="en" sz="2000"/>
              <a:t>What do you think of the current state of the music industry?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Interview 1: Angelica (Music Listener)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954100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Char char="-"/>
            </a:pPr>
            <a:r>
              <a:rPr lang="en" sz="2000"/>
              <a:t>Uses iTunes at home and Spotify (not Premium) at work.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-"/>
            </a:pPr>
            <a:r>
              <a:rPr lang="en" sz="2000"/>
              <a:t>Downloads music for free (illegally), and has no problem with doing so.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-"/>
            </a:pPr>
            <a:r>
              <a:rPr lang="en" sz="2000"/>
              <a:t>Some of her friends download songs illegally; others don’t.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-"/>
            </a:pPr>
            <a:r>
              <a:rPr lang="en" sz="2000"/>
              <a:t>Was clearly shy about talking about her musical preferences with us.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275" y="2492875"/>
            <a:ext cx="3858324" cy="254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Interview 2: L.J. (Music Listener)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01772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Char char="-"/>
            </a:pPr>
            <a:r>
              <a:rPr lang="en" sz="2000"/>
              <a:t>Listens to music on Spotify Premium (with a student account despite not being a student).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-"/>
            </a:pPr>
            <a:r>
              <a:rPr lang="en" sz="2000"/>
              <a:t>Never purchases music.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-"/>
            </a:pPr>
            <a:r>
              <a:rPr lang="en" sz="2000"/>
              <a:t>When driving on long trips, which he does frequently, he uses Sirius XM radio to discover new music.</a:t>
            </a:r>
          </a:p>
          <a:p>
            <a:pPr indent="-355600" lvl="0" marL="457200">
              <a:spcBef>
                <a:spcPts val="0"/>
              </a:spcBef>
              <a:buSzPct val="100000"/>
              <a:buChar char="-"/>
            </a:pPr>
            <a:r>
              <a:rPr lang="en" sz="2000"/>
              <a:t>“Music is ingrained in everything you do.”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925" y="3409494"/>
            <a:ext cx="2435549" cy="162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3050" y="3289576"/>
            <a:ext cx="4789249" cy="186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58925" y="46390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Interview 3: Jeremy (Music Listener)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036600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Char char="-"/>
            </a:pPr>
            <a:r>
              <a:rPr lang="en" sz="2000"/>
              <a:t>CEO of LA-based startup: PingTank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-"/>
            </a:pPr>
            <a:r>
              <a:rPr lang="en" sz="2000"/>
              <a:t>Listens to music via Spotify Premium.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-"/>
            </a:pPr>
            <a:r>
              <a:rPr lang="en" sz="2000"/>
              <a:t>Discovers new music from HypeMachine and Spotify Premium.</a:t>
            </a:r>
          </a:p>
          <a:p>
            <a:pPr indent="-355600" lvl="0" marL="457200">
              <a:spcBef>
                <a:spcPts val="0"/>
              </a:spcBef>
              <a:buSzPct val="100000"/>
              <a:buChar char="-"/>
            </a:pPr>
            <a:r>
              <a:rPr lang="en" sz="2000"/>
              <a:t>“Music is the world’s to own. It’s only publishers who think that they own it.”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1975" y="3195462"/>
            <a:ext cx="3967425" cy="16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900" y="2991125"/>
            <a:ext cx="4470400" cy="204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Musicians: School of Rock in Palo Alto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1152475"/>
            <a:ext cx="59693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000"/>
              <a:t>Musicians teach students aged 5 and up how to play guitar, bass, keys, drums, etc.</a:t>
            </a:r>
          </a:p>
          <a:p>
            <a:pPr rtl="0">
              <a:spcBef>
                <a:spcPts val="0"/>
              </a:spcBef>
              <a:buNone/>
            </a:pPr>
            <a:r>
              <a:rPr lang="en" sz="2000"/>
              <a:t>Most of the teachers are </a:t>
            </a:r>
            <a:r>
              <a:rPr b="1" lang="en" sz="2000"/>
              <a:t>full-time</a:t>
            </a:r>
            <a:r>
              <a:rPr lang="en" sz="2000"/>
              <a:t> musicians. </a:t>
            </a:r>
          </a:p>
          <a:p>
            <a:pPr rtl="0">
              <a:spcBef>
                <a:spcPts val="0"/>
              </a:spcBef>
              <a:buNone/>
            </a:pPr>
            <a:r>
              <a:rPr lang="en" sz="2000"/>
              <a:t>The employees were very excited about getting interviewed by Stanford students.</a:t>
            </a:r>
          </a:p>
          <a:p>
            <a:pPr>
              <a:spcBef>
                <a:spcPts val="0"/>
              </a:spcBef>
              <a:buNone/>
            </a:pPr>
            <a:r>
              <a:rPr lang="en" sz="2000"/>
              <a:t>The interviews took place in the main office of the School of Rock.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5800" y="2945000"/>
            <a:ext cx="2562272" cy="1960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1582" y="973000"/>
            <a:ext cx="1890725" cy="18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