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 Slab"/>
      <p:regular r:id="rId20"/>
      <p:bold r:id="rId21"/>
    </p:embeddedFont>
    <p:embeddedFont>
      <p:font typeface="Economica"/>
      <p:regular r:id="rId22"/>
      <p:bold r:id="rId23"/>
      <p:italic r:id="rId24"/>
      <p:boldItalic r:id="rId25"/>
    </p:embeddedFont>
    <p:embeddedFont>
      <p:font typeface="Amatic SC"/>
      <p:regular r:id="rId26"/>
      <p:bold r:id="rId27"/>
    </p:embeddedFont>
    <p:embeddedFont>
      <p:font typeface="Playfair Display"/>
      <p:regular r:id="rId28"/>
      <p:bold r:id="rId29"/>
      <p:italic r:id="rId30"/>
      <p:boldItalic r:id="rId31"/>
    </p:embeddedFont>
    <p:embeddedFont>
      <p:font typeface="Lato"/>
      <p:regular r:id="rId32"/>
      <p:bold r:id="rId33"/>
      <p:italic r:id="rId34"/>
      <p:boldItalic r:id="rId35"/>
    </p:embeddedFont>
    <p:embeddedFont>
      <p:font typeface="Pacifico"/>
      <p:regular r:id="rId36"/>
    </p:embeddedFont>
    <p:embeddedFont>
      <p:font typeface="Open Sans"/>
      <p:regular r:id="rId37"/>
      <p:bold r:id="rId38"/>
      <p:italic r:id="rId39"/>
      <p:boldItalic r:id="rId40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Italic.fntdata"/><Relationship Id="rId20" Type="http://schemas.openxmlformats.org/officeDocument/2006/relationships/font" Target="fonts/RobotoSlab-regular.fntdata"/><Relationship Id="rId22" Type="http://schemas.openxmlformats.org/officeDocument/2006/relationships/font" Target="fonts/Economica-regular.fntdata"/><Relationship Id="rId21" Type="http://schemas.openxmlformats.org/officeDocument/2006/relationships/font" Target="fonts/RobotoSlab-bold.fntdata"/><Relationship Id="rId24" Type="http://schemas.openxmlformats.org/officeDocument/2006/relationships/font" Target="fonts/Economica-italic.fntdata"/><Relationship Id="rId23" Type="http://schemas.openxmlformats.org/officeDocument/2006/relationships/font" Target="fonts/Economica-bold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AmaticSC-regular.fntdata"/><Relationship Id="rId25" Type="http://schemas.openxmlformats.org/officeDocument/2006/relationships/font" Target="fonts/Economica-boldItalic.fntdata"/><Relationship Id="rId28" Type="http://schemas.openxmlformats.org/officeDocument/2006/relationships/font" Target="fonts/PlayfairDisplay-regular.fntdata"/><Relationship Id="rId27" Type="http://schemas.openxmlformats.org/officeDocument/2006/relationships/font" Target="fonts/AmaticSC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layfairDisplay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layfairDisplay-boldItalic.fntdata"/><Relationship Id="rId30" Type="http://schemas.openxmlformats.org/officeDocument/2006/relationships/font" Target="fonts/PlayfairDisplay-italic.fntdata"/><Relationship Id="rId11" Type="http://schemas.openxmlformats.org/officeDocument/2006/relationships/slide" Target="slides/slide6.xml"/><Relationship Id="rId33" Type="http://schemas.openxmlformats.org/officeDocument/2006/relationships/font" Target="fonts/Lato-bold.fntdata"/><Relationship Id="rId10" Type="http://schemas.openxmlformats.org/officeDocument/2006/relationships/slide" Target="slides/slide5.xml"/><Relationship Id="rId32" Type="http://schemas.openxmlformats.org/officeDocument/2006/relationships/font" Target="fonts/Lato-regular.fntdata"/><Relationship Id="rId13" Type="http://schemas.openxmlformats.org/officeDocument/2006/relationships/slide" Target="slides/slide8.xml"/><Relationship Id="rId35" Type="http://schemas.openxmlformats.org/officeDocument/2006/relationships/font" Target="fonts/Lato-boldItalic.fntdata"/><Relationship Id="rId12" Type="http://schemas.openxmlformats.org/officeDocument/2006/relationships/slide" Target="slides/slide7.xml"/><Relationship Id="rId34" Type="http://schemas.openxmlformats.org/officeDocument/2006/relationships/font" Target="fonts/Lato-italic.fntdata"/><Relationship Id="rId15" Type="http://schemas.openxmlformats.org/officeDocument/2006/relationships/slide" Target="slides/slide10.xml"/><Relationship Id="rId37" Type="http://schemas.openxmlformats.org/officeDocument/2006/relationships/font" Target="fonts/OpenSans-regular.fntdata"/><Relationship Id="rId14" Type="http://schemas.openxmlformats.org/officeDocument/2006/relationships/slide" Target="slides/slide9.xml"/><Relationship Id="rId36" Type="http://schemas.openxmlformats.org/officeDocument/2006/relationships/font" Target="fonts/Pacifico-regular.fntdata"/><Relationship Id="rId17" Type="http://schemas.openxmlformats.org/officeDocument/2006/relationships/slide" Target="slides/slide12.xml"/><Relationship Id="rId39" Type="http://schemas.openxmlformats.org/officeDocument/2006/relationships/font" Target="fonts/OpenSans-italic.fntdata"/><Relationship Id="rId16" Type="http://schemas.openxmlformats.org/officeDocument/2006/relationships/slide" Target="slides/slide11.xml"/><Relationship Id="rId38" Type="http://schemas.openxmlformats.org/officeDocument/2006/relationships/font" Target="fonts/OpenSans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744012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3D85C6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0" name="Shape 10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3D85C6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044700" y="3116580"/>
            <a:ext cx="3054600" cy="701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C78D8"/>
              </a:solidFill>
            </a:endParaRPr>
          </a:p>
        </p:txBody>
      </p:sp>
      <p:sp>
        <p:nvSpPr>
          <p:cNvPr id="51" name="Shape 51"/>
          <p:cNvSpPr txBox="1"/>
          <p:nvPr>
            <p:ph type="title"/>
          </p:nvPr>
        </p:nvSpPr>
        <p:spPr>
          <a:xfrm>
            <a:off x="311700" y="957125"/>
            <a:ext cx="8520599" cy="212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Clr>
                <a:srgbClr val="3D85C6"/>
              </a:buClr>
              <a:buSzPct val="100000"/>
              <a:defRPr sz="16000">
                <a:solidFill>
                  <a:srgbClr val="3D85C6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311700" y="3162000"/>
            <a:ext cx="8520599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2749050" y="748800"/>
            <a:ext cx="3645899" cy="3645899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 txBox="1"/>
          <p:nvPr>
            <p:ph type="ctrTitle"/>
          </p:nvPr>
        </p:nvSpPr>
        <p:spPr>
          <a:xfrm>
            <a:off x="3096250" y="1627200"/>
            <a:ext cx="2951399" cy="158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rtl="0" algn="ctr">
              <a:spcBef>
                <a:spcPts val="0"/>
              </a:spcBef>
              <a:buClr>
                <a:schemeClr val="lt1"/>
              </a:buClr>
              <a:buSzPct val="100000"/>
              <a:buFont typeface="Amatic SC"/>
              <a:defRPr sz="3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rtl="0" algn="ctr">
              <a:spcBef>
                <a:spcPts val="0"/>
              </a:spcBef>
              <a:buClr>
                <a:schemeClr val="lt1"/>
              </a:buClr>
              <a:buSzPct val="100000"/>
              <a:buFont typeface="Amatic SC"/>
              <a:defRPr sz="3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rtl="0" algn="ctr">
              <a:spcBef>
                <a:spcPts val="0"/>
              </a:spcBef>
              <a:buClr>
                <a:schemeClr val="lt1"/>
              </a:buClr>
              <a:buSzPct val="100000"/>
              <a:buFont typeface="Amatic SC"/>
              <a:defRPr sz="3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rtl="0" algn="ctr">
              <a:spcBef>
                <a:spcPts val="0"/>
              </a:spcBef>
              <a:buClr>
                <a:schemeClr val="lt1"/>
              </a:buClr>
              <a:buSzPct val="100000"/>
              <a:buFont typeface="Amatic SC"/>
              <a:defRPr sz="3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rtl="0" algn="ctr">
              <a:spcBef>
                <a:spcPts val="0"/>
              </a:spcBef>
              <a:buClr>
                <a:schemeClr val="lt1"/>
              </a:buClr>
              <a:buSzPct val="100000"/>
              <a:buFont typeface="Amatic SC"/>
              <a:defRPr sz="3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rtl="0" algn="ctr">
              <a:spcBef>
                <a:spcPts val="0"/>
              </a:spcBef>
              <a:buClr>
                <a:schemeClr val="lt1"/>
              </a:buClr>
              <a:buSzPct val="100000"/>
              <a:buFont typeface="Amatic SC"/>
              <a:defRPr sz="3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rtl="0" algn="ctr">
              <a:spcBef>
                <a:spcPts val="0"/>
              </a:spcBef>
              <a:buClr>
                <a:schemeClr val="lt1"/>
              </a:buClr>
              <a:buSzPct val="100000"/>
              <a:buFont typeface="Amatic SC"/>
              <a:defRPr sz="3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rtl="0" algn="ctr">
              <a:spcBef>
                <a:spcPts val="0"/>
              </a:spcBef>
              <a:buClr>
                <a:schemeClr val="lt1"/>
              </a:buClr>
              <a:buSzPct val="100000"/>
              <a:buFont typeface="Amatic SC"/>
              <a:defRPr sz="3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subTitle"/>
          </p:nvPr>
        </p:nvSpPr>
        <p:spPr>
          <a:xfrm>
            <a:off x="3096362" y="3266930"/>
            <a:ext cx="2951399" cy="701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bg>
      <p:bgPr>
        <a:solidFill>
          <a:srgbClr val="3AD8CD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509550" y="1423875"/>
            <a:ext cx="8124900" cy="17981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lt1"/>
              </a:buClr>
              <a:buSzPct val="100000"/>
              <a:defRPr b="0" sz="4800">
                <a:solidFill>
                  <a:schemeClr val="lt1"/>
                </a:solidFill>
              </a:defRPr>
            </a:lvl1pPr>
            <a:lvl2pPr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Clr>
                <a:srgbClr val="3D85C6"/>
              </a:buClr>
              <a:buFont typeface="Pacifico"/>
              <a:defRPr>
                <a:solidFill>
                  <a:srgbClr val="3D85C6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83" name="Shape 8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SzPct val="100000"/>
              <a:defRPr sz="2400"/>
            </a:lvl1pPr>
            <a:lvl2pPr rtl="0">
              <a:spcBef>
                <a:spcPts val="0"/>
              </a:spcBef>
              <a:buSzPct val="100000"/>
              <a:defRPr sz="2400"/>
            </a:lvl2pPr>
            <a:lvl3pPr rtl="0">
              <a:spcBef>
                <a:spcPts val="0"/>
              </a:spcBef>
              <a:buSzPct val="100000"/>
              <a:defRPr sz="2400"/>
            </a:lvl3pPr>
            <a:lvl4pPr rtl="0">
              <a:spcBef>
                <a:spcPts val="0"/>
              </a:spcBef>
              <a:buSzPct val="100000"/>
              <a:defRPr sz="2400"/>
            </a:lvl4pPr>
            <a:lvl5pPr rtl="0">
              <a:spcBef>
                <a:spcPts val="0"/>
              </a:spcBef>
              <a:buSzPct val="100000"/>
              <a:defRPr sz="2400"/>
            </a:lvl5pPr>
            <a:lvl6pPr rtl="0">
              <a:spcBef>
                <a:spcPts val="0"/>
              </a:spcBef>
              <a:buSzPct val="100000"/>
              <a:defRPr sz="2400"/>
            </a:lvl6pPr>
            <a:lvl7pPr rtl="0">
              <a:spcBef>
                <a:spcPts val="0"/>
              </a:spcBef>
              <a:buSzPct val="100000"/>
              <a:defRPr sz="2400"/>
            </a:lvl7pPr>
            <a:lvl8pPr rtl="0">
              <a:spcBef>
                <a:spcPts val="0"/>
              </a:spcBef>
              <a:buSzPct val="100000"/>
              <a:defRPr sz="2400"/>
            </a:lvl8pPr>
            <a:lvl9pPr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1391377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dk2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buClr>
                <a:schemeClr val="lt1"/>
              </a:buClr>
              <a:buSzPct val="100000"/>
              <a:defRPr b="0" sz="480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Shape 9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7" name="Shape 97"/>
          <p:cNvSpPr txBox="1"/>
          <p:nvPr>
            <p:ph type="title"/>
          </p:nvPr>
        </p:nvSpPr>
        <p:spPr>
          <a:xfrm>
            <a:off x="265500" y="1107950"/>
            <a:ext cx="4045199" cy="168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4200"/>
            </a:lvl1pPr>
            <a:lvl2pPr rtl="0" algn="ctr">
              <a:spcBef>
                <a:spcPts val="0"/>
              </a:spcBef>
              <a:buSzPct val="100000"/>
              <a:defRPr sz="4200"/>
            </a:lvl2pPr>
            <a:lvl3pPr rtl="0" algn="ctr">
              <a:spcBef>
                <a:spcPts val="0"/>
              </a:spcBef>
              <a:buSzPct val="100000"/>
              <a:defRPr sz="4200"/>
            </a:lvl3pPr>
            <a:lvl4pPr rtl="0" algn="ctr">
              <a:spcBef>
                <a:spcPts val="0"/>
              </a:spcBef>
              <a:buSzPct val="100000"/>
              <a:defRPr sz="4200"/>
            </a:lvl4pPr>
            <a:lvl5pPr rtl="0" algn="ctr">
              <a:spcBef>
                <a:spcPts val="0"/>
              </a:spcBef>
              <a:buSzPct val="100000"/>
              <a:defRPr sz="4200"/>
            </a:lvl5pPr>
            <a:lvl6pPr rtl="0" algn="ctr">
              <a:spcBef>
                <a:spcPts val="0"/>
              </a:spcBef>
              <a:buSzPct val="100000"/>
              <a:defRPr sz="4200"/>
            </a:lvl6pPr>
            <a:lvl7pPr rtl="0" algn="ctr">
              <a:spcBef>
                <a:spcPts val="0"/>
              </a:spcBef>
              <a:buSzPct val="100000"/>
              <a:defRPr sz="4200"/>
            </a:lvl7pPr>
            <a:lvl8pPr rtl="0" algn="ctr">
              <a:spcBef>
                <a:spcPts val="0"/>
              </a:spcBef>
              <a:buSzPct val="100000"/>
              <a:defRPr sz="4200"/>
            </a:lvl8pPr>
            <a:lvl9pPr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98" name="Shape 98"/>
          <p:cNvSpPr txBox="1"/>
          <p:nvPr>
            <p:ph idx="1" type="subTitle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99" name="Shape 99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0" name="Shape 100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rgbClr val="3ADACE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AD8CD"/>
              </a:solidFill>
            </a:endParaRPr>
          </a:p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 flipH="1">
            <a:off x="7595937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3D85C6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6" name="Shape 16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3D85C6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7" name="Shape 17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3AD8CD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AD8CD"/>
              </a:solidFill>
            </a:endParaRPr>
          </a:p>
        </p:txBody>
      </p:sp>
      <p:sp>
        <p:nvSpPr>
          <p:cNvPr id="107" name="Shape 107"/>
          <p:cNvSpPr txBox="1"/>
          <p:nvPr>
            <p:ph type="title"/>
          </p:nvPr>
        </p:nvSpPr>
        <p:spPr>
          <a:xfrm>
            <a:off x="311700" y="1233100"/>
            <a:ext cx="8520599" cy="161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10000"/>
            </a:lvl1pPr>
            <a:lvl2pPr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11700" y="2919450"/>
            <a:ext cx="8520599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rtl="0" algn="ctr">
              <a:spcBef>
                <a:spcPts val="0"/>
              </a:spcBef>
              <a:defRPr/>
            </a:lvl2pPr>
            <a:lvl3pPr rtl="0" algn="ctr">
              <a:spcBef>
                <a:spcPts val="0"/>
              </a:spcBef>
              <a:defRPr/>
            </a:lvl3pPr>
            <a:lvl4pPr rtl="0" algn="ctr">
              <a:spcBef>
                <a:spcPts val="0"/>
              </a:spcBef>
              <a:defRPr/>
            </a:lvl4pPr>
            <a:lvl5pPr rtl="0" algn="ctr">
              <a:spcBef>
                <a:spcPts val="0"/>
              </a:spcBef>
              <a:defRPr/>
            </a:lvl5pPr>
            <a:lvl6pPr rtl="0" algn="ctr">
              <a:spcBef>
                <a:spcPts val="0"/>
              </a:spcBef>
              <a:defRPr/>
            </a:lvl6pPr>
            <a:lvl7pPr rtl="0" algn="ctr">
              <a:spcBef>
                <a:spcPts val="0"/>
              </a:spcBef>
              <a:defRPr/>
            </a:lvl7pPr>
            <a:lvl8pPr rtl="0" algn="ctr">
              <a:spcBef>
                <a:spcPts val="0"/>
              </a:spcBef>
              <a:defRPr/>
            </a:lvl8pPr>
            <a:lvl9pPr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225225"/>
            <a:ext cx="3999899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225225"/>
            <a:ext cx="3999899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3000"/>
            </a:lvl1pPr>
            <a:lvl2pPr>
              <a:spcBef>
                <a:spcPts val="0"/>
              </a:spcBef>
              <a:buSzPct val="100000"/>
              <a:defRPr sz="3000"/>
            </a:lvl2pPr>
            <a:lvl3pPr>
              <a:spcBef>
                <a:spcPts val="0"/>
              </a:spcBef>
              <a:buSzPct val="100000"/>
              <a:defRPr sz="3000"/>
            </a:lvl3pPr>
            <a:lvl4pPr>
              <a:spcBef>
                <a:spcPts val="0"/>
              </a:spcBef>
              <a:buSzPct val="100000"/>
              <a:defRPr sz="3000"/>
            </a:lvl4pPr>
            <a:lvl5pPr>
              <a:spcBef>
                <a:spcPts val="0"/>
              </a:spcBef>
              <a:buSzPct val="100000"/>
              <a:defRPr sz="3000"/>
            </a:lvl5pPr>
            <a:lvl6pPr>
              <a:spcBef>
                <a:spcPts val="0"/>
              </a:spcBef>
              <a:buSzPct val="100000"/>
              <a:defRPr sz="3000"/>
            </a:lvl6pPr>
            <a:lvl7pPr>
              <a:spcBef>
                <a:spcPts val="0"/>
              </a:spcBef>
              <a:buSzPct val="100000"/>
              <a:defRPr sz="3000"/>
            </a:lvl7pPr>
            <a:lvl8pPr>
              <a:spcBef>
                <a:spcPts val="0"/>
              </a:spcBef>
              <a:buSzPct val="100000"/>
              <a:defRPr sz="3000"/>
            </a:lvl8pPr>
            <a:lvl9pPr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99399"/>
            <a:ext cx="2807999" cy="2784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type="title"/>
          </p:nvPr>
        </p:nvSpPr>
        <p:spPr>
          <a:xfrm>
            <a:off x="490250" y="450150"/>
            <a:ext cx="5878799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" name="Shape 43"/>
          <p:cNvSpPr txBox="1"/>
          <p:nvPr>
            <p:ph type="title"/>
          </p:nvPr>
        </p:nvSpPr>
        <p:spPr>
          <a:xfrm>
            <a:off x="265500" y="929275"/>
            <a:ext cx="4045199" cy="1786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Clr>
                <a:srgbClr val="3D85C6"/>
              </a:buClr>
              <a:defRPr>
                <a:solidFill>
                  <a:srgbClr val="3D85C6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subTitle"/>
          </p:nvPr>
        </p:nvSpPr>
        <p:spPr>
          <a:xfrm>
            <a:off x="265500" y="2769000"/>
            <a:ext cx="4045199" cy="15740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9500" y="421892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Clr>
                <a:srgbClr val="3AD8CD"/>
              </a:buClr>
              <a:buSzPct val="100000"/>
              <a:buFont typeface="Amatic SC"/>
              <a:buNone/>
              <a:defRPr b="1" sz="3200">
                <a:solidFill>
                  <a:srgbClr val="3AD8C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 Slab"/>
              <a:defRPr sz="18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 Slab"/>
              <a:defRPr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 Slab"/>
              <a:defRPr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 Slab"/>
              <a:defRPr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 Slab"/>
              <a:defRPr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 Slab"/>
              <a:defRPr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 Slab"/>
              <a:defRPr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 Slab"/>
              <a:defRPr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 Slab"/>
              <a:defRPr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Relationship Id="rId4" Type="http://schemas.openxmlformats.org/officeDocument/2006/relationships/image" Target="../media/image02.png"/><Relationship Id="rId5" Type="http://schemas.openxmlformats.org/officeDocument/2006/relationships/image" Target="../media/image01.png"/><Relationship Id="rId6" Type="http://schemas.openxmlformats.org/officeDocument/2006/relationships/image" Target="../media/image0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ctrTitle"/>
          </p:nvPr>
        </p:nvSpPr>
        <p:spPr>
          <a:xfrm>
            <a:off x="3044700" y="1139455"/>
            <a:ext cx="3054600" cy="1537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Pacifico"/>
                <a:ea typeface="Pacifico"/>
                <a:cs typeface="Pacifico"/>
                <a:sym typeface="Pacifico"/>
              </a:rPr>
              <a:t>momentous</a:t>
            </a:r>
          </a:p>
        </p:txBody>
      </p:sp>
      <p:sp>
        <p:nvSpPr>
          <p:cNvPr id="61" name="Shape 61"/>
          <p:cNvSpPr txBox="1"/>
          <p:nvPr>
            <p:ph idx="1" type="subTitle"/>
          </p:nvPr>
        </p:nvSpPr>
        <p:spPr>
          <a:xfrm>
            <a:off x="3044700" y="2811780"/>
            <a:ext cx="3054600" cy="701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Lo-fi Prototyping &amp; </a:t>
            </a:r>
          </a:p>
          <a:p>
            <a:pPr>
              <a:spcBef>
                <a:spcPts val="0"/>
              </a:spcBef>
              <a:buNone/>
            </a:pPr>
            <a:r>
              <a:rPr lang="en" sz="18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Pilot Usability Testing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>
                <a:solidFill>
                  <a:srgbClr val="3D85C6"/>
                </a:solidFill>
                <a:latin typeface="Pacifico"/>
                <a:ea typeface="Pacifico"/>
                <a:cs typeface="Pacifico"/>
                <a:sym typeface="Pacifico"/>
              </a:rPr>
              <a:t>Past Entries &amp; Trends</a:t>
            </a: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 b="8181" l="0" r="0" t="4505"/>
          <a:stretch/>
        </p:blipFill>
        <p:spPr>
          <a:xfrm>
            <a:off x="1321962" y="1078800"/>
            <a:ext cx="6500075" cy="378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ctrTitle"/>
          </p:nvPr>
        </p:nvSpPr>
        <p:spPr>
          <a:xfrm>
            <a:off x="3096250" y="1627200"/>
            <a:ext cx="2951399" cy="1584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0" lang="en">
                <a:latin typeface="Pacifico"/>
                <a:ea typeface="Pacifico"/>
                <a:cs typeface="Pacifico"/>
                <a:sym typeface="Pacifico"/>
              </a:rPr>
              <a:t>User Testing </a:t>
            </a:r>
          </a:p>
          <a:p>
            <a:pPr lvl="0" rtl="0">
              <a:spcBef>
                <a:spcPts val="0"/>
              </a:spcBef>
              <a:buNone/>
            </a:pPr>
            <a:r>
              <a:rPr b="0" lang="en">
                <a:latin typeface="Pacifico"/>
                <a:ea typeface="Pacifico"/>
                <a:cs typeface="Pacifico"/>
                <a:sym typeface="Pacifico"/>
              </a:rPr>
              <a:t>&amp; Results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lang="en">
                <a:latin typeface="Pacifico"/>
                <a:ea typeface="Pacifico"/>
                <a:cs typeface="Pacifico"/>
                <a:sym typeface="Pacifico"/>
              </a:rPr>
              <a:t>Method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</a:pPr>
            <a:r>
              <a:rPr lang="en">
                <a:solidFill>
                  <a:srgbClr val="666666"/>
                </a:solidFill>
              </a:rPr>
              <a:t>Developed a </a:t>
            </a:r>
            <a:r>
              <a:rPr b="1" lang="en">
                <a:solidFill>
                  <a:srgbClr val="666666"/>
                </a:solidFill>
              </a:rPr>
              <a:t>testing script</a:t>
            </a:r>
          </a:p>
          <a:p>
            <a:pPr indent="-228600" lvl="0" marL="4572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</a:pPr>
            <a:r>
              <a:rPr lang="en">
                <a:solidFill>
                  <a:srgbClr val="666666"/>
                </a:solidFill>
              </a:rPr>
              <a:t>Explained our application’s </a:t>
            </a:r>
            <a:r>
              <a:rPr b="1" lang="en">
                <a:solidFill>
                  <a:srgbClr val="666666"/>
                </a:solidFill>
              </a:rPr>
              <a:t>purpose and capabilities</a:t>
            </a:r>
          </a:p>
          <a:p>
            <a:pPr indent="-228600" lvl="0" marL="4572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</a:pPr>
            <a:r>
              <a:rPr lang="en">
                <a:solidFill>
                  <a:srgbClr val="666666"/>
                </a:solidFill>
              </a:rPr>
              <a:t>Asked users to complete the </a:t>
            </a:r>
            <a:r>
              <a:rPr b="1" lang="en">
                <a:solidFill>
                  <a:srgbClr val="666666"/>
                </a:solidFill>
              </a:rPr>
              <a:t>three tasks</a:t>
            </a:r>
            <a:r>
              <a:rPr lang="en">
                <a:solidFill>
                  <a:srgbClr val="666666"/>
                </a:solidFill>
              </a:rPr>
              <a:t>: </a:t>
            </a:r>
          </a:p>
          <a:p>
            <a:pPr indent="-228600" lvl="1" marL="9144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en" sz="1800">
                <a:solidFill>
                  <a:srgbClr val="666666"/>
                </a:solidFill>
              </a:rPr>
              <a:t>create a simple text entry</a:t>
            </a:r>
          </a:p>
          <a:p>
            <a:pPr indent="-228600" lvl="1" marL="9144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en" sz="1800">
                <a:solidFill>
                  <a:srgbClr val="666666"/>
                </a:solidFill>
              </a:rPr>
              <a:t>create an entry with a Facebook photo (with caption)</a:t>
            </a:r>
          </a:p>
          <a:p>
            <a:pPr indent="-228600" lvl="1" marL="9144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en" sz="1800">
                <a:solidFill>
                  <a:srgbClr val="666666"/>
                </a:solidFill>
              </a:rPr>
              <a:t>look back on old entries</a:t>
            </a:r>
          </a:p>
          <a:p>
            <a:pPr indent="-228600" lvl="0" marL="4572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en">
                <a:solidFill>
                  <a:srgbClr val="666666"/>
                </a:solidFill>
              </a:rPr>
              <a:t>Encouraged users to </a:t>
            </a:r>
            <a:r>
              <a:rPr b="1" lang="en">
                <a:solidFill>
                  <a:srgbClr val="666666"/>
                </a:solidFill>
              </a:rPr>
              <a:t>think aloud</a:t>
            </a:r>
          </a:p>
          <a:p>
            <a:pPr indent="-228600" lvl="0" marL="4572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</a:pPr>
            <a:r>
              <a:rPr lang="en">
                <a:solidFill>
                  <a:srgbClr val="666666"/>
                </a:solidFill>
              </a:rPr>
              <a:t>Tested on </a:t>
            </a:r>
            <a:r>
              <a:rPr b="1" lang="en">
                <a:solidFill>
                  <a:srgbClr val="666666"/>
                </a:solidFill>
              </a:rPr>
              <a:t>6 users, </a:t>
            </a:r>
            <a:r>
              <a:rPr lang="en">
                <a:solidFill>
                  <a:srgbClr val="666666"/>
                </a:solidFill>
              </a:rPr>
              <a:t>half male &amp; half female, ages 16-30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>
                <a:latin typeface="Pacifico"/>
                <a:ea typeface="Pacifico"/>
                <a:cs typeface="Pacifico"/>
                <a:sym typeface="Pacifico"/>
              </a:rPr>
              <a:t>Results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311700" y="1152475"/>
            <a:ext cx="8470499" cy="343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5 of 6 users somewhat </a:t>
            </a:r>
            <a:r>
              <a:rPr b="1" lang="en"/>
              <a:t>confused</a:t>
            </a:r>
            <a:r>
              <a:rPr lang="en"/>
              <a:t> </a:t>
            </a:r>
            <a:r>
              <a:rPr b="1" lang="en"/>
              <a:t>about the “start writing” and “compose” features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1 user initially </a:t>
            </a:r>
            <a:r>
              <a:rPr b="1" lang="en"/>
              <a:t>misunderstood the purpose of the app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2 users didn’t know how to </a:t>
            </a:r>
            <a:r>
              <a:rPr b="1" lang="en"/>
              <a:t>get back to the “home screen”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3 users </a:t>
            </a:r>
            <a:r>
              <a:rPr b="1" lang="en"/>
              <a:t>completed all three tasks easily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5 of 6 users </a:t>
            </a:r>
            <a:r>
              <a:rPr b="1" lang="en"/>
              <a:t>enjoyed the app experience </a:t>
            </a:r>
            <a:r>
              <a:rPr lang="en"/>
              <a:t>and functionality (integration with other apps, looking back, and trends)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>
                <a:latin typeface="Pacifico"/>
                <a:ea typeface="Pacifico"/>
                <a:cs typeface="Pacifico"/>
                <a:sym typeface="Pacifico"/>
              </a:rPr>
              <a:t>Suggested Changes</a:t>
            </a:r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“Start writing” text field and “compose” tab are redundant </a:t>
            </a:r>
            <a:br>
              <a:rPr lang="en"/>
            </a:br>
            <a:r>
              <a:rPr lang="en"/>
              <a:t>	→ display </a:t>
            </a:r>
            <a:r>
              <a:rPr b="1" lang="en"/>
              <a:t>one clear way </a:t>
            </a:r>
            <a:r>
              <a:rPr lang="en"/>
              <a:t>of creating or adding to today’s entry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People confused about the home screen</a:t>
            </a:r>
            <a:br>
              <a:rPr lang="en"/>
            </a:br>
            <a:r>
              <a:rPr lang="en"/>
              <a:t>	→ make it clear where users should </a:t>
            </a:r>
            <a:r>
              <a:rPr b="1" lang="en"/>
              <a:t>“start” </a:t>
            </a:r>
            <a:r>
              <a:rPr lang="en"/>
              <a:t>the experience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People enjoyed looking back and seeing trends</a:t>
            </a:r>
            <a:br>
              <a:rPr lang="en"/>
            </a:br>
            <a:r>
              <a:rPr lang="en"/>
              <a:t>	→ further highlight these capabilities through </a:t>
            </a:r>
            <a:r>
              <a:rPr b="1" lang="en"/>
              <a:t>notifications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118200" y="137400"/>
            <a:ext cx="8907599" cy="4868700"/>
          </a:xfrm>
          <a:prstGeom prst="rect">
            <a:avLst/>
          </a:prstGeom>
          <a:noFill/>
          <a:ln cap="flat" cmpd="sng" w="28575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 txBox="1"/>
          <p:nvPr>
            <p:ph idx="4294967295" type="title"/>
          </p:nvPr>
        </p:nvSpPr>
        <p:spPr>
          <a:xfrm>
            <a:off x="3984437" y="2297125"/>
            <a:ext cx="1175099" cy="6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666666"/>
                </a:solidFill>
                <a:latin typeface="Pacifico"/>
                <a:ea typeface="Pacifico"/>
                <a:cs typeface="Pacifico"/>
                <a:sym typeface="Pacifico"/>
              </a:rPr>
              <a:t>Team Rahim</a:t>
            </a:r>
          </a:p>
        </p:txBody>
      </p:sp>
      <p:sp>
        <p:nvSpPr>
          <p:cNvPr id="118" name="Shape 118"/>
          <p:cNvSpPr/>
          <p:nvPr/>
        </p:nvSpPr>
        <p:spPr>
          <a:xfrm>
            <a:off x="5217075" y="1948075"/>
            <a:ext cx="1332899" cy="1324199"/>
          </a:xfrm>
          <a:prstGeom prst="ellipse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4536" y="1971211"/>
            <a:ext cx="1277949" cy="1277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/>
          <p:nvPr/>
        </p:nvSpPr>
        <p:spPr>
          <a:xfrm>
            <a:off x="3884175" y="623875"/>
            <a:ext cx="1332899" cy="1324199"/>
          </a:xfrm>
          <a:prstGeom prst="ellipse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11637" y="647000"/>
            <a:ext cx="1277949" cy="1277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/>
          <p:nvPr/>
        </p:nvSpPr>
        <p:spPr>
          <a:xfrm>
            <a:off x="3884175" y="3272275"/>
            <a:ext cx="1332899" cy="1324199"/>
          </a:xfrm>
          <a:prstGeom prst="ellipse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2551275" y="1948075"/>
            <a:ext cx="1332899" cy="1324199"/>
          </a:xfrm>
          <a:prstGeom prst="ellipse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8762" y="1971212"/>
            <a:ext cx="1277924" cy="127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11650" y="3295400"/>
            <a:ext cx="1277949" cy="1277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 rot="5400000">
            <a:off x="6106774" y="2404375"/>
            <a:ext cx="1036800" cy="41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Catherine D</a:t>
            </a:r>
          </a:p>
        </p:txBody>
      </p:sp>
      <p:sp>
        <p:nvSpPr>
          <p:cNvPr id="127" name="Shape 127"/>
          <p:cNvSpPr txBox="1"/>
          <p:nvPr/>
        </p:nvSpPr>
        <p:spPr>
          <a:xfrm rot="-5400000">
            <a:off x="1989612" y="2404375"/>
            <a:ext cx="960599" cy="41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Pavitra R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4091700" y="360525"/>
            <a:ext cx="960599" cy="41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David E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4091687" y="4516675"/>
            <a:ext cx="960599" cy="41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Levi J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Pacifico"/>
                <a:ea typeface="Pacifico"/>
                <a:cs typeface="Pacifico"/>
                <a:sym typeface="Pacifico"/>
              </a:rPr>
              <a:t>Saving the Day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ctrTitle"/>
          </p:nvPr>
        </p:nvSpPr>
        <p:spPr>
          <a:xfrm>
            <a:off x="3096250" y="1627200"/>
            <a:ext cx="2951399" cy="1584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>
                <a:latin typeface="Pacifico"/>
                <a:ea typeface="Pacifico"/>
                <a:cs typeface="Pacifico"/>
                <a:sym typeface="Pacifico"/>
              </a:rPr>
              <a:t>Interface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>
                <a:latin typeface="Pacifico"/>
                <a:ea typeface="Pacifico"/>
                <a:cs typeface="Pacifico"/>
                <a:sym typeface="Pacifico"/>
              </a:rPr>
              <a:t>Tabular Structure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Atomicity of the tasks: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Creating an entry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View digital footprint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Reflecting on the past</a:t>
            </a:r>
          </a:p>
          <a:p>
            <a:pPr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Feasibility for mobile device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2951" y="411050"/>
            <a:ext cx="5115397" cy="432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>
                <a:solidFill>
                  <a:srgbClr val="3D85C6"/>
                </a:solidFill>
                <a:latin typeface="Pacifico"/>
                <a:ea typeface="Pacifico"/>
                <a:cs typeface="Pacifico"/>
                <a:sym typeface="Pacifico"/>
              </a:rPr>
              <a:t>Lo-fi Prototype</a:t>
            </a: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 b="20334" l="5500" r="2511" t="16728"/>
          <a:stretch/>
        </p:blipFill>
        <p:spPr>
          <a:xfrm>
            <a:off x="792175" y="1095325"/>
            <a:ext cx="7637924" cy="3919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ctrTitle"/>
          </p:nvPr>
        </p:nvSpPr>
        <p:spPr>
          <a:xfrm>
            <a:off x="3096250" y="1627200"/>
            <a:ext cx="2951399" cy="1584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>
                <a:latin typeface="Pacifico"/>
                <a:ea typeface="Pacifico"/>
                <a:cs typeface="Pacifico"/>
                <a:sym typeface="Pacifico"/>
              </a:rPr>
              <a:t>Tasks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lang="en">
                <a:solidFill>
                  <a:srgbClr val="3D85C6"/>
                </a:solidFill>
                <a:latin typeface="Pacifico"/>
                <a:ea typeface="Pacifico"/>
                <a:cs typeface="Pacifico"/>
                <a:sym typeface="Pacifico"/>
              </a:rPr>
              <a:t>Compose</a:t>
            </a: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b="6453" l="0" r="0" t="2654"/>
          <a:stretch/>
        </p:blipFill>
        <p:spPr>
          <a:xfrm>
            <a:off x="3003725" y="1069874"/>
            <a:ext cx="3136550" cy="3800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>
                <a:solidFill>
                  <a:srgbClr val="3D85C6"/>
                </a:solidFill>
                <a:latin typeface="Pacifico"/>
                <a:ea typeface="Pacifico"/>
                <a:cs typeface="Pacifico"/>
                <a:sym typeface="Pacifico"/>
              </a:rPr>
              <a:t>Today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 b="4841" l="0" r="0" t="6158"/>
          <a:stretch/>
        </p:blipFill>
        <p:spPr>
          <a:xfrm>
            <a:off x="1277125" y="1134425"/>
            <a:ext cx="6589752" cy="3677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