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Roboto Slab"/>
      <p:regular r:id="rId43"/>
      <p:bold r:id="rId44"/>
    </p:embeddedFont>
    <p:embeddedFont>
      <p:font typeface="Amatic SC"/>
      <p:regular r:id="rId45"/>
      <p:bold r:id="rId46"/>
    </p:embeddedFont>
    <p:embeddedFont>
      <p:font typeface="Playfair Display"/>
      <p:regular r:id="rId47"/>
      <p:bold r:id="rId48"/>
      <p:italic r:id="rId49"/>
      <p:boldItalic r:id="rId50"/>
    </p:embeddedFont>
    <p:embeddedFont>
      <p:font typeface="Lato"/>
      <p:regular r:id="rId51"/>
      <p:bold r:id="rId52"/>
      <p:italic r:id="rId53"/>
      <p:boldItalic r:id="rId54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RobotoSlab-bold.fntdata"/><Relationship Id="rId43" Type="http://schemas.openxmlformats.org/officeDocument/2006/relationships/font" Target="fonts/RobotoSlab-regular.fntdata"/><Relationship Id="rId46" Type="http://schemas.openxmlformats.org/officeDocument/2006/relationships/font" Target="fonts/AmaticSC-bold.fntdata"/><Relationship Id="rId45" Type="http://schemas.openxmlformats.org/officeDocument/2006/relationships/font" Target="fonts/AmaticSC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PlayfairDisplay-bold.fntdata"/><Relationship Id="rId47" Type="http://schemas.openxmlformats.org/officeDocument/2006/relationships/font" Target="fonts/PlayfairDisplay-regular.fntdata"/><Relationship Id="rId49" Type="http://schemas.openxmlformats.org/officeDocument/2006/relationships/font" Target="fonts/PlayfairDispl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ato-regular.fntdata"/><Relationship Id="rId50" Type="http://schemas.openxmlformats.org/officeDocument/2006/relationships/font" Target="fonts/PlayfairDisplay-boldItalic.fntdata"/><Relationship Id="rId53" Type="http://schemas.openxmlformats.org/officeDocument/2006/relationships/font" Target="fonts/Lato-italic.fntdata"/><Relationship Id="rId52" Type="http://schemas.openxmlformats.org/officeDocument/2006/relationships/font" Target="fonts/Lat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La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POV: Rahim’s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Need: recording memo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POV: Rahim’s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Need: self-improvement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POV: Kat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Need: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might we organize and make sense of existing content?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Kat really enjoyed having a physical journal. She said she like “the weight of the journal in her hands” because it felt more real.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We wanted to create a more visceral, interactive experience for users as a more real, live, and effective outlet for expression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Kenaba: didn’t feel particularly stressed but still shook it because it was fun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Jonasel: didn’t want to shake it because he was stressed, but asking him to shake it made him realize how stressed he was because he was forced to translate it to a physical action, which made him more inclined to journal about how he was feeling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2749050" y="748800"/>
            <a:ext cx="3645899" cy="3645899"/>
          </a:xfrm>
          <a:prstGeom prst="rect">
            <a:avLst/>
          </a:prstGeom>
          <a:solidFill>
            <a:srgbClr val="3AD8C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 txBox="1"/>
          <p:nvPr>
            <p:ph type="ctrTitle"/>
          </p:nvPr>
        </p:nvSpPr>
        <p:spPr>
          <a:xfrm>
            <a:off x="3096250" y="1627200"/>
            <a:ext cx="2951399" cy="158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rtl="0" algn="ctr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sz="3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rtl="0" algn="ctr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sz="3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rtl="0" algn="ctr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sz="3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rtl="0" algn="ctr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sz="3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rtl="0" algn="ctr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sz="3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rtl="0" algn="ctr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sz="3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rtl="0" algn="ctr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sz="3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rtl="0" algn="ctr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sz="3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3096362" y="3266930"/>
            <a:ext cx="2951399" cy="7013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3AD8C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3AD8CD"/>
              </a:solidFill>
            </a:endParaRPr>
          </a:p>
        </p:txBody>
      </p:sp>
      <p:sp>
        <p:nvSpPr>
          <p:cNvPr id="49" name="Shape 49"/>
          <p:cNvSpPr txBox="1"/>
          <p:nvPr>
            <p:ph type="title"/>
          </p:nvPr>
        </p:nvSpPr>
        <p:spPr>
          <a:xfrm>
            <a:off x="311700" y="1233100"/>
            <a:ext cx="8520599" cy="1610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10000"/>
            </a:lvl1pPr>
            <a:lvl2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2pPr>
            <a:lvl3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3pPr>
            <a:lvl4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4pPr>
            <a:lvl5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5pPr>
            <a:lvl6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6pPr>
            <a:lvl7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7pPr>
            <a:lvl8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8pPr>
            <a:lvl9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311700" y="2919450"/>
            <a:ext cx="8520599" cy="1071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defRPr/>
            </a:lvl1pPr>
            <a:lvl2pPr rtl="0" algn="ctr">
              <a:spcBef>
                <a:spcPts val="0"/>
              </a:spcBef>
              <a:defRPr/>
            </a:lvl2pPr>
            <a:lvl3pPr rtl="0" algn="ctr">
              <a:spcBef>
                <a:spcPts val="0"/>
              </a:spcBef>
              <a:defRPr/>
            </a:lvl3pPr>
            <a:lvl4pPr rtl="0" algn="ctr">
              <a:spcBef>
                <a:spcPts val="0"/>
              </a:spcBef>
              <a:defRPr/>
            </a:lvl4pPr>
            <a:lvl5pPr rtl="0" algn="ctr">
              <a:spcBef>
                <a:spcPts val="0"/>
              </a:spcBef>
              <a:defRPr/>
            </a:lvl5pPr>
            <a:lvl6pPr rtl="0" algn="ctr">
              <a:spcBef>
                <a:spcPts val="0"/>
              </a:spcBef>
              <a:defRPr/>
            </a:lvl6pPr>
            <a:lvl7pPr rtl="0" algn="ctr">
              <a:spcBef>
                <a:spcPts val="0"/>
              </a:spcBef>
              <a:defRPr/>
            </a:lvl7pPr>
            <a:lvl8pPr rtl="0" algn="ctr">
              <a:spcBef>
                <a:spcPts val="0"/>
              </a:spcBef>
              <a:defRPr/>
            </a:lvl8pPr>
            <a:lvl9pPr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2749050" y="748800"/>
            <a:ext cx="3645899" cy="3645899"/>
          </a:xfrm>
          <a:prstGeom prst="rect">
            <a:avLst/>
          </a:prstGeom>
          <a:solidFill>
            <a:srgbClr val="3AD8C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" name="Shape 90"/>
          <p:cNvSpPr txBox="1"/>
          <p:nvPr>
            <p:ph type="ctrTitle"/>
          </p:nvPr>
        </p:nvSpPr>
        <p:spPr>
          <a:xfrm>
            <a:off x="3096250" y="1627200"/>
            <a:ext cx="2951399" cy="158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rt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rt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rt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rt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rt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rt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rt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rt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" type="subTitle"/>
          </p:nvPr>
        </p:nvSpPr>
        <p:spPr>
          <a:xfrm>
            <a:off x="3096362" y="3266930"/>
            <a:ext cx="2951399" cy="7013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bg>
      <p:bgPr>
        <a:solidFill>
          <a:srgbClr val="3AD8CD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509550" y="1423875"/>
            <a:ext cx="8124900" cy="17981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b="0"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3AD8C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8" name="Shape 98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Clr>
                <a:srgbClr val="3AD8CD"/>
              </a:buClr>
              <a:buFont typeface="Amatic SC"/>
              <a:defRPr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2pPr>
            <a:lvl3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3pPr>
            <a:lvl4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4pPr>
            <a:lvl5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5pPr>
            <a:lvl6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6pPr>
            <a:lvl7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7pPr>
            <a:lvl8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8pPr>
            <a:lvl9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Clr>
                <a:srgbClr val="3AD8CD"/>
              </a:buClr>
              <a:buFont typeface="Amatic SC"/>
              <a:defRPr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2pPr>
            <a:lvl3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3pPr>
            <a:lvl4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4pPr>
            <a:lvl5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5pPr>
            <a:lvl6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6pPr>
            <a:lvl7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7pPr>
            <a:lvl8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8pPr>
            <a:lvl9pPr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buFont typeface="Roboto Slab"/>
              <a:defRPr sz="1400">
                <a:latin typeface="Roboto Slab"/>
                <a:ea typeface="Roboto Slab"/>
                <a:cs typeface="Roboto Slab"/>
                <a:sym typeface="Roboto Slab"/>
              </a:defRPr>
            </a:lvl1pPr>
            <a:lvl2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2pPr>
            <a:lvl3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3pPr>
            <a:lvl4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4pPr>
            <a:lvl5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5pPr>
            <a:lvl6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6pPr>
            <a:lvl7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7pPr>
            <a:lvl8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8pPr>
            <a:lvl9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buFont typeface="Roboto Slab"/>
              <a:defRPr sz="1400">
                <a:latin typeface="Roboto Slab"/>
                <a:ea typeface="Roboto Slab"/>
                <a:cs typeface="Roboto Slab"/>
                <a:sym typeface="Roboto Slab"/>
              </a:defRPr>
            </a:lvl1pPr>
            <a:lvl2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2pPr>
            <a:lvl3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3pPr>
            <a:lvl4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4pPr>
            <a:lvl5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5pPr>
            <a:lvl6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6pPr>
            <a:lvl7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7pPr>
            <a:lvl8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8pPr>
            <a:lvl9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Roboto Slab"/>
                <a:ea typeface="Roboto Slab"/>
                <a:cs typeface="Roboto Slab"/>
                <a:sym typeface="Roboto Slab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Clr>
                <a:srgbClr val="3AD8CD"/>
              </a:buClr>
              <a:buFont typeface="Amatic SC"/>
              <a:defRPr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8" name="Shape 108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24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rtl="0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24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rtl="0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24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rtl="0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24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rtl="0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24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rtl="0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24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rtl="0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24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rtl="0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24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rtl="0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24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311700" y="1391377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1pPr>
            <a:lvl2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2pPr>
            <a:lvl3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3pPr>
            <a:lvl4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4pPr>
            <a:lvl5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5pPr>
            <a:lvl6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6pPr>
            <a:lvl7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7pPr>
            <a:lvl8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8pPr>
            <a:lvl9pPr rtl="0">
              <a:spcBef>
                <a:spcPts val="0"/>
              </a:spcBef>
              <a:buSzPct val="100000"/>
              <a:buFont typeface="Roboto Slab"/>
              <a:defRPr sz="1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dk2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b="0"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rtl="0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b="0"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rtl="0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b="0"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rtl="0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b="0"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rtl="0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b="0"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rtl="0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b="0"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rtl="0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b="0"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rtl="0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b="0"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rtl="0">
              <a:spcBef>
                <a:spcPts val="0"/>
              </a:spcBef>
              <a:buClr>
                <a:schemeClr val="lt1"/>
              </a:buClr>
              <a:buSzPct val="100000"/>
              <a:buFont typeface="Amatic SC"/>
              <a:defRPr b="0"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4572000" y="-25"/>
            <a:ext cx="4572000" cy="5143499"/>
          </a:xfrm>
          <a:prstGeom prst="rect">
            <a:avLst/>
          </a:prstGeom>
          <a:solidFill>
            <a:srgbClr val="3AD8C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18" name="Shape 11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" name="Shape 119"/>
          <p:cNvSpPr txBox="1"/>
          <p:nvPr>
            <p:ph type="title"/>
          </p:nvPr>
        </p:nvSpPr>
        <p:spPr>
          <a:xfrm>
            <a:off x="265500" y="1107950"/>
            <a:ext cx="4045199" cy="1683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42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rtl="0" algn="ctr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42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rtl="0" algn="ctr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42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rtl="0" algn="ctr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42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rtl="0" algn="ctr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42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rtl="0" algn="ctr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42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rtl="0" algn="ctr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42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rtl="0" algn="ctr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42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rtl="0" algn="ctr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42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120" name="Shape 120"/>
          <p:cNvSpPr txBox="1"/>
          <p:nvPr>
            <p:ph idx="1" type="subTitle"/>
          </p:nvPr>
        </p:nvSpPr>
        <p:spPr>
          <a:xfrm>
            <a:off x="265500" y="284520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Slab"/>
              <a:buNone/>
              <a:defRPr sz="2100">
                <a:latin typeface="Roboto Slab"/>
                <a:ea typeface="Roboto Slab"/>
                <a:cs typeface="Roboto Slab"/>
                <a:sym typeface="Roboto Slab"/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21" name="Shape 121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Clr>
                <a:schemeClr val="lt1"/>
              </a:buClr>
              <a:buFont typeface="Roboto Slab"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rtl="0">
              <a:spcBef>
                <a:spcPts val="0"/>
              </a:spcBef>
              <a:buClr>
                <a:schemeClr val="lt1"/>
              </a:buClr>
              <a:buFont typeface="Roboto Slab"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rtl="0">
              <a:spcBef>
                <a:spcPts val="0"/>
              </a:spcBef>
              <a:buClr>
                <a:schemeClr val="lt1"/>
              </a:buClr>
              <a:buFont typeface="Roboto Slab"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rtl="0">
              <a:spcBef>
                <a:spcPts val="0"/>
              </a:spcBef>
              <a:buClr>
                <a:schemeClr val="lt1"/>
              </a:buClr>
              <a:buFont typeface="Roboto Slab"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rtl="0">
              <a:spcBef>
                <a:spcPts val="0"/>
              </a:spcBef>
              <a:buClr>
                <a:schemeClr val="lt1"/>
              </a:buClr>
              <a:buFont typeface="Roboto Slab"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rtl="0">
              <a:spcBef>
                <a:spcPts val="0"/>
              </a:spcBef>
              <a:buClr>
                <a:schemeClr val="lt1"/>
              </a:buClr>
              <a:buFont typeface="Roboto Slab"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rtl="0">
              <a:spcBef>
                <a:spcPts val="0"/>
              </a:spcBef>
              <a:buClr>
                <a:schemeClr val="lt1"/>
              </a:buClr>
              <a:buFont typeface="Roboto Slab"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rtl="0">
              <a:spcBef>
                <a:spcPts val="0"/>
              </a:spcBef>
              <a:buClr>
                <a:schemeClr val="lt1"/>
              </a:buClr>
              <a:buFont typeface="Roboto Slab"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rtl="0">
              <a:spcBef>
                <a:spcPts val="0"/>
              </a:spcBef>
              <a:buClr>
                <a:schemeClr val="lt1"/>
              </a:buClr>
              <a:buFont typeface="Roboto Slab"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bg>
      <p:bgPr>
        <a:solidFill>
          <a:srgbClr val="3AD8CD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509550" y="1423875"/>
            <a:ext cx="8124900" cy="17981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lt1"/>
              </a:buClr>
              <a:buSzPct val="100000"/>
              <a:defRPr b="0" sz="4800">
                <a:solidFill>
                  <a:schemeClr val="lt1"/>
                </a:solidFill>
              </a:defRPr>
            </a:lvl1pPr>
            <a:lvl2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rt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idx="1" type="body"/>
          </p:nvPr>
        </p:nvSpPr>
        <p:spPr>
          <a:xfrm>
            <a:off x="319500" y="4230575"/>
            <a:ext cx="5998800" cy="59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3AD8C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" name="Shape 128"/>
          <p:cNvSpPr txBox="1"/>
          <p:nvPr>
            <p:ph type="title"/>
          </p:nvPr>
        </p:nvSpPr>
        <p:spPr>
          <a:xfrm>
            <a:off x="311700" y="1233100"/>
            <a:ext cx="8520599" cy="1610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defRPr sz="100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2pPr>
            <a:lvl3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3pPr>
            <a:lvl4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4pPr>
            <a:lvl5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5pPr>
            <a:lvl6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6pPr>
            <a:lvl7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7pPr>
            <a:lvl8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8pPr>
            <a:lvl9pPr rt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311700" y="2919450"/>
            <a:ext cx="8520599" cy="1071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rtl="0" algn="ctr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2pPr>
            <a:lvl3pPr rtl="0" algn="ctr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3pPr>
            <a:lvl4pPr rtl="0" algn="ctr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4pPr>
            <a:lvl5pPr rtl="0" algn="ctr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5pPr>
            <a:lvl6pPr rtl="0" algn="ctr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6pPr>
            <a:lvl7pPr rtl="0" algn="ctr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7pPr>
            <a:lvl8pPr rtl="0" algn="ctr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8pPr>
            <a:lvl9pPr rtl="0" algn="ctr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3AD8C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" name="Shape 19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buSzPct val="100000"/>
              <a:defRPr sz="2400"/>
            </a:lvl1pPr>
            <a:lvl2pPr rtl="0">
              <a:spcBef>
                <a:spcPts val="0"/>
              </a:spcBef>
              <a:buSzPct val="100000"/>
              <a:defRPr sz="2400"/>
            </a:lvl2pPr>
            <a:lvl3pPr rtl="0">
              <a:spcBef>
                <a:spcPts val="0"/>
              </a:spcBef>
              <a:buSzPct val="100000"/>
              <a:defRPr sz="2400"/>
            </a:lvl3pPr>
            <a:lvl4pPr rtl="0">
              <a:spcBef>
                <a:spcPts val="0"/>
              </a:spcBef>
              <a:buSzPct val="100000"/>
              <a:defRPr sz="2400"/>
            </a:lvl4pPr>
            <a:lvl5pPr rtl="0">
              <a:spcBef>
                <a:spcPts val="0"/>
              </a:spcBef>
              <a:buSzPct val="100000"/>
              <a:defRPr sz="2400"/>
            </a:lvl5pPr>
            <a:lvl6pPr rtl="0">
              <a:spcBef>
                <a:spcPts val="0"/>
              </a:spcBef>
              <a:buSzPct val="100000"/>
              <a:defRPr sz="2400"/>
            </a:lvl6pPr>
            <a:lvl7pPr rtl="0">
              <a:spcBef>
                <a:spcPts val="0"/>
              </a:spcBef>
              <a:buSzPct val="100000"/>
              <a:defRPr sz="2400"/>
            </a:lvl7pPr>
            <a:lvl8pPr rtl="0">
              <a:spcBef>
                <a:spcPts val="0"/>
              </a:spcBef>
              <a:buSzPct val="100000"/>
              <a:defRPr sz="2400"/>
            </a:lvl8pPr>
            <a:lvl9pPr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311700" y="1391377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2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dk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Clr>
                <a:schemeClr val="lt1"/>
              </a:buClr>
              <a:buSzPct val="100000"/>
              <a:defRPr b="0" sz="4800">
                <a:solidFill>
                  <a:schemeClr val="lt1"/>
                </a:solidFill>
              </a:defRPr>
            </a:lvl1pPr>
            <a:lvl2pPr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rt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" name="Shape 39"/>
          <p:cNvSpPr txBox="1"/>
          <p:nvPr>
            <p:ph type="title"/>
          </p:nvPr>
        </p:nvSpPr>
        <p:spPr>
          <a:xfrm>
            <a:off x="265500" y="1107950"/>
            <a:ext cx="4045199" cy="1683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4200"/>
            </a:lvl1pPr>
            <a:lvl2pPr rtl="0" algn="ctr">
              <a:spcBef>
                <a:spcPts val="0"/>
              </a:spcBef>
              <a:buSzPct val="100000"/>
              <a:defRPr sz="4200"/>
            </a:lvl2pPr>
            <a:lvl3pPr rtl="0" algn="ctr">
              <a:spcBef>
                <a:spcPts val="0"/>
              </a:spcBef>
              <a:buSzPct val="100000"/>
              <a:defRPr sz="4200"/>
            </a:lvl3pPr>
            <a:lvl4pPr rtl="0" algn="ctr">
              <a:spcBef>
                <a:spcPts val="0"/>
              </a:spcBef>
              <a:buSzPct val="100000"/>
              <a:defRPr sz="4200"/>
            </a:lvl4pPr>
            <a:lvl5pPr rtl="0" algn="ctr">
              <a:spcBef>
                <a:spcPts val="0"/>
              </a:spcBef>
              <a:buSzPct val="100000"/>
              <a:defRPr sz="4200"/>
            </a:lvl5pPr>
            <a:lvl6pPr rtl="0" algn="ctr">
              <a:spcBef>
                <a:spcPts val="0"/>
              </a:spcBef>
              <a:buSzPct val="100000"/>
              <a:defRPr sz="4200"/>
            </a:lvl6pPr>
            <a:lvl7pPr rtl="0" algn="ctr">
              <a:spcBef>
                <a:spcPts val="0"/>
              </a:spcBef>
              <a:buSzPct val="100000"/>
              <a:defRPr sz="4200"/>
            </a:lvl7pPr>
            <a:lvl8pPr rtl="0" algn="ctr">
              <a:spcBef>
                <a:spcPts val="0"/>
              </a:spcBef>
              <a:buSzPct val="100000"/>
              <a:defRPr sz="4200"/>
            </a:lvl8pPr>
            <a:lvl9pPr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0" name="Shape 40"/>
          <p:cNvSpPr txBox="1"/>
          <p:nvPr>
            <p:ph idx="1" type="subTitle"/>
          </p:nvPr>
        </p:nvSpPr>
        <p:spPr>
          <a:xfrm>
            <a:off x="265500" y="284520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Shape 42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rgbClr val="3ADACE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3AD8CD"/>
              </a:solidFill>
            </a:endParaRPr>
          </a:p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idx="1" type="body"/>
          </p:nvPr>
        </p:nvSpPr>
        <p:spPr>
          <a:xfrm>
            <a:off x="319500" y="4230575"/>
            <a:ext cx="5998800" cy="59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Clr>
                <a:srgbClr val="3AD8CD"/>
              </a:buClr>
              <a:buSzPct val="100000"/>
              <a:buFont typeface="Amatic SC"/>
              <a:buNone/>
              <a:defRPr b="1" sz="32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 Slab"/>
              <a:defRPr sz="18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 Slab"/>
              <a:defRPr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 Slab"/>
              <a:defRPr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 Slab"/>
              <a:defRPr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 Slab"/>
              <a:defRPr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 Slab"/>
              <a:defRPr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 Slab"/>
              <a:defRPr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 Slab"/>
              <a:defRPr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 Slab"/>
              <a:defRPr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3.png"/><Relationship Id="rId4" Type="http://schemas.openxmlformats.org/officeDocument/2006/relationships/image" Target="../media/image10.png"/><Relationship Id="rId5" Type="http://schemas.openxmlformats.org/officeDocument/2006/relationships/image" Target="../media/image05.png"/><Relationship Id="rId6" Type="http://schemas.openxmlformats.org/officeDocument/2006/relationships/image" Target="../media/image0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0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0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hape 58"/>
          <p:cNvPicPr preferRelativeResize="0"/>
          <p:nvPr/>
        </p:nvPicPr>
        <p:blipFill rotWithShape="1">
          <a:blip r:embed="rId3">
            <a:alphaModFix amt="30000"/>
          </a:blip>
          <a:srcRect b="1824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/>
          <p:nvPr/>
        </p:nvSpPr>
        <p:spPr>
          <a:xfrm>
            <a:off x="2758950" y="758700"/>
            <a:ext cx="3626099" cy="3626099"/>
          </a:xfrm>
          <a:prstGeom prst="rect">
            <a:avLst/>
          </a:prstGeom>
          <a:solidFill>
            <a:srgbClr val="5E696C">
              <a:alpha val="58459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" name="Shape 60"/>
          <p:cNvSpPr/>
          <p:nvPr/>
        </p:nvSpPr>
        <p:spPr>
          <a:xfrm>
            <a:off x="2998937" y="998700"/>
            <a:ext cx="3146099" cy="3146099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" name="Shape 61"/>
          <p:cNvSpPr txBox="1"/>
          <p:nvPr>
            <p:ph idx="4294967295" type="ctrTitle"/>
          </p:nvPr>
        </p:nvSpPr>
        <p:spPr>
          <a:xfrm>
            <a:off x="3096300" y="1449625"/>
            <a:ext cx="2951399" cy="15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Creating Memories</a:t>
            </a:r>
            <a:br>
              <a:rPr lang="en" sz="3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</a:br>
          </a:p>
          <a:p>
            <a:pPr rtl="0" algn="ctr">
              <a:spcBef>
                <a:spcPts val="0"/>
              </a:spcBef>
              <a:buNone/>
            </a:pPr>
            <a:r>
              <a:rPr b="0" lang="en">
                <a:solidFill>
                  <a:schemeClr val="lt1"/>
                </a:solidFill>
              </a:rPr>
              <a:t>POV, HMW,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0" lang="en" sz="1800">
                <a:solidFill>
                  <a:schemeClr val="lt1"/>
                </a:solidFill>
              </a:rPr>
              <a:t>  </a:t>
            </a:r>
            <a:r>
              <a:rPr lang="en" sz="1800">
                <a:solidFill>
                  <a:schemeClr val="lt1"/>
                </a:solidFill>
              </a:rPr>
              <a:t>&amp;</a:t>
            </a:r>
            <a:br>
              <a:rPr b="0" lang="en" sz="1400">
                <a:solidFill>
                  <a:schemeClr val="lt1"/>
                </a:solidFill>
              </a:rPr>
            </a:br>
            <a:r>
              <a:rPr b="0" lang="en">
                <a:solidFill>
                  <a:schemeClr val="lt1"/>
                </a:solidFill>
              </a:rPr>
              <a:t>Experience Prototypes</a:t>
            </a:r>
            <a:r>
              <a:rPr b="0" lang="en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ctrTitle"/>
          </p:nvPr>
        </p:nvSpPr>
        <p:spPr>
          <a:xfrm>
            <a:off x="3096300" y="1779600"/>
            <a:ext cx="2951399" cy="1584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Points of View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    </a:t>
            </a:r>
            <a:r>
              <a:rPr b="0" lang="en"/>
              <a:t>revised    </a:t>
            </a:r>
            <a:r>
              <a:rPr lang="en"/>
              <a:t>-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 </a:t>
            </a:r>
            <a:r>
              <a:rPr b="0" lang="en"/>
              <a:t>—  Rahim</a:t>
            </a:r>
          </a:p>
        </p:txBody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We met </a:t>
            </a:r>
            <a:r>
              <a:rPr lang="en"/>
              <a:t>Rahim.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We were amazed to realize </a:t>
            </a:r>
            <a:r>
              <a:rPr lang="en">
                <a:solidFill>
                  <a:srgbClr val="000000"/>
                </a:solidFill>
              </a:rPr>
              <a:t>that he has written more than 1,000 journal entries in one Pages document.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It would be would be game-changing to </a:t>
            </a:r>
            <a:r>
              <a:rPr lang="en">
                <a:solidFill>
                  <a:srgbClr val="000000"/>
                </a:solidFill>
              </a:rPr>
              <a:t>enable Rahim to eternalize and reflect on his memories with greater organization and ease but still retain the flexibility that his Pages document affords</a:t>
            </a:r>
            <a:r>
              <a:rPr lang="en"/>
              <a:t>.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 </a:t>
            </a:r>
            <a:r>
              <a:rPr b="0" lang="en"/>
              <a:t>—  Kat</a:t>
            </a:r>
          </a:p>
        </p:txBody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We met</a:t>
            </a:r>
            <a:r>
              <a:rPr lang="en"/>
              <a:t> Kat.</a:t>
            </a:r>
          </a:p>
          <a:p>
            <a:pPr rtl="0">
              <a:spcBef>
                <a:spcPts val="0"/>
              </a:spcBef>
              <a:buNone/>
            </a:pPr>
            <a:r>
              <a:rPr b="1" lang="en"/>
              <a:t>We were amazed to realize </a:t>
            </a:r>
            <a:r>
              <a:rPr lang="en">
                <a:solidFill>
                  <a:srgbClr val="000000"/>
                </a:solidFill>
              </a:rPr>
              <a:t>there are implicit aspects of expression (body language, vocal tone, facial expression) that she is unable to convey in written words in her diary/letters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It would be would be game-changing to </a:t>
            </a:r>
            <a:r>
              <a:rPr lang="en">
                <a:solidFill>
                  <a:srgbClr val="000000"/>
                </a:solidFill>
              </a:rPr>
              <a:t>capture these feelings by creating a more multi-sensory journaling experience.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type="ctrTitle"/>
          </p:nvPr>
        </p:nvSpPr>
        <p:spPr>
          <a:xfrm>
            <a:off x="3096300" y="1779600"/>
            <a:ext cx="2951399" cy="1584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might we ... ?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/>
        </p:nvSpPr>
        <p:spPr>
          <a:xfrm>
            <a:off x="3213750" y="919575"/>
            <a:ext cx="2716499" cy="5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8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rPr>
              <a:t>Integration</a:t>
            </a:r>
          </a:p>
        </p:txBody>
      </p:sp>
      <p:sp>
        <p:nvSpPr>
          <p:cNvPr id="209" name="Shape 209"/>
          <p:cNvSpPr txBox="1"/>
          <p:nvPr>
            <p:ph idx="4294967295" type="body"/>
          </p:nvPr>
        </p:nvSpPr>
        <p:spPr>
          <a:xfrm>
            <a:off x="617400" y="2136750"/>
            <a:ext cx="7909199" cy="1403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/>
              <a:t>How might we integrate journaling into various daily habits?</a:t>
            </a:r>
          </a:p>
        </p:txBody>
      </p:sp>
      <p:pic>
        <p:nvPicPr>
          <p:cNvPr id="210" name="Shape 210"/>
          <p:cNvPicPr preferRelativeResize="0"/>
          <p:nvPr/>
        </p:nvPicPr>
        <p:blipFill rotWithShape="1">
          <a:blip r:embed="rId3">
            <a:alphaModFix amt="11000"/>
          </a:blip>
          <a:srcRect b="29630" l="24897" r="5653" t="12394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pe 215"/>
          <p:cNvPicPr preferRelativeResize="0"/>
          <p:nvPr/>
        </p:nvPicPr>
        <p:blipFill rotWithShape="1">
          <a:blip r:embed="rId3">
            <a:alphaModFix amt="12000"/>
          </a:blip>
          <a:srcRect b="29630" l="24897" r="5653" t="12394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/>
          <p:nvPr/>
        </p:nvSpPr>
        <p:spPr>
          <a:xfrm>
            <a:off x="3213750" y="919575"/>
            <a:ext cx="2716499" cy="5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8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rPr>
              <a:t>Organization</a:t>
            </a:r>
          </a:p>
        </p:txBody>
      </p:sp>
      <p:sp>
        <p:nvSpPr>
          <p:cNvPr id="217" name="Shape 217"/>
          <p:cNvSpPr txBox="1"/>
          <p:nvPr>
            <p:ph idx="4294967295" type="body"/>
          </p:nvPr>
        </p:nvSpPr>
        <p:spPr>
          <a:xfrm>
            <a:off x="617400" y="2136750"/>
            <a:ext cx="7909199" cy="1403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/>
              <a:t>How might we</a:t>
            </a:r>
            <a:br>
              <a:rPr lang="en" sz="3000"/>
            </a:br>
            <a:r>
              <a:rPr lang="en" sz="3000"/>
              <a:t>organize and make sense of existing content?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/>
        </p:nvSpPr>
        <p:spPr>
          <a:xfrm>
            <a:off x="3213750" y="919575"/>
            <a:ext cx="2716499" cy="5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8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rPr>
              <a:t>Expression</a:t>
            </a:r>
          </a:p>
        </p:txBody>
      </p:sp>
      <p:sp>
        <p:nvSpPr>
          <p:cNvPr id="223" name="Shape 223"/>
          <p:cNvSpPr txBox="1"/>
          <p:nvPr>
            <p:ph idx="4294967295" type="body"/>
          </p:nvPr>
        </p:nvSpPr>
        <p:spPr>
          <a:xfrm>
            <a:off x="617400" y="2136750"/>
            <a:ext cx="7909199" cy="1403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/>
              <a:t>How might we capture the realness of live expression through a mobile device</a:t>
            </a: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3">
            <a:alphaModFix amt="11000"/>
          </a:blip>
          <a:srcRect b="29630" l="24897" r="5653" t="12394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ctrTitle"/>
          </p:nvPr>
        </p:nvSpPr>
        <p:spPr>
          <a:xfrm>
            <a:off x="3096300" y="1779600"/>
            <a:ext cx="2951399" cy="1584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Solutions &amp;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Experience Prototypes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 preferRelativeResize="0"/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>
            <a:off x="5691200" y="419087"/>
            <a:ext cx="2974175" cy="396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 rotWithShape="1">
          <a:blip r:embed="rId4">
            <a:alphaModFix/>
          </a:blip>
          <a:srcRect b="28400" l="0" r="0" t="20122"/>
          <a:stretch/>
        </p:blipFill>
        <p:spPr>
          <a:xfrm>
            <a:off x="452450" y="419100"/>
            <a:ext cx="3967150" cy="272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 rotWithShape="1">
          <a:blip r:embed="rId5">
            <a:alphaModFix/>
          </a:blip>
          <a:srcRect b="26297" l="0" r="0" t="0"/>
          <a:stretch/>
        </p:blipFill>
        <p:spPr>
          <a:xfrm>
            <a:off x="3505237" y="2506525"/>
            <a:ext cx="2471723" cy="242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type="title"/>
          </p:nvPr>
        </p:nvSpPr>
        <p:spPr>
          <a:xfrm>
            <a:off x="227400" y="1729950"/>
            <a:ext cx="4045199" cy="1683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lang="en"/>
              <a:t>How might we integrate journaling into various daily habits?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4933950" y="1071750"/>
            <a:ext cx="39431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3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Automatic content generation based on the user’s  phone usage that day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118200" y="137400"/>
            <a:ext cx="8907599" cy="4868700"/>
          </a:xfrm>
          <a:prstGeom prst="rect">
            <a:avLst/>
          </a:prstGeom>
          <a:noFill/>
          <a:ln cap="flat" cmpd="sng" w="28575">
            <a:solidFill>
              <a:srgbClr val="3AD8C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" name="Shape 67"/>
          <p:cNvSpPr txBox="1"/>
          <p:nvPr>
            <p:ph idx="4294967295" type="title"/>
          </p:nvPr>
        </p:nvSpPr>
        <p:spPr>
          <a:xfrm>
            <a:off x="3984437" y="2297125"/>
            <a:ext cx="1175099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Team</a:t>
            </a:r>
          </a:p>
        </p:txBody>
      </p:sp>
      <p:sp>
        <p:nvSpPr>
          <p:cNvPr id="68" name="Shape 68"/>
          <p:cNvSpPr/>
          <p:nvPr/>
        </p:nvSpPr>
        <p:spPr>
          <a:xfrm>
            <a:off x="3884175" y="623875"/>
            <a:ext cx="1332899" cy="1324199"/>
          </a:xfrm>
          <a:prstGeom prst="ellipse">
            <a:avLst/>
          </a:prstGeom>
          <a:solidFill>
            <a:srgbClr val="3AD8CD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1637" y="647000"/>
            <a:ext cx="1277949" cy="12779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" name="Shape 70"/>
          <p:cNvGrpSpPr/>
          <p:nvPr/>
        </p:nvGrpSpPr>
        <p:grpSpPr>
          <a:xfrm>
            <a:off x="5217075" y="1948075"/>
            <a:ext cx="1332899" cy="1324199"/>
            <a:chOff x="5223950" y="1739850"/>
            <a:chExt cx="1332899" cy="1324199"/>
          </a:xfrm>
        </p:grpSpPr>
        <p:sp>
          <p:nvSpPr>
            <p:cNvPr id="71" name="Shape 71"/>
            <p:cNvSpPr/>
            <p:nvPr/>
          </p:nvSpPr>
          <p:spPr>
            <a:xfrm>
              <a:off x="5223950" y="1739850"/>
              <a:ext cx="1332899" cy="1324199"/>
            </a:xfrm>
            <a:prstGeom prst="ellipse">
              <a:avLst/>
            </a:prstGeom>
            <a:solidFill>
              <a:srgbClr val="3AD8CD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72" name="Shape 7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51411" y="1762986"/>
              <a:ext cx="1277949" cy="12779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" name="Shape 73"/>
          <p:cNvGrpSpPr/>
          <p:nvPr/>
        </p:nvGrpSpPr>
        <p:grpSpPr>
          <a:xfrm>
            <a:off x="3884175" y="3272275"/>
            <a:ext cx="1332899" cy="1324199"/>
            <a:chOff x="3905550" y="3017800"/>
            <a:chExt cx="1332899" cy="1324199"/>
          </a:xfrm>
        </p:grpSpPr>
        <p:sp>
          <p:nvSpPr>
            <p:cNvPr id="74" name="Shape 74"/>
            <p:cNvSpPr/>
            <p:nvPr/>
          </p:nvSpPr>
          <p:spPr>
            <a:xfrm>
              <a:off x="3905550" y="3017800"/>
              <a:ext cx="1332899" cy="1324199"/>
            </a:xfrm>
            <a:prstGeom prst="ellipse">
              <a:avLst/>
            </a:prstGeom>
            <a:solidFill>
              <a:srgbClr val="3AD8CD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75" name="Shape 7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33025" y="3040925"/>
              <a:ext cx="1277949" cy="12779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" name="Shape 76"/>
          <p:cNvGrpSpPr/>
          <p:nvPr/>
        </p:nvGrpSpPr>
        <p:grpSpPr>
          <a:xfrm>
            <a:off x="2551275" y="1948075"/>
            <a:ext cx="1332899" cy="1324199"/>
            <a:chOff x="2587150" y="1739850"/>
            <a:chExt cx="1332899" cy="1324199"/>
          </a:xfrm>
        </p:grpSpPr>
        <p:sp>
          <p:nvSpPr>
            <p:cNvPr id="77" name="Shape 77"/>
            <p:cNvSpPr/>
            <p:nvPr/>
          </p:nvSpPr>
          <p:spPr>
            <a:xfrm>
              <a:off x="2587150" y="1739850"/>
              <a:ext cx="1332899" cy="1324199"/>
            </a:xfrm>
            <a:prstGeom prst="ellipse">
              <a:avLst/>
            </a:prstGeom>
            <a:solidFill>
              <a:srgbClr val="3AD8CD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78" name="Shape 7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614637" y="1762987"/>
              <a:ext cx="1277924" cy="12779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" name="Shape 79"/>
          <p:cNvSpPr txBox="1"/>
          <p:nvPr/>
        </p:nvSpPr>
        <p:spPr>
          <a:xfrm rot="5400000">
            <a:off x="6209712" y="2404374"/>
            <a:ext cx="960599" cy="41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3ADACE"/>
                </a:solidFill>
                <a:latin typeface="Amatic SC"/>
                <a:ea typeface="Amatic SC"/>
                <a:cs typeface="Amatic SC"/>
                <a:sym typeface="Amatic SC"/>
              </a:rPr>
              <a:t>Catherine D</a:t>
            </a:r>
          </a:p>
        </p:txBody>
      </p:sp>
      <p:sp>
        <p:nvSpPr>
          <p:cNvPr id="80" name="Shape 80"/>
          <p:cNvSpPr txBox="1"/>
          <p:nvPr/>
        </p:nvSpPr>
        <p:spPr>
          <a:xfrm rot="-5400000">
            <a:off x="1930937" y="2404375"/>
            <a:ext cx="960599" cy="41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3ADACE"/>
                </a:solidFill>
                <a:latin typeface="Amatic SC"/>
                <a:ea typeface="Amatic SC"/>
                <a:cs typeface="Amatic SC"/>
                <a:sym typeface="Amatic SC"/>
              </a:rPr>
              <a:t>Pavitra R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4091700" y="292075"/>
            <a:ext cx="960599" cy="41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3ADACE"/>
                </a:solidFill>
                <a:latin typeface="Amatic SC"/>
                <a:ea typeface="Amatic SC"/>
                <a:cs typeface="Amatic SC"/>
                <a:sym typeface="Amatic SC"/>
              </a:rPr>
              <a:t>David E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4091687" y="4480100"/>
            <a:ext cx="960599" cy="41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3ADACE"/>
                </a:solidFill>
                <a:latin typeface="Amatic SC"/>
                <a:ea typeface="Amatic SC"/>
                <a:cs typeface="Amatic SC"/>
                <a:sym typeface="Amatic SC"/>
              </a:rPr>
              <a:t>Levi J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 </a:t>
            </a:r>
            <a:r>
              <a:rPr b="0" lang="en"/>
              <a:t>—  Digital Footprint Tracker</a:t>
            </a:r>
          </a:p>
        </p:txBody>
      </p:sp>
      <p:pic>
        <p:nvPicPr>
          <p:cNvPr id="248" name="Shape 248"/>
          <p:cNvPicPr preferRelativeResize="0"/>
          <p:nvPr/>
        </p:nvPicPr>
        <p:blipFill rotWithShape="1">
          <a:blip r:embed="rId3">
            <a:alphaModFix/>
          </a:blip>
          <a:srcRect b="0" l="1314" r="1314" t="4843"/>
          <a:stretch/>
        </p:blipFill>
        <p:spPr>
          <a:xfrm>
            <a:off x="1102375" y="1150799"/>
            <a:ext cx="3014948" cy="358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7400" y="397424"/>
            <a:ext cx="3919740" cy="43486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Shape 250"/>
          <p:cNvCxnSpPr/>
          <p:nvPr/>
        </p:nvCxnSpPr>
        <p:spPr>
          <a:xfrm flipH="1">
            <a:off x="5190900" y="819150"/>
            <a:ext cx="943199" cy="2105099"/>
          </a:xfrm>
          <a:prstGeom prst="straightConnector1">
            <a:avLst/>
          </a:prstGeom>
          <a:noFill/>
          <a:ln cap="flat" cmpd="sng" w="28575">
            <a:solidFill>
              <a:srgbClr val="3AD8CD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51" name="Shape 251"/>
          <p:cNvSpPr/>
          <p:nvPr/>
        </p:nvSpPr>
        <p:spPr>
          <a:xfrm>
            <a:off x="6134100" y="695250"/>
            <a:ext cx="1200299" cy="180900"/>
          </a:xfrm>
          <a:prstGeom prst="rect">
            <a:avLst/>
          </a:prstGeom>
          <a:noFill/>
          <a:ln cap="flat" cmpd="sng" w="28575">
            <a:solidFill>
              <a:srgbClr val="3AD8C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6134100" y="1523925"/>
            <a:ext cx="1200299" cy="180900"/>
          </a:xfrm>
          <a:prstGeom prst="rect">
            <a:avLst/>
          </a:prstGeom>
          <a:noFill/>
          <a:ln cap="flat" cmpd="sng" w="28575">
            <a:solidFill>
              <a:srgbClr val="3AD8C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53" name="Shape 253"/>
          <p:cNvCxnSpPr/>
          <p:nvPr/>
        </p:nvCxnSpPr>
        <p:spPr>
          <a:xfrm>
            <a:off x="6734250" y="1704825"/>
            <a:ext cx="0" cy="1143000"/>
          </a:xfrm>
          <a:prstGeom prst="straightConnector1">
            <a:avLst/>
          </a:prstGeom>
          <a:noFill/>
          <a:ln cap="flat" cmpd="sng" w="28575">
            <a:solidFill>
              <a:srgbClr val="3AD8CD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idx="1" type="body"/>
          </p:nvPr>
        </p:nvSpPr>
        <p:spPr>
          <a:xfrm>
            <a:off x="311700" y="1304875"/>
            <a:ext cx="8520599" cy="341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Assumption</a:t>
            </a:r>
            <a:br>
              <a:rPr b="1" lang="en"/>
            </a:br>
            <a:r>
              <a:rPr lang="en"/>
              <a:t>People want to easily see what their daily activity looks like and how they change over time.</a:t>
            </a:r>
            <a:br>
              <a:rPr lang="en"/>
            </a:br>
            <a:br>
              <a:rPr b="1" lang="en"/>
            </a:br>
            <a:r>
              <a:rPr b="1" lang="en"/>
              <a:t>Testing the prototype</a:t>
            </a:r>
            <a:br>
              <a:rPr b="1" lang="en"/>
            </a:br>
            <a:r>
              <a:rPr lang="en"/>
              <a:t>Tested on five people between the ages of 18 and 28</a:t>
            </a:r>
            <a:br>
              <a:rPr lang="en"/>
            </a:br>
            <a:r>
              <a:rPr lang="en"/>
              <a:t>Asked which inputs, if any, they would pin to their journal entry.</a:t>
            </a:r>
            <a:br>
              <a:rPr lang="en">
                <a:solidFill>
                  <a:srgbClr val="000000"/>
                </a:solidFill>
              </a:rPr>
            </a:br>
            <a:br>
              <a:rPr lang="en">
                <a:solidFill>
                  <a:srgbClr val="000000"/>
                </a:solidFill>
              </a:rPr>
            </a:br>
            <a:r>
              <a:rPr b="1" lang="en"/>
              <a:t>What worked?</a:t>
            </a:r>
            <a:br>
              <a:rPr b="1" lang="en"/>
            </a:br>
            <a:r>
              <a:rPr lang="en"/>
              <a:t>People like to see how they spend their time</a:t>
            </a:r>
            <a:br>
              <a:rPr lang="en"/>
            </a:br>
            <a:r>
              <a:rPr lang="en"/>
              <a:t>Facebook, diet/fitness apps</a:t>
            </a:r>
          </a:p>
        </p:txBody>
      </p:sp>
      <p:sp>
        <p:nvSpPr>
          <p:cNvPr id="259" name="Shape 259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 </a:t>
            </a:r>
            <a:r>
              <a:rPr b="0" lang="en"/>
              <a:t>—   Digital Footprint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0"/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 </a:t>
            </a:r>
            <a:r>
              <a:rPr b="0" lang="en"/>
              <a:t>—   Digital Footprint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0"/>
          </a:p>
        </p:txBody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311700" y="1285825"/>
            <a:ext cx="8520599" cy="341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What didn’t work?</a:t>
            </a:r>
            <a:br>
              <a:rPr b="1" lang="en"/>
            </a:br>
            <a:r>
              <a:rPr lang="en"/>
              <a:t>Adrienne thought journaling was a sanctuary and does not appreciate digital journals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What did we learn?</a:t>
            </a:r>
            <a:br>
              <a:rPr b="1" lang="en"/>
            </a:br>
            <a:r>
              <a:rPr lang="en">
                <a:solidFill>
                  <a:srgbClr val="000000"/>
                </a:solidFill>
              </a:rPr>
              <a:t>Most people would love a way to track/consolidate/analyze their use of time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People would use this as a way to generate content to ease writer’s block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Was the assumption valid?</a:t>
            </a:r>
            <a:br>
              <a:rPr b="1" lang="en"/>
            </a:br>
            <a:r>
              <a:rPr lang="en">
                <a:solidFill>
                  <a:srgbClr val="000000"/>
                </a:solidFill>
              </a:rPr>
              <a:t>Yes! People seemed really excited about this idea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>
            <a:off x="227400" y="1729950"/>
            <a:ext cx="4045199" cy="1683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en"/>
              <a:t>How might we organize and make sense of existing content?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4933950" y="1071750"/>
            <a:ext cx="39431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3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Automatically analyze trends in the user’s content, sort entries based on content type and sentiment, and display it intuitively.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>
            <a:hlinkClick/>
          </p:cNvPr>
          <p:cNvSpPr/>
          <p:nvPr/>
        </p:nvSpPr>
        <p:spPr>
          <a:xfrm>
            <a:off x="1922900" y="1017450"/>
            <a:ext cx="5298200" cy="3973650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7" name="Shape 277"/>
          <p:cNvSpPr txBox="1"/>
          <p:nvPr>
            <p:ph idx="4294967295"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 </a:t>
            </a:r>
            <a:r>
              <a:rPr b="0" lang="en"/>
              <a:t>—   Spatial Journal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0"/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>
            <a:hlinkClick/>
          </p:cNvPr>
          <p:cNvSpPr/>
          <p:nvPr/>
        </p:nvSpPr>
        <p:spPr>
          <a:xfrm>
            <a:off x="1922900" y="1017450"/>
            <a:ext cx="5298200" cy="3973650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3" name="Shape 283"/>
          <p:cNvSpPr txBox="1"/>
          <p:nvPr>
            <p:ph idx="4294967295"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 </a:t>
            </a:r>
            <a:r>
              <a:rPr b="0" lang="en"/>
              <a:t>—   Spatial Journal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0"/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>
            <p:ph idx="1" type="body"/>
          </p:nvPr>
        </p:nvSpPr>
        <p:spPr>
          <a:xfrm>
            <a:off x="311700" y="1247725"/>
            <a:ext cx="8520599" cy="341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Assumption</a:t>
            </a:r>
            <a:br>
              <a:rPr b="1" lang="en"/>
            </a:br>
            <a:r>
              <a:rPr lang="en">
                <a:solidFill>
                  <a:srgbClr val="000000"/>
                </a:solidFill>
              </a:rPr>
              <a:t>A spatial representation is more intuitive and therefore preferable to a written representation</a:t>
            </a:r>
            <a:br>
              <a:rPr lang="en"/>
            </a:br>
            <a:br>
              <a:rPr b="1" lang="en"/>
            </a:br>
            <a:r>
              <a:rPr b="1" lang="en"/>
              <a:t>Testing the prototype</a:t>
            </a:r>
            <a:br>
              <a:rPr b="1" lang="en"/>
            </a:br>
            <a:r>
              <a:rPr lang="en">
                <a:solidFill>
                  <a:srgbClr val="000000"/>
                </a:solidFill>
              </a:rPr>
              <a:t>Nico Sanchez (20)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T</a:t>
            </a:r>
            <a:r>
              <a:rPr lang="en" sz="1800">
                <a:solidFill>
                  <a:srgbClr val="000000"/>
                </a:solidFill>
              </a:rPr>
              <a:t>old him that he had a bunch of journal entries with titles and that his task was to look back through them all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T</a:t>
            </a:r>
            <a:r>
              <a:rPr lang="en" sz="1800">
                <a:solidFill>
                  <a:srgbClr val="000000"/>
                </a:solidFill>
              </a:rPr>
              <a:t>hen told him to search a keyword he wanted: “Mary”</a:t>
            </a:r>
          </a:p>
        </p:txBody>
      </p:sp>
      <p:sp>
        <p:nvSpPr>
          <p:cNvPr id="289" name="Shape 289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 </a:t>
            </a:r>
            <a:r>
              <a:rPr b="0" lang="en"/>
              <a:t>—   Spatial Journal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0"/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 </a:t>
            </a:r>
            <a:r>
              <a:rPr b="0" lang="en"/>
              <a:t>—   Spatial Journal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0"/>
          </a:p>
        </p:txBody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311700" y="1323925"/>
            <a:ext cx="8520599" cy="341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/>
              <a:t>What worked?</a:t>
            </a:r>
            <a:br>
              <a:rPr b="1" lang="en"/>
            </a:br>
            <a:r>
              <a:rPr lang="en">
                <a:solidFill>
                  <a:srgbClr val="000000"/>
                </a:solidFill>
              </a:rPr>
              <a:t>The visualization was fun</a:t>
            </a:r>
            <a:br>
              <a:rPr lang="en">
                <a:solidFill>
                  <a:srgbClr val="000000"/>
                </a:solidFill>
              </a:rPr>
            </a:br>
            <a:r>
              <a:rPr lang="en" sz="1800">
                <a:solidFill>
                  <a:srgbClr val="000000"/>
                </a:solidFill>
              </a:rPr>
              <a:t>The </a:t>
            </a:r>
            <a:r>
              <a:rPr i="1" lang="en" sz="1800">
                <a:solidFill>
                  <a:srgbClr val="000000"/>
                </a:solidFill>
              </a:rPr>
              <a:t>Search</a:t>
            </a:r>
            <a:r>
              <a:rPr lang="en" sz="1800">
                <a:solidFill>
                  <a:srgbClr val="000000"/>
                </a:solidFill>
              </a:rPr>
              <a:t> feature was intuitive</a:t>
            </a:r>
          </a:p>
          <a:p>
            <a:pPr rtl="0">
              <a:spcBef>
                <a:spcPts val="0"/>
              </a:spcBef>
              <a:buNone/>
            </a:pPr>
            <a:r>
              <a:rPr b="1" lang="en"/>
              <a:t>What didn’t work?</a:t>
            </a:r>
            <a:br>
              <a:rPr b="1" lang="en"/>
            </a:br>
            <a:r>
              <a:rPr lang="en">
                <a:solidFill>
                  <a:srgbClr val="000000"/>
                </a:solidFill>
              </a:rPr>
              <a:t>The chronology structure was less appealing that we expected</a:t>
            </a:r>
          </a:p>
          <a:p>
            <a:pPr rtl="0">
              <a:spcBef>
                <a:spcPts val="0"/>
              </a:spcBef>
              <a:buNone/>
            </a:pPr>
            <a:r>
              <a:rPr b="1" lang="en"/>
              <a:t>What did we learn?</a:t>
            </a:r>
            <a:br>
              <a:rPr b="1" lang="en"/>
            </a:br>
            <a:r>
              <a:rPr lang="en">
                <a:solidFill>
                  <a:srgbClr val="000000"/>
                </a:solidFill>
              </a:rPr>
              <a:t>Clusters can reveal connections between entries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Was the assumption valid?</a:t>
            </a:r>
            <a:br>
              <a:rPr b="1" lang="en"/>
            </a:br>
            <a:r>
              <a:rPr lang="en">
                <a:solidFill>
                  <a:srgbClr val="000000"/>
                </a:solidFill>
              </a:rPr>
              <a:t>Seems valid. Nico was engrossed in the “world” of his entries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>
            <p:ph type="title"/>
          </p:nvPr>
        </p:nvSpPr>
        <p:spPr>
          <a:xfrm>
            <a:off x="227400" y="1729950"/>
            <a:ext cx="4045199" cy="1683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en"/>
              <a:t>How might we capture the realness of live expression through a mobile device?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4933950" y="1071750"/>
            <a:ext cx="39431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3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Utilizing physical, visual, and vocal interactions with the device to capture emotions.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 </a:t>
            </a:r>
            <a:r>
              <a:rPr b="0" lang="en"/>
              <a:t>—   [action] for [emotion]</a:t>
            </a: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6887" y="1169850"/>
            <a:ext cx="5010227" cy="373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AD8CD"/>
                </a:solidFill>
              </a:rPr>
              <a:t>Problem Domain </a:t>
            </a:r>
            <a:r>
              <a:rPr b="0" lang="en">
                <a:solidFill>
                  <a:srgbClr val="3AD8CD"/>
                </a:solidFill>
                <a:highlight>
                  <a:srgbClr val="FFFFFF"/>
                </a:highlight>
              </a:rPr>
              <a:t>—  Creation</a:t>
            </a: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3">
            <a:alphaModFix amt="18000"/>
          </a:blip>
          <a:srcRect b="12705" l="0" r="0" t="34221"/>
          <a:stretch/>
        </p:blipFill>
        <p:spPr>
          <a:xfrm>
            <a:off x="0" y="1815225"/>
            <a:ext cx="9144000" cy="3232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4852350" y="3379100"/>
            <a:ext cx="1713299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2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rPr>
              <a:t>scrapbooking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3760350" y="2382187"/>
            <a:ext cx="16233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2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rPr>
              <a:t>journaling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5536150" y="2665925"/>
            <a:ext cx="16233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2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rPr>
              <a:t>photography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2954825" y="3847250"/>
            <a:ext cx="16233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2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rPr>
              <a:t>social media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1862825" y="3036375"/>
            <a:ext cx="2450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2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rPr>
              <a:t>electronic history</a:t>
            </a:r>
          </a:p>
        </p:txBody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311700" y="1152475"/>
            <a:ext cx="8392499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900">
                <a:latin typeface="Roboto Slab"/>
                <a:ea typeface="Roboto Slab"/>
                <a:cs typeface="Roboto Slab"/>
                <a:sym typeface="Roboto Slab"/>
              </a:rPr>
              <a:t>How do people </a:t>
            </a:r>
            <a:r>
              <a:rPr lang="en" sz="1900"/>
              <a:t>want to record their</a:t>
            </a:r>
            <a:r>
              <a:rPr lang="en" sz="1900">
                <a:latin typeface="Roboto Slab"/>
                <a:ea typeface="Roboto Slab"/>
                <a:cs typeface="Roboto Slab"/>
                <a:sym typeface="Roboto Slab"/>
              </a:rPr>
              <a:t> thoughts, events, and memories?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idx="1" type="body"/>
          </p:nvPr>
        </p:nvSpPr>
        <p:spPr>
          <a:xfrm>
            <a:off x="311700" y="1352500"/>
            <a:ext cx="8520599" cy="341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Assumption</a:t>
            </a:r>
            <a:br>
              <a:rPr b="1" lang="en"/>
            </a:br>
            <a:r>
              <a:rPr lang="en">
                <a:solidFill>
                  <a:srgbClr val="000000"/>
                </a:solidFill>
              </a:rPr>
              <a:t>People want a physical, rather than just textual, means to express their emotions</a:t>
            </a:r>
            <a:br>
              <a:rPr lang="en"/>
            </a:br>
            <a:br>
              <a:rPr b="1" lang="en"/>
            </a:br>
            <a:r>
              <a:rPr b="1" lang="en"/>
              <a:t>Testing the prototype</a:t>
            </a:r>
            <a:br>
              <a:rPr b="1" lang="en"/>
            </a:br>
            <a:r>
              <a:rPr lang="en">
                <a:solidFill>
                  <a:srgbClr val="000000"/>
                </a:solidFill>
              </a:rPr>
              <a:t>We interviewed 10+ many people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Kenaba (18) and Anthony (20) offered the most valuable insights</a:t>
            </a:r>
            <a:br>
              <a:rPr lang="en">
                <a:solidFill>
                  <a:srgbClr val="000000"/>
                </a:solidFill>
              </a:rPr>
            </a:br>
            <a:br>
              <a:rPr lang="en">
                <a:solidFill>
                  <a:srgbClr val="000000"/>
                </a:solidFill>
              </a:rPr>
            </a:br>
            <a:r>
              <a:rPr b="1" lang="en"/>
              <a:t>What worked?</a:t>
            </a:r>
            <a:br>
              <a:rPr b="1" lang="en"/>
            </a:br>
            <a:r>
              <a:rPr lang="en">
                <a:solidFill>
                  <a:srgbClr val="000000"/>
                </a:solidFill>
              </a:rPr>
              <a:t>Users tested the prototype without guidance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Simplicity of the concept made adoption friendly to new users</a:t>
            </a:r>
          </a:p>
        </p:txBody>
      </p:sp>
      <p:sp>
        <p:nvSpPr>
          <p:cNvPr id="313" name="Shape 313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 </a:t>
            </a:r>
            <a:r>
              <a:rPr b="0" lang="en"/>
              <a:t>—   [action] for [emotion]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 </a:t>
            </a:r>
            <a:r>
              <a:rPr b="0" lang="en"/>
              <a:t>—   [action] for [emotion]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0"/>
          </a:p>
        </p:txBody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/>
              <a:t>What didn’t work?</a:t>
            </a:r>
            <a:br>
              <a:rPr b="1" lang="en"/>
            </a:br>
            <a:r>
              <a:rPr lang="en">
                <a:solidFill>
                  <a:srgbClr val="000000"/>
                </a:solidFill>
              </a:rPr>
              <a:t>Different users associate different actions with different emotions</a:t>
            </a:r>
          </a:p>
          <a:p>
            <a:pPr rtl="0">
              <a:spcBef>
                <a:spcPts val="0"/>
              </a:spcBef>
              <a:buNone/>
            </a:pPr>
            <a:r>
              <a:rPr b="1" lang="en"/>
              <a:t>What did we learn?</a:t>
            </a:r>
            <a:br>
              <a:rPr lang="en"/>
            </a:br>
            <a:r>
              <a:rPr lang="en"/>
              <a:t>Users would shake again</a:t>
            </a:r>
            <a:br>
              <a:rPr lang="en"/>
            </a:br>
            <a:r>
              <a:rPr lang="en"/>
              <a:t>Physical action increases subsequent desire to journal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Was the assumption valid?</a:t>
            </a:r>
            <a:br>
              <a:rPr b="1" lang="en"/>
            </a:br>
            <a:r>
              <a:rPr lang="en">
                <a:solidFill>
                  <a:srgbClr val="000000"/>
                </a:solidFill>
              </a:rPr>
              <a:t>Yes! Kinesis seems to evoke strong emotional response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type="title"/>
          </p:nvPr>
        </p:nvSpPr>
        <p:spPr>
          <a:xfrm>
            <a:off x="509550" y="1423875"/>
            <a:ext cx="8124900" cy="17981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/>
              <a:t>Winner:</a:t>
            </a:r>
          </a:p>
          <a:p>
            <a:pPr>
              <a:spcBef>
                <a:spcPts val="0"/>
              </a:spcBef>
              <a:buNone/>
            </a:pPr>
            <a:r>
              <a:rPr b="1" lang="en"/>
              <a:t>Digital Footprint</a:t>
            </a:r>
          </a:p>
        </p:txBody>
      </p:sp>
      <p:pic>
        <p:nvPicPr>
          <p:cNvPr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99510">
            <a:off x="7462233" y="3080767"/>
            <a:ext cx="1631532" cy="1687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>
            <p:ph type="ctrTitle"/>
          </p:nvPr>
        </p:nvSpPr>
        <p:spPr>
          <a:xfrm>
            <a:off x="3096300" y="1779600"/>
            <a:ext cx="2951399" cy="1584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Appendix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Shape 3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097550"/>
            <a:ext cx="4533898" cy="175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5295" y="3098638"/>
            <a:ext cx="3134904" cy="175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2700" y="217525"/>
            <a:ext cx="2266851" cy="470844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3200"/>
              <a:t>Prototype </a:t>
            </a:r>
            <a:r>
              <a:rPr b="0" lang="en" sz="3200"/>
              <a:t>—   [action] for [emotion]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>
            <p:ph type="ctrTitle"/>
          </p:nvPr>
        </p:nvSpPr>
        <p:spPr>
          <a:xfrm>
            <a:off x="3096300" y="1779600"/>
            <a:ext cx="2951399" cy="1584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Points of View</a:t>
            </a:r>
          </a:p>
          <a:p>
            <a:pPr lvl="0" rtl="0">
              <a:spcBef>
                <a:spcPts val="0"/>
              </a:spcBef>
              <a:buNone/>
            </a:pPr>
            <a:r>
              <a:rPr b="0" lang="en"/>
              <a:t>-     round 1    -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We met</a:t>
            </a:r>
            <a:r>
              <a:rPr lang="en"/>
              <a:t> several intermediate users in their 30s-40s.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We were amazed to realize </a:t>
            </a:r>
            <a:r>
              <a:rPr lang="en"/>
              <a:t>the variety in the types of content they record.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It would be would be game-changing to </a:t>
            </a:r>
            <a:r>
              <a:rPr lang="en"/>
              <a:t>allow them to easily synthesize all their different types of content in a way that feels cohesive and organized.</a:t>
            </a:r>
          </a:p>
        </p:txBody>
      </p:sp>
      <p:sp>
        <p:nvSpPr>
          <p:cNvPr id="349" name="Shape 349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 </a:t>
            </a:r>
            <a:r>
              <a:rPr b="0" lang="en"/>
              <a:t>—  Power Users + Intermediate Users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POV </a:t>
            </a:r>
            <a:r>
              <a:rPr b="0" lang="en"/>
              <a:t>—  Non Users</a:t>
            </a:r>
          </a:p>
        </p:txBody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We met</a:t>
            </a:r>
            <a:r>
              <a:rPr lang="en"/>
              <a:t> teenage and middle-aged non users.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We were amazed to realize </a:t>
            </a:r>
            <a:r>
              <a:rPr lang="en"/>
              <a:t>that they thought journaling detracted from their lives.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It would be would be game-changing to </a:t>
            </a:r>
            <a:r>
              <a:rPr lang="en"/>
              <a:t>change their perception of what journaling entails and the time investment necessary to journal.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ctrTitle"/>
          </p:nvPr>
        </p:nvSpPr>
        <p:spPr>
          <a:xfrm>
            <a:off x="3096300" y="1779600"/>
            <a:ext cx="2951399" cy="1584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Interviews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 </a:t>
            </a:r>
            <a:r>
              <a:rPr b="0" lang="en"/>
              <a:t>round 2 </a:t>
            </a:r>
            <a:r>
              <a:rPr lang="en"/>
              <a:t>-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311700" y="391350"/>
            <a:ext cx="8520599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Users</a:t>
            </a:r>
          </a:p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/>
              <a:t>Laura (18)</a:t>
            </a:r>
            <a:br>
              <a:rPr b="1" lang="en"/>
            </a:br>
            <a:r>
              <a:rPr lang="en"/>
              <a:t>Lost two handwritten journals and crashed her computer in high school</a:t>
            </a:r>
          </a:p>
          <a:p>
            <a:pPr rtl="0">
              <a:spcBef>
                <a:spcPts val="0"/>
              </a:spcBef>
              <a:buNone/>
            </a:pPr>
            <a:r>
              <a:rPr b="1" lang="en"/>
              <a:t>Kat (21)</a:t>
            </a:r>
            <a:br>
              <a:rPr b="1" lang="en"/>
            </a:br>
            <a:r>
              <a:rPr lang="en"/>
              <a:t>Writes letters to her friends and revisits them several times per year</a:t>
            </a:r>
          </a:p>
          <a:p>
            <a:pPr rtl="0">
              <a:spcBef>
                <a:spcPts val="0"/>
              </a:spcBef>
              <a:buNone/>
            </a:pPr>
            <a:r>
              <a:rPr b="1" lang="en"/>
              <a:t>Joyce (22)</a:t>
            </a:r>
            <a:br>
              <a:rPr b="1" lang="en"/>
            </a:br>
            <a:r>
              <a:rPr lang="en"/>
              <a:t>Video blogs anytime, anywhere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Kim (45)</a:t>
            </a:r>
            <a:br>
              <a:rPr b="1" lang="en"/>
            </a:br>
            <a:r>
              <a:rPr lang="en"/>
              <a:t>Writes letters to her children but lacks time to journal consistently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ctrTitle"/>
          </p:nvPr>
        </p:nvSpPr>
        <p:spPr>
          <a:xfrm>
            <a:off x="3096300" y="1779600"/>
            <a:ext cx="2951399" cy="1584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Insights &amp; Needs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 rotWithShape="1">
          <a:blip r:embed="rId3">
            <a:alphaModFix amt="31000"/>
          </a:blip>
          <a:srcRect b="4995" l="0" r="0" t="5004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2355000" y="995175"/>
            <a:ext cx="4434000" cy="5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8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rPr>
              <a:t>Positivity &amp; Happiness</a:t>
            </a:r>
          </a:p>
        </p:txBody>
      </p:sp>
      <p:sp>
        <p:nvSpPr>
          <p:cNvPr id="167" name="Shape 167"/>
          <p:cNvSpPr txBox="1"/>
          <p:nvPr>
            <p:ph idx="4294967295" type="body"/>
          </p:nvPr>
        </p:nvSpPr>
        <p:spPr>
          <a:xfrm>
            <a:off x="617400" y="2300350"/>
            <a:ext cx="7909199" cy="1403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put the day in perspective,</a:t>
            </a:r>
            <a:br>
              <a:rPr lang="en" sz="2400"/>
            </a:br>
            <a:r>
              <a:rPr lang="en" sz="2400"/>
              <a:t>find &amp; highlight good things,</a:t>
            </a:r>
            <a:br>
              <a:rPr lang="en" sz="2400"/>
            </a:br>
            <a:r>
              <a:rPr lang="en" sz="2400"/>
              <a:t>acknowledge &amp; release bad things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 rotWithShape="1">
          <a:blip r:embed="rId3">
            <a:alphaModFix amt="16000"/>
          </a:blip>
          <a:srcRect b="119" l="0" r="0" t="119"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/>
          <p:nvPr/>
        </p:nvSpPr>
        <p:spPr>
          <a:xfrm>
            <a:off x="1518925" y="1024500"/>
            <a:ext cx="5981999" cy="5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8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rPr>
              <a:t>Self Understanding &amp; Improvement</a:t>
            </a:r>
          </a:p>
        </p:txBody>
      </p:sp>
      <p:sp>
        <p:nvSpPr>
          <p:cNvPr id="174" name="Shape 174"/>
          <p:cNvSpPr txBox="1"/>
          <p:nvPr>
            <p:ph idx="4294967295" type="body"/>
          </p:nvPr>
        </p:nvSpPr>
        <p:spPr>
          <a:xfrm>
            <a:off x="617400" y="2281300"/>
            <a:ext cx="7909199" cy="1403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solidify thoughts and emotions,</a:t>
            </a:r>
            <a:br>
              <a:rPr lang="en" sz="2400"/>
            </a:br>
            <a:r>
              <a:rPr lang="en" sz="2400"/>
              <a:t>understand personal change and progress,</a:t>
            </a:r>
            <a:br>
              <a:rPr lang="en" sz="2400"/>
            </a:br>
            <a:r>
              <a:rPr lang="en" sz="2400"/>
              <a:t>learn from the past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 rotWithShape="1">
          <a:blip r:embed="rId3">
            <a:alphaModFix amt="25000"/>
          </a:blip>
          <a:srcRect b="9584" l="0" r="0" t="34165"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1518925" y="1024500"/>
            <a:ext cx="5981999" cy="5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800">
                <a:solidFill>
                  <a:srgbClr val="3AD8CD"/>
                </a:solidFill>
                <a:latin typeface="Amatic SC"/>
                <a:ea typeface="Amatic SC"/>
                <a:cs typeface="Amatic SC"/>
                <a:sym typeface="Amatic SC"/>
              </a:rPr>
              <a:t>Nostalgia </a:t>
            </a:r>
          </a:p>
        </p:txBody>
      </p:sp>
      <p:sp>
        <p:nvSpPr>
          <p:cNvPr id="181" name="Shape 181"/>
          <p:cNvSpPr txBox="1"/>
          <p:nvPr>
            <p:ph idx="4294967295" type="body"/>
          </p:nvPr>
        </p:nvSpPr>
        <p:spPr>
          <a:xfrm>
            <a:off x="617400" y="2281300"/>
            <a:ext cx="7909199" cy="1403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eternalize memories,</a:t>
            </a:r>
            <a:br>
              <a:rPr lang="en" sz="2400"/>
            </a:br>
            <a:r>
              <a:rPr lang="en" sz="2400"/>
              <a:t>reminisce and reflect,</a:t>
            </a:r>
            <a:br>
              <a:rPr lang="en" sz="2400"/>
            </a:br>
            <a:r>
              <a:rPr lang="en" sz="2400"/>
              <a:t>feel good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