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Roboto Slab"/>
      <p:regular r:id="rId30"/>
      <p:bold r:id="rId31"/>
    </p:embeddedFont>
    <p:embeddedFont>
      <p:font typeface="Playfair Display"/>
      <p:regular r:id="rId32"/>
      <p:bold r:id="rId33"/>
      <p:italic r:id="rId34"/>
      <p:boldItalic r:id="rId35"/>
    </p:embeddedFont>
    <p:embeddedFont>
      <p:font typeface="Amatic SC"/>
      <p:regular r:id="rId36"/>
      <p:bold r:id="rId37"/>
    </p:embeddedFont>
    <p:embeddedFont>
      <p:font typeface="Lato"/>
      <p:regular r:id="rId38"/>
      <p:bold r:id="rId39"/>
      <p:italic r:id="rId40"/>
      <p:boldItalic r:id="rId41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377DCFE3-68C7-4028-B7A6-27ACBE2A129B}">
  <a:tblStyle styleId="{377DCFE3-68C7-4028-B7A6-27ACBE2A129B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italic.fntdata"/><Relationship Id="rId20" Type="http://schemas.openxmlformats.org/officeDocument/2006/relationships/slide" Target="slides/slide15.xml"/><Relationship Id="rId41" Type="http://schemas.openxmlformats.org/officeDocument/2006/relationships/font" Target="fonts/Lato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Slab-bold.fntdata"/><Relationship Id="rId30" Type="http://schemas.openxmlformats.org/officeDocument/2006/relationships/font" Target="fonts/RobotoSlab-regular.fntdata"/><Relationship Id="rId11" Type="http://schemas.openxmlformats.org/officeDocument/2006/relationships/slide" Target="slides/slide6.xml"/><Relationship Id="rId33" Type="http://schemas.openxmlformats.org/officeDocument/2006/relationships/font" Target="fonts/PlayfairDisplay-bold.fntdata"/><Relationship Id="rId10" Type="http://schemas.openxmlformats.org/officeDocument/2006/relationships/slide" Target="slides/slide5.xml"/><Relationship Id="rId32" Type="http://schemas.openxmlformats.org/officeDocument/2006/relationships/font" Target="fonts/PlayfairDisplay-regular.fntdata"/><Relationship Id="rId13" Type="http://schemas.openxmlformats.org/officeDocument/2006/relationships/slide" Target="slides/slide8.xml"/><Relationship Id="rId35" Type="http://schemas.openxmlformats.org/officeDocument/2006/relationships/font" Target="fonts/PlayfairDisplay-boldItalic.fntdata"/><Relationship Id="rId12" Type="http://schemas.openxmlformats.org/officeDocument/2006/relationships/slide" Target="slides/slide7.xml"/><Relationship Id="rId34" Type="http://schemas.openxmlformats.org/officeDocument/2006/relationships/font" Target="fonts/PlayfairDisplay-italic.fntdata"/><Relationship Id="rId15" Type="http://schemas.openxmlformats.org/officeDocument/2006/relationships/slide" Target="slides/slide10.xml"/><Relationship Id="rId37" Type="http://schemas.openxmlformats.org/officeDocument/2006/relationships/font" Target="fonts/AmaticSC-bold.fntdata"/><Relationship Id="rId14" Type="http://schemas.openxmlformats.org/officeDocument/2006/relationships/slide" Target="slides/slide9.xml"/><Relationship Id="rId36" Type="http://schemas.openxmlformats.org/officeDocument/2006/relationships/font" Target="fonts/AmaticSC-regular.fntdata"/><Relationship Id="rId17" Type="http://schemas.openxmlformats.org/officeDocument/2006/relationships/slide" Target="slides/slide12.xml"/><Relationship Id="rId39" Type="http://schemas.openxmlformats.org/officeDocument/2006/relationships/font" Target="fonts/Lato-bold.fntdata"/><Relationship Id="rId16" Type="http://schemas.openxmlformats.org/officeDocument/2006/relationships/slide" Target="slides/slide11.xml"/><Relationship Id="rId38" Type="http://schemas.openxmlformats.org/officeDocument/2006/relationships/font" Target="fonts/Lato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part of how they thought of and about themselves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 wanted to narrow the scope of the focus so we left out non-users.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749050" y="748800"/>
            <a:ext cx="3645899" cy="36458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096250" y="1627200"/>
            <a:ext cx="2951399" cy="158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096362" y="3266930"/>
            <a:ext cx="2951399" cy="701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 txBox="1"/>
          <p:nvPr>
            <p:ph type="title"/>
          </p:nvPr>
        </p:nvSpPr>
        <p:spPr>
          <a:xfrm>
            <a:off x="311700" y="1233100"/>
            <a:ext cx="8520599" cy="161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1pPr>
            <a:lvl2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2919450"/>
            <a:ext cx="8520599" cy="1071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509550" y="1423875"/>
            <a:ext cx="8124900" cy="17981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391377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dk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9" name="Shape 3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" name="Shape 40"/>
          <p:cNvSpPr txBox="1"/>
          <p:nvPr>
            <p:ph type="title"/>
          </p:nvPr>
        </p:nvSpPr>
        <p:spPr>
          <a:xfrm>
            <a:off x="265500" y="1107950"/>
            <a:ext cx="4045199" cy="168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1" name="Shape 41"/>
          <p:cNvSpPr txBox="1"/>
          <p:nvPr>
            <p:ph idx="1" type="subTitle"/>
          </p:nvPr>
        </p:nvSpPr>
        <p:spPr>
          <a:xfrm>
            <a:off x="265500" y="28452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Shape 58"/>
          <p:cNvPicPr preferRelativeResize="0"/>
          <p:nvPr/>
        </p:nvPicPr>
        <p:blipFill rotWithShape="1">
          <a:blip r:embed="rId3">
            <a:alphaModFix amt="52000"/>
          </a:blip>
          <a:srcRect b="25525" l="0" r="0" t="18224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/>
          <p:nvPr/>
        </p:nvSpPr>
        <p:spPr>
          <a:xfrm>
            <a:off x="2758950" y="758700"/>
            <a:ext cx="3626099" cy="3626099"/>
          </a:xfrm>
          <a:prstGeom prst="rect">
            <a:avLst/>
          </a:prstGeom>
          <a:solidFill>
            <a:srgbClr val="999999">
              <a:alpha val="8000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/>
          <p:nvPr/>
        </p:nvSpPr>
        <p:spPr>
          <a:xfrm>
            <a:off x="2994287" y="998700"/>
            <a:ext cx="3146099" cy="3146099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 txBox="1"/>
          <p:nvPr>
            <p:ph idx="4294967295" type="ctrTitle"/>
          </p:nvPr>
        </p:nvSpPr>
        <p:spPr>
          <a:xfrm>
            <a:off x="3096300" y="1420250"/>
            <a:ext cx="2951399" cy="15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Creating Memories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0" lang="en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-   needfinding  -</a:t>
            </a:r>
          </a:p>
        </p:txBody>
      </p:sp>
      <p:sp>
        <p:nvSpPr>
          <p:cNvPr id="62" name="Shape 62"/>
          <p:cNvSpPr txBox="1"/>
          <p:nvPr>
            <p:ph idx="4294967295" type="subTitle"/>
          </p:nvPr>
        </p:nvSpPr>
        <p:spPr>
          <a:xfrm>
            <a:off x="3096300" y="2921675"/>
            <a:ext cx="2951399" cy="5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Levi Jennings, Pavitra Rengarajan, David Eng, Catherine Dong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matic SC"/>
                <a:ea typeface="Amatic SC"/>
                <a:cs typeface="Amatic SC"/>
                <a:sym typeface="Amatic SC"/>
              </a:rPr>
              <a:t>Power Users </a:t>
            </a:r>
            <a:r>
              <a:rPr b="0" lang="en">
                <a:latin typeface="Amatic SC"/>
                <a:ea typeface="Amatic SC"/>
                <a:cs typeface="Amatic SC"/>
                <a:sym typeface="Amatic SC"/>
              </a:rPr>
              <a:t>- Empathy Map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1776075" y="1052375"/>
            <a:ext cx="2547600" cy="1840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oboto Slab"/>
                <a:ea typeface="Roboto Slab"/>
                <a:cs typeface="Roboto Slab"/>
                <a:sym typeface="Roboto Slab"/>
              </a:rPr>
              <a:t>SAY</a:t>
            </a:r>
            <a:br>
              <a:rPr b="1" lang="en" sz="2000" u="sng">
                <a:latin typeface="Roboto Slab"/>
                <a:ea typeface="Roboto Slab"/>
                <a:cs typeface="Roboto Slab"/>
                <a:sym typeface="Roboto Slab"/>
              </a:rPr>
            </a:br>
          </a:p>
          <a:p>
            <a:pPr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 Slab"/>
                <a:ea typeface="Roboto Slab"/>
                <a:cs typeface="Roboto Slab"/>
                <a:sym typeface="Roboto Slab"/>
              </a:rPr>
              <a:t>“it’s all my thoughts in one place”</a:t>
            </a:r>
          </a:p>
          <a:p>
            <a:pPr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n" sz="1400">
                <a:latin typeface="Roboto Slab"/>
                <a:ea typeface="Roboto Slab"/>
                <a:cs typeface="Roboto Slab"/>
                <a:sym typeface="Roboto Slab"/>
              </a:rPr>
              <a:t>“journaling is a flow of thoughts, an escape”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140" name="Shape 140"/>
          <p:cNvCxnSpPr/>
          <p:nvPr/>
        </p:nvCxnSpPr>
        <p:spPr>
          <a:xfrm>
            <a:off x="4399932" y="1052375"/>
            <a:ext cx="0" cy="36809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41" name="Shape 141"/>
          <p:cNvCxnSpPr/>
          <p:nvPr/>
        </p:nvCxnSpPr>
        <p:spPr>
          <a:xfrm rot="10800000">
            <a:off x="1852274" y="2892900"/>
            <a:ext cx="5214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42" name="Shape 142"/>
          <p:cNvSpPr txBox="1"/>
          <p:nvPr>
            <p:ph idx="2" type="body"/>
          </p:nvPr>
        </p:nvSpPr>
        <p:spPr>
          <a:xfrm>
            <a:off x="4476175" y="1052375"/>
            <a:ext cx="2547600" cy="1840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oboto Slab"/>
                <a:ea typeface="Roboto Slab"/>
                <a:cs typeface="Roboto Slab"/>
                <a:sym typeface="Roboto Slab"/>
              </a:rPr>
              <a:t>THINK</a:t>
            </a:r>
            <a:br>
              <a:rPr b="1" lang="en" sz="2000" u="sng">
                <a:latin typeface="Roboto Slab"/>
                <a:ea typeface="Roboto Slab"/>
                <a:cs typeface="Roboto Slab"/>
                <a:sym typeface="Roboto Slab"/>
              </a:rPr>
            </a:br>
          </a:p>
          <a:p>
            <a:pPr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 Slab"/>
                <a:ea typeface="Roboto Slab"/>
                <a:cs typeface="Roboto Slab"/>
                <a:sym typeface="Roboto Slab"/>
              </a:rPr>
              <a:t>it will be interesting to look back on thoughts</a:t>
            </a:r>
          </a:p>
          <a:p>
            <a:pPr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Roboto Slab"/>
              <a:ea typeface="Roboto Slab"/>
              <a:cs typeface="Roboto Slab"/>
              <a:sym typeface="Roboto Slab"/>
            </a:endParaRP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 Slab"/>
                <a:ea typeface="Roboto Slab"/>
                <a:cs typeface="Roboto Slab"/>
                <a:sym typeface="Roboto Slab"/>
              </a:rPr>
              <a:t>journaling is beneficial</a:t>
            </a:r>
          </a:p>
        </p:txBody>
      </p:sp>
      <p:sp>
        <p:nvSpPr>
          <p:cNvPr id="143" name="Shape 143"/>
          <p:cNvSpPr txBox="1"/>
          <p:nvPr>
            <p:ph idx="3" type="body"/>
          </p:nvPr>
        </p:nvSpPr>
        <p:spPr>
          <a:xfrm>
            <a:off x="4476175" y="2892900"/>
            <a:ext cx="2547600" cy="1840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oboto Slab"/>
                <a:ea typeface="Roboto Slab"/>
                <a:cs typeface="Roboto Slab"/>
                <a:sym typeface="Roboto Slab"/>
              </a:rPr>
              <a:t>FEEL</a:t>
            </a:r>
            <a:br>
              <a:rPr b="1" lang="en" sz="2000" u="sng">
                <a:latin typeface="Roboto Slab"/>
                <a:ea typeface="Roboto Slab"/>
                <a:cs typeface="Roboto Slab"/>
                <a:sym typeface="Roboto Slab"/>
              </a:rPr>
            </a:br>
          </a:p>
          <a:p>
            <a:pPr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 Slab"/>
                <a:ea typeface="Roboto Slab"/>
                <a:cs typeface="Roboto Slab"/>
                <a:sym typeface="Roboto Slab"/>
              </a:rPr>
              <a:t>comfortable, natural</a:t>
            </a:r>
          </a:p>
          <a:p>
            <a:pPr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Roboto Slab"/>
              <a:ea typeface="Roboto Slab"/>
              <a:cs typeface="Roboto Slab"/>
              <a:sym typeface="Roboto Slab"/>
            </a:endParaRP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 Slab"/>
                <a:ea typeface="Roboto Slab"/>
                <a:cs typeface="Roboto Slab"/>
                <a:sym typeface="Roboto Slab"/>
              </a:rPr>
              <a:t>insightful, introspective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4" name="Shape 144"/>
          <p:cNvSpPr txBox="1"/>
          <p:nvPr>
            <p:ph idx="4" type="body"/>
          </p:nvPr>
        </p:nvSpPr>
        <p:spPr>
          <a:xfrm>
            <a:off x="1776075" y="2892925"/>
            <a:ext cx="2547600" cy="1840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oboto Slab"/>
                <a:ea typeface="Roboto Slab"/>
                <a:cs typeface="Roboto Slab"/>
                <a:sym typeface="Roboto Slab"/>
              </a:rPr>
              <a:t>DO</a:t>
            </a:r>
          </a:p>
          <a:p>
            <a:pPr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 u="sng">
              <a:latin typeface="Roboto Slab"/>
              <a:ea typeface="Roboto Slab"/>
              <a:cs typeface="Roboto Slab"/>
              <a:sym typeface="Roboto Slab"/>
            </a:endParaRPr>
          </a:p>
          <a:p>
            <a:pPr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 Slab"/>
                <a:ea typeface="Roboto Slab"/>
                <a:cs typeface="Roboto Slab"/>
                <a:sym typeface="Roboto Slab"/>
              </a:rPr>
              <a:t>record notes, quotes, things to do, photos, prayers, thankfulness, beliefs, poetry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oboto Slab"/>
              <a:ea typeface="Roboto Slab"/>
              <a:cs typeface="Roboto Slab"/>
              <a:sym typeface="Roboto Slab"/>
            </a:endParaRP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matic SC"/>
                <a:ea typeface="Amatic SC"/>
                <a:cs typeface="Amatic SC"/>
                <a:sym typeface="Amatic SC"/>
              </a:rPr>
              <a:t>Power Users </a:t>
            </a:r>
            <a:r>
              <a:rPr b="0" lang="en">
                <a:latin typeface="Amatic SC"/>
                <a:ea typeface="Amatic SC"/>
                <a:cs typeface="Amatic SC"/>
                <a:sym typeface="Amatic SC"/>
              </a:rPr>
              <a:t>- Needs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4812000" y="1322375"/>
            <a:ext cx="2800499" cy="3078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000" u="sng">
                <a:latin typeface="Roboto Slab"/>
                <a:ea typeface="Roboto Slab"/>
                <a:cs typeface="Roboto Slab"/>
                <a:sym typeface="Roboto Slab"/>
              </a:rPr>
              <a:t>Reflection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Wanting to reminisce and remember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Wanting to improve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Wanting to solidify existing thoughts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2000" u="sng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51" name="Shape 151"/>
          <p:cNvSpPr txBox="1"/>
          <p:nvPr>
            <p:ph idx="2" type="body"/>
          </p:nvPr>
        </p:nvSpPr>
        <p:spPr>
          <a:xfrm>
            <a:off x="1263150" y="1320378"/>
            <a:ext cx="2800499" cy="3078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b="1" lang="en" sz="2000" u="sng">
                <a:latin typeface="Roboto Slab"/>
                <a:ea typeface="Roboto Slab"/>
                <a:cs typeface="Roboto Slab"/>
                <a:sym typeface="Roboto Slab"/>
              </a:rPr>
              <a:t>Self-Expression</a:t>
            </a:r>
          </a:p>
          <a:p>
            <a:pPr rtl="0" algn="ctr">
              <a:spcBef>
                <a:spcPts val="0"/>
              </a:spcBef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Wanting to be heard</a:t>
            </a:r>
          </a:p>
          <a:p>
            <a:pPr rtl="0" algn="ctr">
              <a:spcBef>
                <a:spcPts val="0"/>
              </a:spcBef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Wanting to be in a place free of judgment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2000" u="sng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matic SC"/>
                <a:ea typeface="Amatic SC"/>
                <a:cs typeface="Amatic SC"/>
                <a:sym typeface="Amatic SC"/>
              </a:rPr>
              <a:t>Intermediate Users </a:t>
            </a:r>
            <a:r>
              <a:rPr b="0" lang="en">
                <a:latin typeface="Amatic SC"/>
                <a:ea typeface="Amatic SC"/>
                <a:cs typeface="Amatic SC"/>
                <a:sym typeface="Amatic SC"/>
              </a:rPr>
              <a:t>- Overview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311700" y="1017450"/>
            <a:ext cx="4293600" cy="3551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Lindsay (30), Cameron (14), Isaiah (14)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Important (often difficult) events drive journaling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Occasion, not time, based</a:t>
            </a: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 b="6976" l="12266" r="37152" t="0"/>
          <a:stretch/>
        </p:blipFill>
        <p:spPr>
          <a:xfrm flipH="1">
            <a:off x="5314347" y="615162"/>
            <a:ext cx="2837052" cy="3913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matic SC"/>
                <a:ea typeface="Amatic SC"/>
                <a:cs typeface="Amatic SC"/>
                <a:sym typeface="Amatic SC"/>
              </a:rPr>
              <a:t>Intermediate Users</a:t>
            </a:r>
            <a:r>
              <a:rPr b="0" lang="en">
                <a:latin typeface="Amatic SC"/>
                <a:ea typeface="Amatic SC"/>
                <a:cs typeface="Amatic SC"/>
                <a:sym typeface="Amatic SC"/>
              </a:rPr>
              <a:t> - Empathy Map</a:t>
            </a:r>
          </a:p>
        </p:txBody>
      </p:sp>
      <p:cxnSp>
        <p:nvCxnSpPr>
          <p:cNvPr id="164" name="Shape 164"/>
          <p:cNvCxnSpPr/>
          <p:nvPr/>
        </p:nvCxnSpPr>
        <p:spPr>
          <a:xfrm>
            <a:off x="4399932" y="1052375"/>
            <a:ext cx="0" cy="36809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65" name="Shape 165"/>
          <p:cNvCxnSpPr/>
          <p:nvPr/>
        </p:nvCxnSpPr>
        <p:spPr>
          <a:xfrm rot="10800000">
            <a:off x="1852274" y="2892900"/>
            <a:ext cx="5214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66" name="Shape 166"/>
          <p:cNvSpPr txBox="1"/>
          <p:nvPr>
            <p:ph idx="1" type="body"/>
          </p:nvPr>
        </p:nvSpPr>
        <p:spPr>
          <a:xfrm>
            <a:off x="1852275" y="1052375"/>
            <a:ext cx="2547600" cy="1840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oboto Slab"/>
                <a:ea typeface="Roboto Slab"/>
                <a:cs typeface="Roboto Slab"/>
                <a:sym typeface="Roboto Slab"/>
              </a:rPr>
              <a:t>SAY</a:t>
            </a:r>
            <a:br>
              <a:rPr b="1" lang="en" sz="2000" u="sng">
                <a:latin typeface="Roboto Slab"/>
                <a:ea typeface="Roboto Slab"/>
                <a:cs typeface="Roboto Slab"/>
                <a:sym typeface="Roboto Slab"/>
              </a:rPr>
            </a:b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 Slab"/>
                <a:ea typeface="Roboto Slab"/>
                <a:cs typeface="Roboto Slab"/>
                <a:sym typeface="Roboto Slab"/>
              </a:rPr>
              <a:t>“social media is too public”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n" sz="1400">
                <a:latin typeface="Roboto Slab"/>
                <a:ea typeface="Roboto Slab"/>
                <a:cs typeface="Roboto Slab"/>
                <a:sym typeface="Roboto Slab"/>
              </a:rPr>
              <a:t>“for solidifying thoughts, to get things off my chest, rather than daily events”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67" name="Shape 167"/>
          <p:cNvSpPr txBox="1"/>
          <p:nvPr>
            <p:ph idx="2" type="body"/>
          </p:nvPr>
        </p:nvSpPr>
        <p:spPr>
          <a:xfrm>
            <a:off x="4399975" y="1052375"/>
            <a:ext cx="2547600" cy="1840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oboto Slab"/>
                <a:ea typeface="Roboto Slab"/>
                <a:cs typeface="Roboto Slab"/>
                <a:sym typeface="Roboto Slab"/>
              </a:rPr>
              <a:t>THINK</a:t>
            </a:r>
            <a:br>
              <a:rPr b="1" lang="en" sz="2000" u="sng">
                <a:latin typeface="Roboto Slab"/>
                <a:ea typeface="Roboto Slab"/>
                <a:cs typeface="Roboto Slab"/>
                <a:sym typeface="Roboto Slab"/>
              </a:rPr>
            </a:b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 Slab"/>
                <a:ea typeface="Roboto Slab"/>
                <a:cs typeface="Roboto Slab"/>
                <a:sym typeface="Roboto Slab"/>
              </a:rPr>
              <a:t>journaling is nice, but it’s hard to be consistent; lack of accountability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Roboto Slab"/>
              <a:ea typeface="Roboto Slab"/>
              <a:cs typeface="Roboto Slab"/>
              <a:sym typeface="Roboto Slab"/>
            </a:endParaRP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 Slab"/>
                <a:ea typeface="Roboto Slab"/>
                <a:cs typeface="Roboto Slab"/>
                <a:sym typeface="Roboto Slab"/>
              </a:rPr>
              <a:t>too busy and tired to write</a:t>
            </a:r>
          </a:p>
        </p:txBody>
      </p:sp>
      <p:sp>
        <p:nvSpPr>
          <p:cNvPr id="168" name="Shape 168"/>
          <p:cNvSpPr txBox="1"/>
          <p:nvPr>
            <p:ph idx="3" type="body"/>
          </p:nvPr>
        </p:nvSpPr>
        <p:spPr>
          <a:xfrm>
            <a:off x="4399975" y="2892900"/>
            <a:ext cx="2547600" cy="1840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oboto Slab"/>
                <a:ea typeface="Roboto Slab"/>
                <a:cs typeface="Roboto Slab"/>
                <a:sym typeface="Roboto Slab"/>
              </a:rPr>
              <a:t>FEEL</a:t>
            </a:r>
            <a:br>
              <a:rPr b="1" lang="en" sz="2000" u="sng">
                <a:latin typeface="Roboto Slab"/>
                <a:ea typeface="Roboto Slab"/>
                <a:cs typeface="Roboto Slab"/>
                <a:sym typeface="Roboto Slab"/>
              </a:rPr>
            </a:b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 Slab"/>
                <a:ea typeface="Roboto Slab"/>
                <a:cs typeface="Roboto Slab"/>
                <a:sym typeface="Roboto Slab"/>
              </a:rPr>
              <a:t>unmotivated</a:t>
            </a:r>
          </a:p>
          <a:p>
            <a:pPr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Roboto Slab"/>
              <a:ea typeface="Roboto Slab"/>
              <a:cs typeface="Roboto Slab"/>
              <a:sym typeface="Roboto Slab"/>
            </a:endParaRP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 Slab"/>
                <a:ea typeface="Roboto Slab"/>
                <a:cs typeface="Roboto Slab"/>
                <a:sym typeface="Roboto Slab"/>
              </a:rPr>
              <a:t>disorganized</a:t>
            </a:r>
          </a:p>
        </p:txBody>
      </p:sp>
      <p:sp>
        <p:nvSpPr>
          <p:cNvPr id="169" name="Shape 169"/>
          <p:cNvSpPr txBox="1"/>
          <p:nvPr>
            <p:ph idx="4" type="body"/>
          </p:nvPr>
        </p:nvSpPr>
        <p:spPr>
          <a:xfrm>
            <a:off x="1852275" y="2892925"/>
            <a:ext cx="2547600" cy="1840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oboto Slab"/>
                <a:ea typeface="Roboto Slab"/>
                <a:cs typeface="Roboto Slab"/>
                <a:sym typeface="Roboto Slab"/>
              </a:rPr>
              <a:t>DO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 u="sng">
              <a:latin typeface="Roboto Slab"/>
              <a:ea typeface="Roboto Slab"/>
              <a:cs typeface="Roboto Slab"/>
              <a:sym typeface="Roboto Slab"/>
            </a:endParaRP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 Slab"/>
                <a:ea typeface="Roboto Slab"/>
                <a:cs typeface="Roboto Slab"/>
                <a:sym typeface="Roboto Slab"/>
              </a:rPr>
              <a:t>tried an app with daily writing prompts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Roboto Slab"/>
              <a:ea typeface="Roboto Slab"/>
              <a:cs typeface="Roboto Slab"/>
              <a:sym typeface="Roboto Slab"/>
            </a:endParaRP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 Slab"/>
                <a:ea typeface="Roboto Slab"/>
                <a:cs typeface="Roboto Slab"/>
                <a:sym typeface="Roboto Slab"/>
              </a:rPr>
              <a:t>used a physical journal, sometimes inserted tickets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matic SC"/>
                <a:ea typeface="Amatic SC"/>
                <a:cs typeface="Amatic SC"/>
                <a:sym typeface="Amatic SC"/>
              </a:rPr>
              <a:t>Intermediate Users </a:t>
            </a:r>
            <a:r>
              <a:rPr b="0" lang="en">
                <a:latin typeface="Amatic SC"/>
                <a:ea typeface="Amatic SC"/>
                <a:cs typeface="Amatic SC"/>
                <a:sym typeface="Amatic SC"/>
              </a:rPr>
              <a:t>- Needs</a:t>
            </a:r>
          </a:p>
        </p:txBody>
      </p:sp>
      <p:grpSp>
        <p:nvGrpSpPr>
          <p:cNvPr id="175" name="Shape 175"/>
          <p:cNvGrpSpPr/>
          <p:nvPr/>
        </p:nvGrpSpPr>
        <p:grpSpPr>
          <a:xfrm>
            <a:off x="3930137" y="2366250"/>
            <a:ext cx="1078124" cy="410999"/>
            <a:chOff x="3685050" y="1264600"/>
            <a:chExt cx="1362300" cy="410999"/>
          </a:xfrm>
        </p:grpSpPr>
        <p:cxnSp>
          <p:nvCxnSpPr>
            <p:cNvPr id="176" name="Shape 176"/>
            <p:cNvCxnSpPr/>
            <p:nvPr/>
          </p:nvCxnSpPr>
          <p:spPr>
            <a:xfrm>
              <a:off x="3685050" y="1470100"/>
              <a:ext cx="1362300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77" name="Shape 177"/>
            <p:cNvCxnSpPr/>
            <p:nvPr/>
          </p:nvCxnSpPr>
          <p:spPr>
            <a:xfrm rot="10800000">
              <a:off x="4671924" y="1264600"/>
              <a:ext cx="355800" cy="205499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78" name="Shape 178"/>
            <p:cNvCxnSpPr/>
            <p:nvPr/>
          </p:nvCxnSpPr>
          <p:spPr>
            <a:xfrm flipH="1">
              <a:off x="4671924" y="1470100"/>
              <a:ext cx="355800" cy="205499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sp>
        <p:nvSpPr>
          <p:cNvPr id="179" name="Shape 179"/>
          <p:cNvSpPr txBox="1"/>
          <p:nvPr>
            <p:ph idx="1" type="body"/>
          </p:nvPr>
        </p:nvSpPr>
        <p:spPr>
          <a:xfrm>
            <a:off x="887200" y="1440003"/>
            <a:ext cx="2800499" cy="3078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000" u="sng">
                <a:latin typeface="Roboto Slab"/>
                <a:ea typeface="Roboto Slab"/>
                <a:cs typeface="Roboto Slab"/>
                <a:sym typeface="Roboto Slab"/>
              </a:rPr>
              <a:t>Observations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Too busy to spend time recording things regularly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Content is disorganized and is not consolidated in one place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2000" u="sng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80" name="Shape 180"/>
          <p:cNvSpPr txBox="1"/>
          <p:nvPr>
            <p:ph idx="2" type="body"/>
          </p:nvPr>
        </p:nvSpPr>
        <p:spPr>
          <a:xfrm>
            <a:off x="5320150" y="1477478"/>
            <a:ext cx="2800499" cy="3078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000" u="sng">
                <a:latin typeface="Roboto Slab"/>
                <a:ea typeface="Roboto Slab"/>
                <a:cs typeface="Roboto Slab"/>
                <a:sym typeface="Roboto Slab"/>
              </a:rPr>
              <a:t>Needs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Simple, quick way of organizing thoughts and memories to </a:t>
            </a:r>
            <a:r>
              <a:rPr lang="en" u="sng">
                <a:latin typeface="Roboto Slab"/>
                <a:ea typeface="Roboto Slab"/>
                <a:cs typeface="Roboto Slab"/>
                <a:sym typeface="Roboto Slab"/>
              </a:rPr>
              <a:t>encourage</a:t>
            </a: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 consistent content creation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2000" u="sng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ctrTitle"/>
          </p:nvPr>
        </p:nvSpPr>
        <p:spPr>
          <a:xfrm>
            <a:off x="3096250" y="1627200"/>
            <a:ext cx="2951399" cy="1584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matic SC"/>
                <a:ea typeface="Amatic SC"/>
                <a:cs typeface="Amatic SC"/>
                <a:sym typeface="Amatic SC"/>
              </a:rPr>
              <a:t>Analysis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Amatic SC"/>
                <a:ea typeface="Amatic SC"/>
                <a:cs typeface="Amatic SC"/>
                <a:sym typeface="Amatic SC"/>
              </a:rPr>
              <a:t>Inferences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1789125" y="1224950"/>
            <a:ext cx="5353800" cy="3078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1000"/>
              </a:spcBef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People enjoy </a:t>
            </a:r>
            <a:r>
              <a:rPr b="1" lang="en">
                <a:latin typeface="Roboto Slab"/>
                <a:ea typeface="Roboto Slab"/>
                <a:cs typeface="Roboto Slab"/>
                <a:sym typeface="Roboto Slab"/>
              </a:rPr>
              <a:t>reminiscing</a:t>
            </a: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 on their pasts </a:t>
            </a:r>
            <a:br>
              <a:rPr lang="en">
                <a:latin typeface="Roboto Slab"/>
                <a:ea typeface="Roboto Slab"/>
                <a:cs typeface="Roboto Slab"/>
                <a:sym typeface="Roboto Slab"/>
              </a:rPr>
            </a:br>
          </a:p>
          <a:p>
            <a:pPr rtl="0" algn="ctr">
              <a:spcBef>
                <a:spcPts val="1000"/>
              </a:spcBef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People want to </a:t>
            </a:r>
            <a:r>
              <a:rPr b="1" lang="en">
                <a:latin typeface="Roboto Slab"/>
                <a:ea typeface="Roboto Slab"/>
                <a:cs typeface="Roboto Slab"/>
                <a:sym typeface="Roboto Slab"/>
              </a:rPr>
              <a:t>express</a:t>
            </a: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 themselves and organize their thoughts </a:t>
            </a:r>
            <a:r>
              <a:rPr b="1" lang="en">
                <a:latin typeface="Roboto Slab"/>
                <a:ea typeface="Roboto Slab"/>
                <a:cs typeface="Roboto Slab"/>
                <a:sym typeface="Roboto Slab"/>
              </a:rPr>
              <a:t>without judgment</a:t>
            </a:r>
            <a:br>
              <a:rPr b="1" lang="en">
                <a:latin typeface="Roboto Slab"/>
                <a:ea typeface="Roboto Slab"/>
                <a:cs typeface="Roboto Slab"/>
                <a:sym typeface="Roboto Slab"/>
              </a:rPr>
            </a:br>
          </a:p>
          <a:p>
            <a:pPr lvl="0" rtl="0" algn="ctr">
              <a:spcBef>
                <a:spcPts val="1000"/>
              </a:spcBef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Given more </a:t>
            </a:r>
            <a:r>
              <a:rPr b="1" lang="en">
                <a:latin typeface="Roboto Slab"/>
                <a:ea typeface="Roboto Slab"/>
                <a:cs typeface="Roboto Slab"/>
                <a:sym typeface="Roboto Slab"/>
              </a:rPr>
              <a:t>organization and structure </a:t>
            </a: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and an easier way to </a:t>
            </a:r>
            <a:r>
              <a:rPr b="1" lang="en">
                <a:latin typeface="Roboto Slab"/>
                <a:ea typeface="Roboto Slab"/>
                <a:cs typeface="Roboto Slab"/>
                <a:sym typeface="Roboto Slab"/>
              </a:rPr>
              <a:t>create content</a:t>
            </a: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, intermediate users may become more active journalers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matic SC"/>
                <a:ea typeface="Amatic SC"/>
                <a:cs typeface="Amatic SC"/>
                <a:sym typeface="Amatic SC"/>
              </a:rPr>
              <a:t>Insights</a:t>
            </a: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387900" y="1481274"/>
            <a:ext cx="8368200" cy="3078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b="1" lang="en" u="sng">
                <a:latin typeface="Roboto Slab"/>
                <a:ea typeface="Roboto Slab"/>
                <a:cs typeface="Roboto Slab"/>
                <a:sym typeface="Roboto Slab"/>
              </a:rPr>
              <a:t>Contradiction</a:t>
            </a:r>
          </a:p>
          <a:p>
            <a:pPr rtl="0" algn="ctr">
              <a:spcBef>
                <a:spcPts val="0"/>
              </a:spcBef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People generally like to look back/reminisce, but don’t want to make the effort to record memories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People respond respond differently to public and private journals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matic SC"/>
                <a:ea typeface="Amatic SC"/>
                <a:cs typeface="Amatic SC"/>
                <a:sym typeface="Amatic SC"/>
              </a:rPr>
              <a:t>Questions</a:t>
            </a:r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2021550" y="1310375"/>
            <a:ext cx="5100899" cy="3078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How will the mobile format impact the types of users we will focus on?</a:t>
            </a:r>
            <a:br>
              <a:rPr lang="en">
                <a:latin typeface="Roboto Slab"/>
                <a:ea typeface="Roboto Slab"/>
                <a:cs typeface="Roboto Slab"/>
                <a:sym typeface="Roboto Slab"/>
              </a:rPr>
            </a:br>
            <a:br>
              <a:rPr lang="en"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What are the most important features for each group of users?</a:t>
            </a:r>
            <a:br>
              <a:rPr lang="en">
                <a:latin typeface="Roboto Slab"/>
                <a:ea typeface="Roboto Slab"/>
                <a:cs typeface="Roboto Slab"/>
                <a:sym typeface="Roboto Slab"/>
              </a:rPr>
            </a:br>
            <a:br>
              <a:rPr lang="en"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How much of a social aspect should be incorporated?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matic SC"/>
                <a:ea typeface="Amatic SC"/>
                <a:cs typeface="Amatic SC"/>
                <a:sym typeface="Amatic SC"/>
              </a:rPr>
              <a:t>Summary &amp; Conclusions</a:t>
            </a:r>
          </a:p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1171200" y="1456500"/>
            <a:ext cx="6801599" cy="3078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 sz="2400">
                <a:latin typeface="Roboto Slab"/>
                <a:ea typeface="Roboto Slab"/>
                <a:cs typeface="Roboto Slab"/>
                <a:sym typeface="Roboto Slab"/>
              </a:rPr>
              <a:t>3 different types of users: </a:t>
            </a:r>
            <a:br>
              <a:rPr lang="en" sz="2400"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n" sz="2400">
                <a:latin typeface="Roboto Slab"/>
                <a:ea typeface="Roboto Slab"/>
                <a:cs typeface="Roboto Slab"/>
                <a:sym typeface="Roboto Slab"/>
              </a:rPr>
              <a:t>power users, intermediate users, non users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" sz="2400">
                <a:latin typeface="Roboto Slab"/>
                <a:ea typeface="Roboto Slab"/>
                <a:cs typeface="Roboto Slab"/>
                <a:sym typeface="Roboto Slab"/>
              </a:rPr>
              <a:t>Needs of different types of users are too disparate to try to cater to all of them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/>
          <p:cNvPicPr preferRelativeResize="0"/>
          <p:nvPr/>
        </p:nvPicPr>
        <p:blipFill rotWithShape="1">
          <a:blip r:embed="rId3">
            <a:alphaModFix amt="22000"/>
          </a:blip>
          <a:srcRect b="12705" l="0" r="0" t="34221"/>
          <a:stretch/>
        </p:blipFill>
        <p:spPr>
          <a:xfrm>
            <a:off x="0" y="1815225"/>
            <a:ext cx="9144000" cy="323209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matic SC"/>
                <a:ea typeface="Amatic SC"/>
                <a:cs typeface="Amatic SC"/>
                <a:sym typeface="Amatic SC"/>
              </a:rPr>
              <a:t>Problem Domain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152475"/>
            <a:ext cx="8392499" cy="3283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 sz="2400">
                <a:latin typeface="Roboto Slab"/>
                <a:ea typeface="Roboto Slab"/>
                <a:cs typeface="Roboto Slab"/>
                <a:sym typeface="Roboto Slab"/>
              </a:rPr>
              <a:t>How do people record thoughts, events, and memories?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9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" name="Shape 70"/>
          <p:cNvSpPr txBox="1"/>
          <p:nvPr/>
        </p:nvSpPr>
        <p:spPr>
          <a:xfrm>
            <a:off x="4892600" y="3398700"/>
            <a:ext cx="1713299" cy="5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scrapbooking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3528425" y="2382187"/>
            <a:ext cx="1623300" cy="5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journaling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5436875" y="2636525"/>
            <a:ext cx="1623300" cy="5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photography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1749350" y="2922200"/>
            <a:ext cx="1623300" cy="5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social media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2382075" y="3733675"/>
            <a:ext cx="2450700" cy="5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electronic history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ctrTitle"/>
          </p:nvPr>
        </p:nvSpPr>
        <p:spPr>
          <a:xfrm>
            <a:off x="3096250" y="1627200"/>
            <a:ext cx="2951399" cy="1584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matic SC"/>
                <a:ea typeface="Amatic SC"/>
                <a:cs typeface="Amatic SC"/>
                <a:sym typeface="Amatic SC"/>
              </a:rPr>
              <a:t>Appendix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104325" y="0"/>
            <a:ext cx="89354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Amatic SC"/>
                <a:ea typeface="Amatic SC"/>
                <a:cs typeface="Amatic SC"/>
                <a:sym typeface="Amatic SC"/>
              </a:rPr>
              <a:t>Power Users Empathy Map</a:t>
            </a:r>
          </a:p>
        </p:txBody>
      </p:sp>
      <p:graphicFrame>
        <p:nvGraphicFramePr>
          <p:cNvPr id="220" name="Shape 220"/>
          <p:cNvGraphicFramePr/>
          <p:nvPr/>
        </p:nvGraphicFramePr>
        <p:xfrm>
          <a:off x="104325" y="665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{377DCFE3-68C7-4028-B7A6-27ACBE2A129B}</a:tableStyleId>
              </a:tblPr>
              <a:tblGrid>
                <a:gridCol w="4467675"/>
                <a:gridCol w="4467675"/>
              </a:tblGrid>
              <a:tr h="22550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None/>
                      </a:pPr>
                      <a:r>
                        <a:rPr b="1" lang="en" sz="1100"/>
                        <a:t>SAY</a:t>
                      </a:r>
                    </a:p>
                    <a:p>
                      <a:pPr indent="-29845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-"/>
                      </a:pPr>
                      <a:r>
                        <a:rPr lang="en" sz="1100"/>
                        <a:t>“Journaling is lifechanging” ~ Rahim</a:t>
                      </a:r>
                    </a:p>
                    <a:p>
                      <a:pPr indent="-29845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-"/>
                      </a:pPr>
                      <a:r>
                        <a:rPr lang="en" sz="1100"/>
                        <a:t>“In my life there is a dichotomy between clearing of thoughts through meditation and flow of thoughts through journaling” ~ Marie</a:t>
                      </a:r>
                    </a:p>
                    <a:p>
                      <a:pPr indent="-29845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-"/>
                      </a:pPr>
                      <a:r>
                        <a:rPr lang="en" sz="1100"/>
                        <a:t>“I was bullied in high school and found journaling to be therapeutic, an escape” ~ Marie</a:t>
                      </a:r>
                    </a:p>
                    <a:p>
                      <a:pPr indent="-29845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-"/>
                      </a:pPr>
                      <a:r>
                        <a:rPr lang="en" sz="1100"/>
                        <a:t>Rahim wants his thoughts to be in one consolidated place</a:t>
                      </a:r>
                    </a:p>
                    <a:p>
                      <a:pPr indent="-29845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-"/>
                      </a:pPr>
                      <a:r>
                        <a:rPr lang="en" sz="1100"/>
                        <a:t>Marie wants her journal to be more organized and searchable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None/>
                      </a:pPr>
                      <a:r>
                        <a:rPr b="1" lang="en" sz="1100"/>
                        <a:t>THINK</a:t>
                      </a:r>
                    </a:p>
                    <a:p>
                      <a:pPr indent="-29845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-"/>
                      </a:pPr>
                      <a:r>
                        <a:rPr lang="en" sz="1100"/>
                        <a:t>Rahim needs flexibility to write whatever he wants</a:t>
                      </a:r>
                    </a:p>
                    <a:p>
                      <a:pPr indent="-29845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-"/>
                      </a:pPr>
                      <a:r>
                        <a:rPr lang="en" sz="1100"/>
                        <a:t>Marie sometimes knows what she wants to write about but sometimes likes to have a prompt</a:t>
                      </a:r>
                    </a:p>
                    <a:p>
                      <a:pPr indent="-29845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-"/>
                      </a:pPr>
                      <a:r>
                        <a:rPr lang="en" sz="1100"/>
                        <a:t>Marie needs more organization while maintaining flexibility and creativity</a:t>
                      </a:r>
                    </a:p>
                    <a:p>
                      <a:pPr indent="-29845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-"/>
                      </a:pPr>
                      <a:r>
                        <a:rPr lang="en" sz="1100"/>
                        <a:t>Rahim wants to be able to look back later and wants to see connections between posts (people, places, events) and needs flexibility</a:t>
                      </a:r>
                    </a:p>
                    <a:p>
                      <a:pPr indent="-29845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-"/>
                      </a:pPr>
                      <a:r>
                        <a:rPr lang="en" sz="1100"/>
                        <a:t>Marie wants a different service at different times</a:t>
                      </a:r>
                    </a:p>
                    <a:p>
                      <a:pPr indent="-22860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Char char="-"/>
                      </a:pPr>
                      <a:r>
                        <a:rPr lang="en" sz="1100"/>
                        <a:t>Both want more organization</a:t>
                      </a:r>
                    </a:p>
                  </a:txBody>
                  <a:tcPr marT="91425" marB="91425" marR="91425" marL="91425"/>
                </a:tc>
              </a:tr>
              <a:tr h="8972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None/>
                      </a:pPr>
                      <a:r>
                        <a:rPr b="1" lang="en" sz="1100"/>
                        <a:t>DO</a:t>
                      </a:r>
                    </a:p>
                    <a:p>
                      <a:pPr indent="-29845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-"/>
                      </a:pPr>
                      <a:r>
                        <a:rPr lang="en" sz="1100"/>
                        <a:t>Rahim uses coach.me, pages doc (4x a week) which is color-coded but haphazard</a:t>
                      </a:r>
                    </a:p>
                    <a:p>
                      <a:pPr indent="-29845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-"/>
                      </a:pPr>
                      <a:r>
                        <a:rPr lang="en" sz="1100"/>
                        <a:t>Rahim writes  about notes, things to remember, quotes, goals, pictures, prayers, beliefs, people, screenshots</a:t>
                      </a:r>
                    </a:p>
                    <a:p>
                      <a:pPr indent="-29845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-"/>
                      </a:pPr>
                      <a:r>
                        <a:rPr lang="en" sz="1100"/>
                        <a:t>Marie writes about what she’s thankful for, what she learned, shat she was happiest for that day, prayers after meditating, travel log, poetry, screenshots, pictures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None/>
                      </a:pPr>
                      <a:r>
                        <a:rPr b="1" lang="en" sz="1100"/>
                        <a:t>FEEL</a:t>
                      </a:r>
                    </a:p>
                    <a:p>
                      <a:pPr indent="-29845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-"/>
                      </a:pPr>
                      <a:r>
                        <a:rPr lang="en" sz="1100"/>
                        <a:t>Rahim feels organized/accomplished</a:t>
                      </a:r>
                    </a:p>
                    <a:p>
                      <a:pPr indent="-29845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-"/>
                      </a:pPr>
                      <a:r>
                        <a:rPr lang="en" sz="1100"/>
                        <a:t>Rahim feels that diary apps are usually too restrictive</a:t>
                      </a:r>
                    </a:p>
                    <a:p>
                      <a:pPr indent="-22860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Char char="-"/>
                      </a:pPr>
                      <a:r>
                        <a:rPr lang="en" sz="1100"/>
                        <a:t>Rahim feels improved after journaling</a:t>
                      </a:r>
                    </a:p>
                    <a:p>
                      <a:pPr indent="-29845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-"/>
                      </a:pPr>
                      <a:r>
                        <a:rPr lang="en" sz="1100"/>
                        <a:t>Marie feels pensive, calm, reflective, cleansed, content</a:t>
                      </a:r>
                    </a:p>
                    <a:p>
                      <a:pPr indent="-29845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Char char="-"/>
                      </a:pPr>
                      <a:r>
                        <a:rPr lang="en" sz="1100"/>
                        <a:t>Marie feels that journaling is therapeutic &amp; cathartic</a:t>
                      </a:r>
                    </a:p>
                    <a:p>
                      <a:pPr indent="-22860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Char char="-"/>
                      </a:pPr>
                      <a:r>
                        <a:rPr lang="en" sz="1100"/>
                        <a:t>Marie finds journaling to not be a chore but rather enjoyable</a:t>
                      </a:r>
                    </a:p>
                    <a:p>
                      <a:pPr indent="-22860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Char char="-"/>
                      </a:pPr>
                      <a:r>
                        <a:rPr lang="en" sz="1100"/>
                        <a:t>Both feel like it is an integral part of their identity and their life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104325" y="0"/>
            <a:ext cx="89354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matic SC"/>
                <a:ea typeface="Amatic SC"/>
                <a:cs typeface="Amatic SC"/>
                <a:sym typeface="Amatic SC"/>
              </a:rPr>
              <a:t>Intermediate Users Empathy Map</a:t>
            </a:r>
          </a:p>
        </p:txBody>
      </p:sp>
      <p:graphicFrame>
        <p:nvGraphicFramePr>
          <p:cNvPr id="226" name="Shape 226"/>
          <p:cNvGraphicFramePr/>
          <p:nvPr/>
        </p:nvGraphicFramePr>
        <p:xfrm>
          <a:off x="104325" y="561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{377DCFE3-68C7-4028-B7A6-27ACBE2A129B}</a:tableStyleId>
              </a:tblPr>
              <a:tblGrid>
                <a:gridCol w="4467675"/>
                <a:gridCol w="4467675"/>
              </a:tblGrid>
              <a:tr h="19446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SzPct val="100000"/>
                        <a:buNone/>
                      </a:pPr>
                      <a:r>
                        <a:rPr b="1" lang="en" sz="1100"/>
                        <a:t>SAY</a:t>
                      </a:r>
                    </a:p>
                    <a:p>
                      <a:pPr indent="-298450" lvl="0" marL="457200" rtl="0">
                        <a:spcBef>
                          <a:spcPts val="0"/>
                        </a:spcBef>
                        <a:buSzPct val="100000"/>
                        <a:buChar char="-"/>
                      </a:pPr>
                      <a:r>
                        <a:rPr lang="en" sz="1100"/>
                        <a:t>Cameron doesn’t want friends to comment on journal entries 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har char="-"/>
                      </a:pPr>
                      <a:r>
                        <a:rPr lang="en" sz="1100"/>
                        <a:t>Cameron would be willing to post anonymously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har char="-"/>
                      </a:pPr>
                      <a:r>
                        <a:rPr lang="en" sz="1100"/>
                        <a:t>“I like to just use one platform to reminisce, otherwise there’s too many things to keep track of” ~ Isaiah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har char="-"/>
                      </a:pPr>
                      <a:r>
                        <a:rPr lang="en" sz="1100"/>
                        <a:t>“At the end of a really long day, you just don’t want to write anymore” ~ Lindsay 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har char="-"/>
                      </a:pPr>
                      <a:r>
                        <a:rPr lang="en" sz="1100"/>
                        <a:t>Lindsay journals to solidify her thoughts not because she likes to remember stuff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har char="-"/>
                      </a:pPr>
                      <a:r>
                        <a:rPr lang="en" sz="1100"/>
                        <a:t>“I prefer to look to the future, so I have more bucket lists than day chronicling” ~ Isaiah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SzPct val="100000"/>
                        <a:buNone/>
                      </a:pPr>
                      <a:r>
                        <a:rPr b="1" lang="en" sz="1100"/>
                        <a:t>THINK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har char="-"/>
                      </a:pPr>
                      <a:r>
                        <a:rPr lang="en" sz="1100"/>
                        <a:t>Lindsay would journal again if more time &amp; had organized tool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har char="-"/>
                      </a:pPr>
                      <a:r>
                        <a:rPr lang="en" sz="1100"/>
                        <a:t>Cameron doesn’t want to be judged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har char="-"/>
                      </a:pPr>
                      <a:r>
                        <a:rPr lang="en" sz="1100"/>
                        <a:t>Isaiah doesn’t want photos/memories to be scattered, wants a more organized way to browse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har char="-"/>
                      </a:pPr>
                      <a:r>
                        <a:rPr lang="en" sz="1100"/>
                        <a:t>Isaiah finds Facebook to not be useful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har char="-"/>
                      </a:pPr>
                      <a:r>
                        <a:rPr lang="en" sz="1100"/>
                        <a:t>Isaiah has scattered thoughts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har char="-"/>
                      </a:pPr>
                      <a:r>
                        <a:rPr lang="en" sz="1100"/>
                        <a:t>Robert thinks that most social media is too public and not a good means for posting personal thoughts</a:t>
                      </a:r>
                    </a:p>
                  </a:txBody>
                  <a:tcPr marT="91425" marB="91425" marR="91425" marL="91425"/>
                </a:tc>
              </a:tr>
              <a:tr h="8972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SzPct val="100000"/>
                        <a:buNone/>
                      </a:pPr>
                      <a:r>
                        <a:rPr b="1" lang="en" sz="1100"/>
                        <a:t>DO</a:t>
                      </a:r>
                    </a:p>
                    <a:p>
                      <a:pPr indent="-298450" lvl="0" marL="457200" rtl="0">
                        <a:spcBef>
                          <a:spcPts val="0"/>
                        </a:spcBef>
                        <a:buSzPct val="100000"/>
                        <a:buChar char="-"/>
                      </a:pPr>
                      <a:r>
                        <a:rPr lang="en" sz="1100"/>
                        <a:t>Cameron uses Facebook occasionally, checks Instagram 3 times a day, occasionally posts pictures of friends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har char="-"/>
                      </a:pPr>
                      <a:r>
                        <a:rPr lang="en" sz="1100"/>
                        <a:t>Cameron sometimes journaled in the past, when something significant happens, usually negative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har char="-"/>
                      </a:pPr>
                      <a:r>
                        <a:rPr lang="en" sz="1100"/>
                        <a:t>Isaiah used to use Facebook then switched over to Instagram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har char="-"/>
                      </a:pPr>
                      <a:r>
                        <a:rPr lang="en" sz="1100"/>
                        <a:t>Lindsay journaled in high school &amp; college, had DIY solutions for journal like Word, Evernote - disorganized &amp; suboptimal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har char="-"/>
                      </a:pPr>
                      <a:r>
                        <a:rPr lang="en" sz="1100"/>
                        <a:t>Claire journals about her goals, not so much about thoughts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har char="-"/>
                      </a:pPr>
                      <a:r>
                        <a:rPr lang="en" sz="1100"/>
                        <a:t>Robert has a public blog &amp; a private blog - prefers anonymity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SzPct val="100000"/>
                        <a:buNone/>
                      </a:pPr>
                      <a:r>
                        <a:rPr b="1" lang="en" sz="1100"/>
                        <a:t>FEEL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har char="-"/>
                      </a:pPr>
                      <a:r>
                        <a:rPr lang="en" sz="1100"/>
                        <a:t>Cameron feels self-conscious and wants to not be judged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har char="-"/>
                      </a:pPr>
                      <a:r>
                        <a:rPr lang="en" sz="1100"/>
                        <a:t>Lindsay feels busy and tired and finds the task of journaling to be cumbersome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har char="-"/>
                      </a:pPr>
                      <a:r>
                        <a:rPr lang="en" sz="1100"/>
                        <a:t>Jared wants to portray a “rose-colored” version of himself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har char="-"/>
                      </a:pPr>
                      <a:r>
                        <a:rPr lang="en" sz="1100"/>
                        <a:t>Claire feels good to look back at her goals/progress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har char="-"/>
                      </a:pPr>
                      <a:r>
                        <a:rPr lang="en" sz="1100"/>
                        <a:t>Jared is excited to write to his future self and look back on his past self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har char="-"/>
                      </a:pPr>
                      <a:r>
                        <a:rPr lang="en" sz="1100"/>
                        <a:t>Robert is very conscious about the publicity of his posts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104325" y="0"/>
            <a:ext cx="89354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matic SC"/>
                <a:ea typeface="Amatic SC"/>
                <a:cs typeface="Amatic SC"/>
                <a:sym typeface="Amatic SC"/>
              </a:rPr>
              <a:t>Non-Users Empathy Map</a:t>
            </a:r>
          </a:p>
        </p:txBody>
      </p:sp>
      <p:graphicFrame>
        <p:nvGraphicFramePr>
          <p:cNvPr id="232" name="Shape 232"/>
          <p:cNvGraphicFramePr/>
          <p:nvPr/>
        </p:nvGraphicFramePr>
        <p:xfrm>
          <a:off x="104325" y="741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{377DCFE3-68C7-4028-B7A6-27ACBE2A129B}</a:tableStyleId>
              </a:tblPr>
              <a:tblGrid>
                <a:gridCol w="4467675"/>
                <a:gridCol w="4467675"/>
              </a:tblGrid>
              <a:tr h="22550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SzPct val="100000"/>
                        <a:buNone/>
                      </a:pPr>
                      <a:r>
                        <a:rPr b="1" lang="en" sz="1100"/>
                        <a:t>SAY</a:t>
                      </a:r>
                    </a:p>
                    <a:p>
                      <a:pPr indent="-298450" lvl="0" marL="457200" rtl="0">
                        <a:spcBef>
                          <a:spcPts val="0"/>
                        </a:spcBef>
                        <a:buSzPct val="100000"/>
                        <a:buChar char="-"/>
                      </a:pPr>
                      <a:r>
                        <a:rPr lang="en" sz="1100"/>
                        <a:t>“Not a thing dudes my age do” ~ Justin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har char="-"/>
                      </a:pPr>
                      <a:r>
                        <a:rPr lang="en" sz="1100"/>
                        <a:t>“I’m just too lazy. I forget and don’t have time.” ~ Justin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har char="-"/>
                      </a:pPr>
                      <a:r>
                        <a:rPr lang="en" sz="1100"/>
                        <a:t>“It’s cool to see what other people post but I don’t really post stuff on Facebook or Instagram or any of that.” ~ Justin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har char="-"/>
                      </a:pPr>
                      <a:r>
                        <a:rPr lang="en" sz="1100"/>
                        <a:t>“I would rather live my life than journal. I look back with my memories or talk to my wife.” ~ Jyrki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har char="-"/>
                      </a:pPr>
                      <a:r>
                        <a:rPr lang="en" sz="1100"/>
                        <a:t>“I take photos when it’s something I want to look back on something that makes an impression on my heart.” ~ Jyrki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har char="-"/>
                      </a:pPr>
                      <a:r>
                        <a:rPr lang="en" sz="1100"/>
                        <a:t>“I don’t feel good to sit on couch and update on Facebook.” ~ Jyrki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SzPct val="100000"/>
                        <a:buNone/>
                      </a:pPr>
                      <a:r>
                        <a:rPr b="1" lang="en" sz="1100"/>
                        <a:t>THINK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har char="-"/>
                      </a:pPr>
                      <a:r>
                        <a:rPr lang="en" sz="1100"/>
                        <a:t>Justin probably thought it was weird to journal, especially for student athletes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har char="-"/>
                      </a:pPr>
                      <a:r>
                        <a:rPr lang="en" sz="1100"/>
                        <a:t>Justin probably felt judged by his friends, especially those who were present during the interview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har char="-"/>
                      </a:pPr>
                      <a:r>
                        <a:rPr lang="en" sz="1100"/>
                        <a:t>Jyrki doesn’t need to journal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har char="-"/>
                      </a:pPr>
                      <a:r>
                        <a:rPr lang="en" sz="1100"/>
                        <a:t>Jyrki lives life in the moment and says that you will remember the important things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har char="-"/>
                      </a:pPr>
                      <a:r>
                        <a:rPr lang="en" sz="1100"/>
                        <a:t>Jyrki feels he is not missing out on anything</a:t>
                      </a:r>
                    </a:p>
                  </a:txBody>
                  <a:tcPr marT="91425" marB="91425" marR="91425" marL="91425"/>
                </a:tc>
              </a:tr>
              <a:tr h="8972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SzPct val="100000"/>
                        <a:buNone/>
                      </a:pPr>
                      <a:r>
                        <a:rPr b="1" lang="en" sz="1100"/>
                        <a:t>DO</a:t>
                      </a:r>
                    </a:p>
                    <a:p>
                      <a:pPr indent="-298450" lvl="0" marL="457200" rtl="0">
                        <a:spcBef>
                          <a:spcPts val="0"/>
                        </a:spcBef>
                        <a:buSzPct val="100000"/>
                        <a:buChar char="-"/>
                      </a:pPr>
                      <a:r>
                        <a:rPr lang="en" sz="1100"/>
                        <a:t>Justin keeps no journal, very rarely posts on social media but enjoys seeing what other people post</a:t>
                      </a:r>
                    </a:p>
                    <a:p>
                      <a:pPr indent="-298450" lvl="0" marL="457200" rtl="0">
                        <a:spcBef>
                          <a:spcPts val="0"/>
                        </a:spcBef>
                        <a:buSzPct val="100000"/>
                        <a:buChar char="-"/>
                      </a:pPr>
                      <a:r>
                        <a:rPr lang="en" sz="1100"/>
                        <a:t>Justin did enjoy journaling in English class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har char="-"/>
                      </a:pPr>
                      <a:r>
                        <a:rPr lang="en" sz="1100"/>
                        <a:t>Justin is involved with sports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har char="-"/>
                      </a:pPr>
                      <a:r>
                        <a:rPr lang="en" sz="1100"/>
                        <a:t>Jyrki doesn’t have time &amp; takes pictures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har char="-"/>
                      </a:pPr>
                      <a:r>
                        <a:rPr lang="en" sz="1100"/>
                        <a:t>Jyrki spends time with his kids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har char="-"/>
                      </a:pPr>
                      <a:r>
                        <a:rPr lang="en" sz="1100"/>
                        <a:t>Jyrki kept a diary when he was young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SzPct val="100000"/>
                        <a:buNone/>
                      </a:pPr>
                      <a:r>
                        <a:rPr b="1" lang="en" sz="1100"/>
                        <a:t>FEEL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har char="-"/>
                      </a:pPr>
                      <a:r>
                        <a:rPr lang="en" sz="1100"/>
                        <a:t>Justin seemed to feel embarrassed, judged by his friends 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har char="-"/>
                      </a:pPr>
                      <a:r>
                        <a:rPr lang="en" sz="1100"/>
                        <a:t>Justin probably enjoyed the English class journal because it was required and everyone was doing it, so no one would judge him for it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har char="-"/>
                      </a:pPr>
                      <a:r>
                        <a:rPr lang="en" sz="1100"/>
                        <a:t>Jyrki feels love for his kids 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har char="-"/>
                      </a:pPr>
                      <a:r>
                        <a:rPr lang="en" sz="1100"/>
                        <a:t>Jyrki feels that journaling would take away from being able to live in the moment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responses</a:t>
            </a:r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Look at people who journal for their career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bolder inferences? (esp for intermediate users)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making intermediate journalors better when they do journal, not just try to make them do it more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---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what about people who didn’t have a group?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ctrTitle"/>
          </p:nvPr>
        </p:nvSpPr>
        <p:spPr>
          <a:xfrm>
            <a:off x="3096250" y="1627200"/>
            <a:ext cx="2951399" cy="1584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Amatic SC"/>
                <a:ea typeface="Amatic SC"/>
                <a:cs typeface="Amatic SC"/>
                <a:sym typeface="Amatic SC"/>
              </a:rPr>
              <a:t>Needfinding Methodology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Amatic SC"/>
                <a:ea typeface="Amatic SC"/>
                <a:cs typeface="Amatic SC"/>
                <a:sym typeface="Amatic SC"/>
              </a:rPr>
              <a:t>Needfinding Methodology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563875" y="978950"/>
            <a:ext cx="3872699" cy="3524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sz="2000">
                <a:latin typeface="Roboto Slab"/>
                <a:ea typeface="Roboto Slab"/>
                <a:cs typeface="Roboto Slab"/>
                <a:sym typeface="Roboto Slab"/>
              </a:rPr>
              <a:t>Approach</a:t>
            </a:r>
            <a:br>
              <a:rPr lang="en" sz="2000"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Variety of ages, journal habits, social media habits</a:t>
            </a:r>
          </a:p>
          <a:p>
            <a:pPr>
              <a:spcBef>
                <a:spcPts val="0"/>
              </a:spcBef>
              <a:buNone/>
            </a:pPr>
            <a:r>
              <a:rPr b="1" lang="en" sz="2000">
                <a:latin typeface="Roboto Slab"/>
                <a:ea typeface="Roboto Slab"/>
                <a:cs typeface="Roboto Slab"/>
                <a:sym typeface="Roboto Slab"/>
              </a:rPr>
              <a:t>Places</a:t>
            </a:r>
            <a:br>
              <a:rPr lang="en" sz="2000"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Starbucks, Blue Bottle, </a:t>
            </a:r>
            <a:br>
              <a:rPr lang="en" sz="2000"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Palo Alto HS</a:t>
            </a: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 b="0" l="10341" r="10349" t="12326"/>
          <a:stretch/>
        </p:blipFill>
        <p:spPr>
          <a:xfrm>
            <a:off x="4639375" y="1196175"/>
            <a:ext cx="3726525" cy="3089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363800"/>
            <a:ext cx="4695000" cy="3367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How do you record your daily life? 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How and when do you to </a:t>
            </a:r>
            <a:r>
              <a:rPr b="1" lang="en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look back </a:t>
            </a:r>
            <a:r>
              <a:rPr lang="en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on your memories?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When was the last time you posted on </a:t>
            </a:r>
            <a:r>
              <a:rPr b="1" lang="en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social media</a:t>
            </a:r>
            <a:r>
              <a:rPr lang="en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?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Why</a:t>
            </a:r>
            <a:r>
              <a:rPr lang="en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 do you record your life/post on social media?</a:t>
            </a:r>
          </a:p>
        </p:txBody>
      </p:sp>
      <p:sp>
        <p:nvSpPr>
          <p:cNvPr id="92" name="Shape 92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matic SC"/>
                <a:ea typeface="Amatic SC"/>
                <a:cs typeface="Amatic SC"/>
                <a:sym typeface="Amatic SC"/>
              </a:rPr>
              <a:t>Interview Questions</a:t>
            </a: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 b="0" l="9492" r="4367" t="0"/>
          <a:stretch/>
        </p:blipFill>
        <p:spPr>
          <a:xfrm>
            <a:off x="4870100" y="1321050"/>
            <a:ext cx="3545748" cy="3087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ctrTitle"/>
          </p:nvPr>
        </p:nvSpPr>
        <p:spPr>
          <a:xfrm>
            <a:off x="3096250" y="1627200"/>
            <a:ext cx="2951399" cy="1584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latin typeface="Amatic SC"/>
                <a:ea typeface="Amatic SC"/>
                <a:cs typeface="Amatic SC"/>
                <a:sym typeface="Amatic SC"/>
              </a:rPr>
              <a:t>Interview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Amatic SC"/>
                <a:ea typeface="Amatic SC"/>
                <a:cs typeface="Amatic SC"/>
                <a:sym typeface="Amatic SC"/>
              </a:rPr>
              <a:t>Results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/>
          <p:cNvPicPr preferRelativeResize="0"/>
          <p:nvPr/>
        </p:nvPicPr>
        <p:blipFill rotWithShape="1">
          <a:blip r:embed="rId3">
            <a:alphaModFix amt="20000"/>
          </a:blip>
          <a:srcRect b="8776" l="0" r="0" t="6261"/>
          <a:stretch/>
        </p:blipFill>
        <p:spPr>
          <a:xfrm>
            <a:off x="0" y="7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4352150" y="3289300"/>
            <a:ext cx="1713299" cy="5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bucket lists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3275725" y="1848337"/>
            <a:ext cx="1623300" cy="5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prayers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5513075" y="2646312"/>
            <a:ext cx="1623300" cy="5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beliefs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1825550" y="2693600"/>
            <a:ext cx="916500" cy="5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poetry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3011125" y="2646325"/>
            <a:ext cx="803099" cy="5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goals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1595750" y="1848350"/>
            <a:ext cx="916500" cy="5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lyrics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2664075" y="892625"/>
            <a:ext cx="1623300" cy="5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drawings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4825050" y="2056050"/>
            <a:ext cx="1092300" cy="5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photos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4406250" y="1231575"/>
            <a:ext cx="1929899" cy="5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conversations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5513075" y="3932275"/>
            <a:ext cx="2498100" cy="5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letters to future self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6959175" y="2264087"/>
            <a:ext cx="1623300" cy="5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screenshots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6592150" y="1066325"/>
            <a:ext cx="916500" cy="5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notes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843975" y="1003100"/>
            <a:ext cx="916500" cy="5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quotes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2512250" y="3748650"/>
            <a:ext cx="1623300" cy="5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thoughts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490575" y="3505075"/>
            <a:ext cx="1623300" cy="5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reflections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Amatic SC"/>
                <a:ea typeface="Amatic SC"/>
                <a:cs typeface="Amatic SC"/>
                <a:sym typeface="Amatic SC"/>
              </a:rPr>
              <a:t>Three Users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536700" y="1348250"/>
            <a:ext cx="2194200" cy="3078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b="1" lang="en" sz="2000" u="sng">
                <a:latin typeface="Roboto Slab"/>
                <a:ea typeface="Roboto Slab"/>
                <a:cs typeface="Roboto Slab"/>
                <a:sym typeface="Roboto Slab"/>
              </a:rPr>
              <a:t>Power Users</a:t>
            </a:r>
          </a:p>
          <a:p>
            <a:pPr rtl="0" algn="ctr">
              <a:spcBef>
                <a:spcPts val="0"/>
              </a:spcBef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Journal often </a:t>
            </a:r>
            <a:br>
              <a:rPr lang="en"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(4 - 15 times/wk)</a:t>
            </a:r>
          </a:p>
          <a:p>
            <a:pPr rtl="0" algn="ctr">
              <a:spcBef>
                <a:spcPts val="0"/>
              </a:spcBef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Significant part of their lives</a:t>
            </a:r>
          </a:p>
          <a:p>
            <a:pPr algn="ctr">
              <a:spcBef>
                <a:spcPts val="0"/>
              </a:spcBef>
              <a:buNone/>
            </a:pPr>
            <a:r>
              <a:t/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25" name="Shape 125"/>
          <p:cNvSpPr txBox="1"/>
          <p:nvPr>
            <p:ph idx="2" type="body"/>
          </p:nvPr>
        </p:nvSpPr>
        <p:spPr>
          <a:xfrm>
            <a:off x="3304651" y="1390200"/>
            <a:ext cx="2534700" cy="3078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b="1" lang="en" sz="2000" u="sng">
                <a:latin typeface="Roboto Slab"/>
                <a:ea typeface="Roboto Slab"/>
                <a:cs typeface="Roboto Slab"/>
                <a:sym typeface="Roboto Slab"/>
              </a:rPr>
              <a:t>Intermediate Users</a:t>
            </a:r>
          </a:p>
          <a:p>
            <a:pPr rtl="0" algn="ctr">
              <a:spcBef>
                <a:spcPts val="0"/>
              </a:spcBef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Journal occasionally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Open to journaling more</a:t>
            </a:r>
          </a:p>
        </p:txBody>
      </p:sp>
      <p:sp>
        <p:nvSpPr>
          <p:cNvPr id="126" name="Shape 126"/>
          <p:cNvSpPr txBox="1"/>
          <p:nvPr>
            <p:ph idx="3" type="body"/>
          </p:nvPr>
        </p:nvSpPr>
        <p:spPr>
          <a:xfrm>
            <a:off x="6410175" y="1390200"/>
            <a:ext cx="2194200" cy="3078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b="1" lang="en" sz="2000" u="sng">
                <a:latin typeface="Roboto Slab"/>
                <a:ea typeface="Roboto Slab"/>
                <a:cs typeface="Roboto Slab"/>
                <a:sym typeface="Roboto Slab"/>
              </a:rPr>
              <a:t>Non-Users</a:t>
            </a:r>
          </a:p>
          <a:p>
            <a:pPr rtl="0" algn="ctr">
              <a:spcBef>
                <a:spcPts val="0"/>
              </a:spcBef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Don’t journal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Won’t journal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Amatic SC"/>
                <a:ea typeface="Amatic SC"/>
                <a:cs typeface="Amatic SC"/>
                <a:sym typeface="Amatic SC"/>
              </a:rPr>
              <a:t>Power Users </a:t>
            </a:r>
            <a:r>
              <a:rPr b="0" lang="en">
                <a:latin typeface="Amatic SC"/>
                <a:ea typeface="Amatic SC"/>
                <a:cs typeface="Amatic SC"/>
                <a:sym typeface="Amatic SC"/>
              </a:rPr>
              <a:t>- Overview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311700" y="1152475"/>
            <a:ext cx="3997799" cy="3416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Rahim (28) and Marie (30)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Write 200+ journal entries/yr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Variety of content: photos, messages, text, etc.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Journal for self-expression and reflection</a:t>
            </a: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 b="0" l="10786" r="25498" t="9918"/>
          <a:stretch/>
        </p:blipFill>
        <p:spPr>
          <a:xfrm>
            <a:off x="5015350" y="1076100"/>
            <a:ext cx="3144202" cy="333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