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0" r:id="rId15"/>
    <p:sldId id="279" r:id="rId16"/>
    <p:sldId id="271" r:id="rId17"/>
    <p:sldId id="272" r:id="rId18"/>
    <p:sldId id="281" r:id="rId19"/>
    <p:sldId id="282" r:id="rId20"/>
    <p:sldId id="283" r:id="rId21"/>
    <p:sldId id="275" r:id="rId22"/>
    <p:sldId id="284" r:id="rId23"/>
    <p:sldId id="285" r:id="rId24"/>
    <p:sldId id="286" r:id="rId25"/>
    <p:sldId id="276" r:id="rId26"/>
    <p:sldId id="287" r:id="rId27"/>
    <p:sldId id="288" r:id="rId28"/>
    <p:sldId id="289" r:id="rId29"/>
    <p:sldId id="277" r:id="rId30"/>
  </p:sldIdLst>
  <p:sldSz cx="9144000" cy="5143500" type="screen16x9"/>
  <p:notesSz cx="6858000" cy="9144000"/>
  <p:embeddedFontLst>
    <p:embeddedFont>
      <p:font typeface="Proxima Nova" panose="020B060402020202020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394"/>
    <a:srgbClr val="97C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667263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922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8853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795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6909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8993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1741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3935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702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description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method of testing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results (things that worked, things that didn’t, surprises, new learnings)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was assumption valid? why/why not? any new assumptions emerge?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1327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description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method of testing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results (things that worked, things that didn’t, surprises, new learnings)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was assumption valid? why/why not? any new assumptions emerge?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41699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description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method of testing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results (things that worked, things that didn’t, surprises, new learnings)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was assumption valid? why/why not? any new assumptions emerge?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4719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84825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description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method of testing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results (things that worked, things that didn’t, surprises, new learnings)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was assumption valid? why/why not? any new assumptions emerge?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25979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>
                <a:solidFill>
                  <a:schemeClr val="dk1"/>
                </a:solidFill>
              </a:rPr>
              <a:t>description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>
                <a:solidFill>
                  <a:schemeClr val="dk1"/>
                </a:solidFill>
              </a:rPr>
              <a:t>method of testing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>
                <a:solidFill>
                  <a:schemeClr val="dk1"/>
                </a:solidFill>
              </a:rPr>
              <a:t>results (things that worked, things that didn’t, surprises, new learnings)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>
                <a:solidFill>
                  <a:schemeClr val="dk1"/>
                </a:solidFill>
              </a:rPr>
              <a:t>was assumption valid? why/why not? any new assumptions emerge?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06588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description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method of testing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results (things that worked, things that didn’t, surprises, new learnings)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was assumption valid? why/why not? any new assumptions emerge?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21124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description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method of testing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results (things that worked, things that didn’t, surprises, new learnings)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was assumption valid? why/why not? any new assumptions emerge?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8049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description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method of testing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results (things that worked, things that didn’t, surprises, new learnings)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was assumption valid? why/why not? any new assumptions emerge?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81059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>
                <a:solidFill>
                  <a:schemeClr val="dk1"/>
                </a:solidFill>
              </a:rPr>
              <a:t>description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>
                <a:solidFill>
                  <a:schemeClr val="dk1"/>
                </a:solidFill>
              </a:rPr>
              <a:t>method of testing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>
                <a:solidFill>
                  <a:schemeClr val="dk1"/>
                </a:solidFill>
              </a:rPr>
              <a:t>results (things that worked, things that didn’t, surprises, new learnings)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>
                <a:solidFill>
                  <a:schemeClr val="dk1"/>
                </a:solidFill>
              </a:rPr>
              <a:t>was assumption valid? why/why not? any new assumptions emerge?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44528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description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method of testing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results (things that worked, things that didn’t, surprises, new learnings)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was assumption valid? why/why not? any new assumptions emerge?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1280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description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method of testing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results (things that worked, things that didn’t, surprises, new learnings)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was assumption valid? why/why not? any new assumptions emerge?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06290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description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method of testing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results (things that worked, things that didn’t, surprises, new learnings)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was assumption valid? why/why not? any new assumptions emerge?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7132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2573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029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either on student or teacher side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226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275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1805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8967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9325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856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/>
        </p:nvSpPr>
        <p:spPr>
          <a:xfrm>
            <a:off x="1865700" y="453425"/>
            <a:ext cx="6181800" cy="104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6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Team Covalence</a:t>
            </a:r>
          </a:p>
        </p:txBody>
      </p:sp>
      <p:pic>
        <p:nvPicPr>
          <p:cNvPr id="51" name="Shape 51"/>
          <p:cNvPicPr preferRelativeResize="0"/>
          <p:nvPr/>
        </p:nvPicPr>
        <p:blipFill rotWithShape="1">
          <a:blip r:embed="rId3">
            <a:alphaModFix/>
          </a:blip>
          <a:srcRect l="46569" t="3592" r="9027" b="31551"/>
          <a:stretch/>
        </p:blipFill>
        <p:spPr>
          <a:xfrm>
            <a:off x="2778537" y="2081000"/>
            <a:ext cx="1461300" cy="14228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2" name="Shape 52"/>
          <p:cNvPicPr preferRelativeResize="0"/>
          <p:nvPr/>
        </p:nvPicPr>
        <p:blipFill rotWithShape="1">
          <a:blip r:embed="rId4">
            <a:alphaModFix/>
          </a:blip>
          <a:srcRect l="13097" t="8690" r="13443" b="45879"/>
          <a:stretch/>
        </p:blipFill>
        <p:spPr>
          <a:xfrm>
            <a:off x="7029750" y="2081000"/>
            <a:ext cx="1461300" cy="14228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3" name="Shape 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950" y="2081000"/>
            <a:ext cx="1461300" cy="14228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4" name="Shape 54"/>
          <p:cNvPicPr preferRelativeResize="0"/>
          <p:nvPr/>
        </p:nvPicPr>
        <p:blipFill rotWithShape="1">
          <a:blip r:embed="rId6">
            <a:alphaModFix/>
          </a:blip>
          <a:srcRect l="66963" t="13310" r="1995" b="44751"/>
          <a:stretch/>
        </p:blipFill>
        <p:spPr>
          <a:xfrm>
            <a:off x="4904150" y="2052042"/>
            <a:ext cx="1461300" cy="148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/>
        </p:nvSpPr>
        <p:spPr>
          <a:xfrm>
            <a:off x="783450" y="3616225"/>
            <a:ext cx="1200299" cy="46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2000" b="1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TED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b="1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LI</a:t>
            </a:r>
          </a:p>
        </p:txBody>
      </p:sp>
      <p:sp>
        <p:nvSpPr>
          <p:cNvPr id="56" name="Shape 56"/>
          <p:cNvSpPr txBox="1"/>
          <p:nvPr/>
        </p:nvSpPr>
        <p:spPr>
          <a:xfrm>
            <a:off x="2362300" y="361622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2000" b="1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COURTNEY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b="1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NOH</a:t>
            </a:r>
          </a:p>
        </p:txBody>
      </p:sp>
      <p:sp>
        <p:nvSpPr>
          <p:cNvPr id="57" name="Shape 57"/>
          <p:cNvSpPr txBox="1"/>
          <p:nvPr/>
        </p:nvSpPr>
        <p:spPr>
          <a:xfrm>
            <a:off x="4487900" y="361622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2000" b="1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LOGAN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b="1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SHORT</a:t>
            </a:r>
          </a:p>
        </p:txBody>
      </p:sp>
      <p:sp>
        <p:nvSpPr>
          <p:cNvPr id="58" name="Shape 58"/>
          <p:cNvSpPr txBox="1"/>
          <p:nvPr/>
        </p:nvSpPr>
        <p:spPr>
          <a:xfrm>
            <a:off x="6613500" y="361622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b="1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EMMA TOWNLEY-SMITH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/>
        </p:nvSpPr>
        <p:spPr>
          <a:xfrm>
            <a:off x="481050" y="2925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Revised POVs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396050" y="1453225"/>
            <a:ext cx="5412300" cy="226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 dirty="0">
                <a:latin typeface="Proxima Nova"/>
                <a:ea typeface="Proxima Nova"/>
                <a:cs typeface="Proxima Nova"/>
                <a:sym typeface="Proxima Nova"/>
              </a:rPr>
              <a:t>We met </a:t>
            </a:r>
            <a:r>
              <a:rPr lang="en" sz="2000" b="1" dirty="0">
                <a:latin typeface="Proxima Nova"/>
                <a:ea typeface="Proxima Nova"/>
                <a:cs typeface="Proxima Nova"/>
                <a:sym typeface="Proxima Nova"/>
              </a:rPr>
              <a:t>George, Tim, and Luke</a:t>
            </a:r>
          </a:p>
          <a:p>
            <a:pPr lvl="0">
              <a:lnSpc>
                <a:spcPct val="115000"/>
              </a:lnSpc>
            </a:pPr>
            <a:r>
              <a:rPr lang="en" sz="2000" dirty="0">
                <a:latin typeface="Proxima Nova"/>
                <a:ea typeface="Proxima Nova"/>
                <a:cs typeface="Proxima Nova"/>
                <a:sym typeface="Proxima Nova"/>
              </a:rPr>
              <a:t>We were amazed to realize that </a:t>
            </a:r>
            <a:r>
              <a:rPr lang="en-US" sz="2000" b="1" dirty="0" smtClean="0">
                <a:latin typeface="Proxima Nova" panose="020B0604020202020204" charset="0"/>
              </a:rPr>
              <a:t>though </a:t>
            </a:r>
            <a:r>
              <a:rPr lang="en-US" sz="2000" b="1" dirty="0">
                <a:latin typeface="Proxima Nova" panose="020B0604020202020204" charset="0"/>
              </a:rPr>
              <a:t>these students love visual methods of learning, they take cues from their teachers on what sorts of study habits they should </a:t>
            </a:r>
            <a:r>
              <a:rPr lang="en-US" sz="2000" b="1" dirty="0" smtClean="0">
                <a:latin typeface="Proxima Nova" panose="020B0604020202020204" charset="0"/>
              </a:rPr>
              <a:t>develop</a:t>
            </a:r>
          </a:p>
          <a:p>
            <a:pPr lvl="0">
              <a:lnSpc>
                <a:spcPct val="115000"/>
              </a:lnSpc>
            </a:pPr>
            <a:r>
              <a:rPr lang="en" sz="2000" dirty="0" smtClean="0">
                <a:latin typeface="Proxima Nova"/>
                <a:ea typeface="Proxima Nova"/>
                <a:cs typeface="Proxima Nova"/>
                <a:sym typeface="Proxima Nova"/>
              </a:rPr>
              <a:t>It </a:t>
            </a:r>
            <a:r>
              <a:rPr lang="en" sz="2000" dirty="0">
                <a:latin typeface="Proxima Nova"/>
                <a:ea typeface="Proxima Nova"/>
                <a:cs typeface="Proxima Nova"/>
                <a:sym typeface="Proxima Nova"/>
              </a:rPr>
              <a:t>would be game-changing to help </a:t>
            </a:r>
            <a:r>
              <a:rPr lang="en-US" sz="2000" b="1" dirty="0" smtClean="0">
                <a:latin typeface="Proxima Nova" panose="020B0604020202020204" charset="0"/>
              </a:rPr>
              <a:t>guide them towards more productive assignments that utilize their love for creation.</a:t>
            </a:r>
            <a:endParaRPr lang="en" sz="2000" b="1" dirty="0">
              <a:latin typeface="Proxima Nova" panose="020B0604020202020204" charset="0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 b="2324"/>
          <a:stretch/>
        </p:blipFill>
        <p:spPr>
          <a:xfrm>
            <a:off x="5884550" y="2067850"/>
            <a:ext cx="2837400" cy="184769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125" name="Shape 125"/>
          <p:cNvGrpSpPr/>
          <p:nvPr/>
        </p:nvGrpSpPr>
        <p:grpSpPr>
          <a:xfrm>
            <a:off x="5631775" y="371567"/>
            <a:ext cx="885399" cy="581400"/>
            <a:chOff x="481050" y="1301567"/>
            <a:chExt cx="885399" cy="581400"/>
          </a:xfrm>
        </p:grpSpPr>
        <p:sp>
          <p:nvSpPr>
            <p:cNvPr id="126" name="Shape 126"/>
            <p:cNvSpPr/>
            <p:nvPr/>
          </p:nvSpPr>
          <p:spPr>
            <a:xfrm>
              <a:off x="481050" y="1301567"/>
              <a:ext cx="609599" cy="581400"/>
            </a:xfrm>
            <a:prstGeom prst="ellipse">
              <a:avLst/>
            </a:prstGeom>
            <a:solidFill>
              <a:srgbClr val="9FC5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7" name="Shape 127"/>
            <p:cNvSpPr txBox="1"/>
            <p:nvPr/>
          </p:nvSpPr>
          <p:spPr>
            <a:xfrm>
              <a:off x="597850" y="1309025"/>
              <a:ext cx="768599" cy="421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2400" b="1">
                  <a:solidFill>
                    <a:schemeClr val="lt1"/>
                  </a:solidFill>
                </a:rPr>
                <a:t>1</a:t>
              </a:r>
            </a:p>
          </p:txBody>
        </p:sp>
      </p:grp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/>
        </p:nvSpPr>
        <p:spPr>
          <a:xfrm>
            <a:off x="404850" y="1465175"/>
            <a:ext cx="5412300" cy="226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We met </a:t>
            </a:r>
            <a:r>
              <a:rPr lang="en" sz="2000" b="1">
                <a:latin typeface="Proxima Nova"/>
                <a:ea typeface="Proxima Nova"/>
                <a:cs typeface="Proxima Nova"/>
                <a:sym typeface="Proxima Nova"/>
              </a:rPr>
              <a:t>Petra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We were amazed to realize that </a:t>
            </a:r>
            <a:r>
              <a:rPr lang="en" sz="2000" b="1">
                <a:latin typeface="Proxima Nova"/>
                <a:ea typeface="Proxima Nova"/>
                <a:cs typeface="Proxima Nova"/>
                <a:sym typeface="Proxima Nova"/>
              </a:rPr>
              <a:t>creation of new lesson content comes down to tweaking existing material, often in inflexible forms, such as Word documents.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It would be game-changing to help </a:t>
            </a:r>
            <a:r>
              <a:rPr lang="en" sz="2000" b="1">
                <a:latin typeface="Proxima Nova"/>
                <a:ea typeface="Proxima Nova"/>
                <a:cs typeface="Proxima Nova"/>
                <a:sym typeface="Proxima Nova"/>
              </a:rPr>
              <a:t>teachers combine and re-use quality components in more flexible forms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481050" y="2925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Revised POVs</a:t>
            </a:r>
          </a:p>
        </p:txBody>
      </p:sp>
      <p:grpSp>
        <p:nvGrpSpPr>
          <p:cNvPr id="134" name="Shape 134"/>
          <p:cNvGrpSpPr/>
          <p:nvPr/>
        </p:nvGrpSpPr>
        <p:grpSpPr>
          <a:xfrm>
            <a:off x="5631775" y="371567"/>
            <a:ext cx="885399" cy="581400"/>
            <a:chOff x="481050" y="1301567"/>
            <a:chExt cx="885399" cy="581400"/>
          </a:xfrm>
        </p:grpSpPr>
        <p:sp>
          <p:nvSpPr>
            <p:cNvPr id="135" name="Shape 135"/>
            <p:cNvSpPr/>
            <p:nvPr/>
          </p:nvSpPr>
          <p:spPr>
            <a:xfrm>
              <a:off x="481050" y="1301567"/>
              <a:ext cx="609599" cy="581400"/>
            </a:xfrm>
            <a:prstGeom prst="ellipse">
              <a:avLst/>
            </a:prstGeom>
            <a:solidFill>
              <a:srgbClr val="9FC5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6" name="Shape 136"/>
            <p:cNvSpPr txBox="1"/>
            <p:nvPr/>
          </p:nvSpPr>
          <p:spPr>
            <a:xfrm>
              <a:off x="597850" y="1309025"/>
              <a:ext cx="768599" cy="421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2400" b="1">
                  <a:solidFill>
                    <a:schemeClr val="lt1"/>
                  </a:solidFill>
                </a:rPr>
                <a:t>2</a:t>
              </a:r>
            </a:p>
          </p:txBody>
        </p:sp>
      </p:grpSp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1775" y="2073100"/>
            <a:ext cx="3119699" cy="1803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/>
        </p:nvSpPr>
        <p:spPr>
          <a:xfrm>
            <a:off x="404850" y="1437450"/>
            <a:ext cx="5412300" cy="226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We met </a:t>
            </a:r>
            <a:r>
              <a:rPr lang="en" sz="2000" b="1">
                <a:latin typeface="Proxima Nova"/>
                <a:ea typeface="Proxima Nova"/>
                <a:cs typeface="Proxima Nova"/>
                <a:sym typeface="Proxima Nova"/>
              </a:rPr>
              <a:t>Ms. Giraudo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We were amazed to realize </a:t>
            </a:r>
            <a:r>
              <a:rPr lang="en" sz="2000" b="1">
                <a:latin typeface="Proxima Nova"/>
                <a:ea typeface="Proxima Nova"/>
                <a:cs typeface="Proxima Nova"/>
                <a:sym typeface="Proxima Nova"/>
              </a:rPr>
              <a:t>how important allowing students to collaborate on assignments were to her classroom style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It would be game-changing to help </a:t>
            </a:r>
            <a:r>
              <a:rPr lang="en" sz="2000" b="1">
                <a:latin typeface="Proxima Nova"/>
                <a:ea typeface="Proxima Nova"/>
                <a:cs typeface="Proxima Nova"/>
                <a:sym typeface="Proxima Nova"/>
              </a:rPr>
              <a:t>give teachers more resources to let their students work together creatively</a:t>
            </a:r>
          </a:p>
        </p:txBody>
      </p:sp>
      <p:sp>
        <p:nvSpPr>
          <p:cNvPr id="143" name="Shape 143"/>
          <p:cNvSpPr txBox="1"/>
          <p:nvPr/>
        </p:nvSpPr>
        <p:spPr>
          <a:xfrm>
            <a:off x="481050" y="2925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Revised POVs</a:t>
            </a:r>
          </a:p>
        </p:txBody>
      </p:sp>
      <p:grpSp>
        <p:nvGrpSpPr>
          <p:cNvPr id="144" name="Shape 144"/>
          <p:cNvGrpSpPr/>
          <p:nvPr/>
        </p:nvGrpSpPr>
        <p:grpSpPr>
          <a:xfrm>
            <a:off x="5631775" y="371567"/>
            <a:ext cx="885399" cy="581400"/>
            <a:chOff x="481050" y="1301567"/>
            <a:chExt cx="885399" cy="581400"/>
          </a:xfrm>
        </p:grpSpPr>
        <p:sp>
          <p:nvSpPr>
            <p:cNvPr id="145" name="Shape 145"/>
            <p:cNvSpPr/>
            <p:nvPr/>
          </p:nvSpPr>
          <p:spPr>
            <a:xfrm>
              <a:off x="481050" y="1301567"/>
              <a:ext cx="609599" cy="581400"/>
            </a:xfrm>
            <a:prstGeom prst="ellipse">
              <a:avLst/>
            </a:prstGeom>
            <a:solidFill>
              <a:srgbClr val="9FC5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6" name="Shape 146"/>
            <p:cNvSpPr txBox="1"/>
            <p:nvPr/>
          </p:nvSpPr>
          <p:spPr>
            <a:xfrm>
              <a:off x="597850" y="1309025"/>
              <a:ext cx="768599" cy="421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2400" b="1">
                  <a:solidFill>
                    <a:schemeClr val="lt1"/>
                  </a:solidFill>
                </a:rPr>
                <a:t>3</a:t>
              </a:r>
            </a:p>
          </p:txBody>
        </p:sp>
      </p:grpSp>
      <p:pic>
        <p:nvPicPr>
          <p:cNvPr id="147" name="Shape 147"/>
          <p:cNvPicPr preferRelativeResize="0"/>
          <p:nvPr/>
        </p:nvPicPr>
        <p:blipFill rotWithShape="1">
          <a:blip r:embed="rId3">
            <a:alphaModFix/>
          </a:blip>
          <a:srcRect t="3336" b="28976"/>
          <a:stretch/>
        </p:blipFill>
        <p:spPr>
          <a:xfrm>
            <a:off x="5935400" y="1724700"/>
            <a:ext cx="2837400" cy="240059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/>
        </p:nvSpPr>
        <p:spPr>
          <a:xfrm>
            <a:off x="-445525" y="32412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 smtClean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George, Tim, Luke HMW</a:t>
            </a:r>
            <a:endParaRPr lang="en" sz="3600" dirty="0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55" name="Shape 155"/>
          <p:cNvGrpSpPr/>
          <p:nvPr/>
        </p:nvGrpSpPr>
        <p:grpSpPr>
          <a:xfrm>
            <a:off x="5631775" y="371567"/>
            <a:ext cx="885399" cy="581400"/>
            <a:chOff x="481050" y="1301567"/>
            <a:chExt cx="885399" cy="581400"/>
          </a:xfrm>
        </p:grpSpPr>
        <p:sp>
          <p:nvSpPr>
            <p:cNvPr id="156" name="Shape 156"/>
            <p:cNvSpPr/>
            <p:nvPr/>
          </p:nvSpPr>
          <p:spPr>
            <a:xfrm>
              <a:off x="481050" y="1301567"/>
              <a:ext cx="609599" cy="581400"/>
            </a:xfrm>
            <a:prstGeom prst="ellipse">
              <a:avLst/>
            </a:prstGeom>
            <a:solidFill>
              <a:srgbClr val="9FC5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" name="Shape 157"/>
            <p:cNvSpPr txBox="1"/>
            <p:nvPr/>
          </p:nvSpPr>
          <p:spPr>
            <a:xfrm>
              <a:off x="597850" y="1309025"/>
              <a:ext cx="768599" cy="421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2400" b="1">
                  <a:solidFill>
                    <a:schemeClr val="lt1"/>
                  </a:solidFill>
                </a:rPr>
                <a:t>1</a:t>
              </a:r>
            </a:p>
          </p:txBody>
        </p:sp>
      </p:grpSp>
      <p:sp>
        <p:nvSpPr>
          <p:cNvPr id="159" name="Shape 159"/>
          <p:cNvSpPr txBox="1"/>
          <p:nvPr/>
        </p:nvSpPr>
        <p:spPr>
          <a:xfrm>
            <a:off x="371475" y="1120100"/>
            <a:ext cx="5631775" cy="58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</a:pPr>
            <a:r>
              <a:rPr lang="en-US" sz="2000" dirty="0">
                <a:solidFill>
                  <a:schemeClr val="tx1"/>
                </a:solidFill>
                <a:latin typeface="Proxima Nova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might we help George, Tim, and Luke...</a:t>
            </a:r>
          </a:p>
          <a:p>
            <a:pPr>
              <a:lnSpc>
                <a:spcPct val="107000"/>
              </a:lnSpc>
            </a:pPr>
            <a:endParaRPr lang="en-US" sz="2000" dirty="0">
              <a:solidFill>
                <a:schemeClr val="tx1"/>
              </a:solidFill>
              <a:latin typeface="Proxima Nova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Proxima Nova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use their own knowledge and conceptual understandings to teach others? 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Proxima Nova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give feedback to their teachers on what concepts they understand or have trouble with?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Proxima Nova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find new, easy, and exciting ways of interacting with their notes again to solidify their understanding of concepts?</a:t>
            </a:r>
          </a:p>
        </p:txBody>
      </p:sp>
      <p:pic>
        <p:nvPicPr>
          <p:cNvPr id="2050" name="Picture 2" descr="https://scontent.xx.fbcdn.net/hphotos-xpl1/v/t34.0-12/12067276_10206862782621034_1175597637_n.jpg?oh=94a11cf6dfdda3b68d588c815f344165&amp;oe=5619C2F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1151431"/>
            <a:ext cx="2178050" cy="163353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.xx.fbcdn.net/hphotos-xpt1/v/t34.0-12/12084242_10206862782661035_1940184474_n.jpg?oh=7e6d0acb2873c7cae9ed81e7c976ff14&amp;oe=5619DBE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2918258"/>
            <a:ext cx="2178969" cy="16342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/>
        </p:nvSpPr>
        <p:spPr>
          <a:xfrm>
            <a:off x="192650" y="32412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 smtClean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Ms. Giraudo HMW</a:t>
            </a:r>
            <a:endParaRPr lang="en" sz="3600" dirty="0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55" name="Shape 155"/>
          <p:cNvGrpSpPr/>
          <p:nvPr/>
        </p:nvGrpSpPr>
        <p:grpSpPr>
          <a:xfrm>
            <a:off x="5631775" y="371567"/>
            <a:ext cx="885399" cy="581400"/>
            <a:chOff x="481050" y="1301567"/>
            <a:chExt cx="885399" cy="581400"/>
          </a:xfrm>
        </p:grpSpPr>
        <p:sp>
          <p:nvSpPr>
            <p:cNvPr id="156" name="Shape 156"/>
            <p:cNvSpPr/>
            <p:nvPr/>
          </p:nvSpPr>
          <p:spPr>
            <a:xfrm>
              <a:off x="481050" y="1301567"/>
              <a:ext cx="609599" cy="581400"/>
            </a:xfrm>
            <a:prstGeom prst="ellipse">
              <a:avLst/>
            </a:prstGeom>
            <a:solidFill>
              <a:srgbClr val="9FC5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" name="Shape 157"/>
            <p:cNvSpPr txBox="1"/>
            <p:nvPr/>
          </p:nvSpPr>
          <p:spPr>
            <a:xfrm>
              <a:off x="597850" y="1309025"/>
              <a:ext cx="768599" cy="421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2400" b="1" dirty="0">
                  <a:solidFill>
                    <a:schemeClr val="lt1"/>
                  </a:solidFill>
                </a:rPr>
                <a:t>2</a:t>
              </a:r>
            </a:p>
          </p:txBody>
        </p:sp>
      </p:grpSp>
      <p:sp>
        <p:nvSpPr>
          <p:cNvPr id="159" name="Shape 159"/>
          <p:cNvSpPr txBox="1"/>
          <p:nvPr/>
        </p:nvSpPr>
        <p:spPr>
          <a:xfrm>
            <a:off x="381001" y="1116024"/>
            <a:ext cx="5010150" cy="58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</a:pPr>
            <a:r>
              <a:rPr lang="en-US" sz="2000" dirty="0">
                <a:solidFill>
                  <a:schemeClr val="tx1"/>
                </a:solidFill>
                <a:latin typeface="Proxima Nova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might we help Ms. </a:t>
            </a:r>
            <a:r>
              <a:rPr lang="en-US" sz="2000" dirty="0" err="1">
                <a:solidFill>
                  <a:schemeClr val="tx1"/>
                </a:solidFill>
                <a:latin typeface="Proxima Nova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Giraudo</a:t>
            </a:r>
            <a:r>
              <a:rPr lang="en-US" sz="2000" dirty="0" smtClean="0">
                <a:solidFill>
                  <a:schemeClr val="tx1"/>
                </a:solidFill>
                <a:latin typeface="Proxima Nova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000" dirty="0">
              <a:solidFill>
                <a:schemeClr val="tx1"/>
              </a:solidFill>
              <a:latin typeface="Proxima Nova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sz="2000" dirty="0">
              <a:solidFill>
                <a:schemeClr val="tx1"/>
              </a:solidFill>
              <a:latin typeface="Proxima Nova" panose="020B060402020202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Proxima Nova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quickly and easily be able to create (and iterate on) new, interesting high-quality educational materials?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Proxima Nova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facilitate group work in more creative and visual manners?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Proxima Nova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encourage free creation and creativity through her assignments? </a:t>
            </a:r>
            <a:endParaRPr lang="en-US" sz="2000" dirty="0">
              <a:solidFill>
                <a:schemeClr val="tx1"/>
              </a:solidFill>
              <a:latin typeface="Proxima Nova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scontent.xx.fbcdn.net/hphotos-xpt1/v/t34.0-12/12077406_10206862785541107_1269970022_n.jpg?oh=837c9454f2b46ef09f8745cf4e30a797&amp;oe=5619CAD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124" y="1697424"/>
            <a:ext cx="2838450" cy="212883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5097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/>
        </p:nvSpPr>
        <p:spPr>
          <a:xfrm>
            <a:off x="830825" y="32412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 smtClean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Petra HMW</a:t>
            </a:r>
            <a:endParaRPr lang="en" sz="3600" dirty="0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55" name="Shape 155"/>
          <p:cNvGrpSpPr/>
          <p:nvPr/>
        </p:nvGrpSpPr>
        <p:grpSpPr>
          <a:xfrm>
            <a:off x="5631775" y="371567"/>
            <a:ext cx="885399" cy="581400"/>
            <a:chOff x="481050" y="1301567"/>
            <a:chExt cx="885399" cy="581400"/>
          </a:xfrm>
        </p:grpSpPr>
        <p:sp>
          <p:nvSpPr>
            <p:cNvPr id="156" name="Shape 156"/>
            <p:cNvSpPr/>
            <p:nvPr/>
          </p:nvSpPr>
          <p:spPr>
            <a:xfrm>
              <a:off x="481050" y="1301567"/>
              <a:ext cx="609599" cy="581400"/>
            </a:xfrm>
            <a:prstGeom prst="ellipse">
              <a:avLst/>
            </a:prstGeom>
            <a:solidFill>
              <a:srgbClr val="9FC5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" name="Shape 157"/>
            <p:cNvSpPr txBox="1"/>
            <p:nvPr/>
          </p:nvSpPr>
          <p:spPr>
            <a:xfrm>
              <a:off x="597850" y="1309025"/>
              <a:ext cx="768599" cy="421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2400" b="1" dirty="0">
                  <a:solidFill>
                    <a:schemeClr val="lt1"/>
                  </a:solidFill>
                </a:rPr>
                <a:t>3</a:t>
              </a:r>
            </a:p>
          </p:txBody>
        </p:sp>
      </p:grpSp>
      <p:sp>
        <p:nvSpPr>
          <p:cNvPr id="159" name="Shape 159"/>
          <p:cNvSpPr txBox="1"/>
          <p:nvPr/>
        </p:nvSpPr>
        <p:spPr>
          <a:xfrm>
            <a:off x="367275" y="1136826"/>
            <a:ext cx="5157225" cy="58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</a:pPr>
            <a:r>
              <a:rPr lang="en-US" sz="2000" dirty="0">
                <a:solidFill>
                  <a:schemeClr val="tx1"/>
                </a:solidFill>
                <a:latin typeface="Proxima Nova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might we help Petra</a:t>
            </a:r>
            <a:r>
              <a:rPr lang="en-US" sz="2000" dirty="0" smtClean="0">
                <a:solidFill>
                  <a:schemeClr val="tx1"/>
                </a:solidFill>
                <a:latin typeface="Proxima Nova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000" dirty="0">
                <a:solidFill>
                  <a:schemeClr val="tx1"/>
                </a:solidFill>
                <a:latin typeface="Proxima Nova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Proxima Nova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chemeClr val="tx1"/>
              </a:solidFill>
              <a:latin typeface="Proxima Nova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Proxima Nova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recognize what her students are interested in, and guide/improve the curriculum toward engaging them?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Proxima Nova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help students create these connections and roadmaps on their own time?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Proxima Nova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organize her overflowing amount of content in ways that will allow her to make more connections?</a:t>
            </a:r>
            <a:endParaRPr lang="en-US" sz="2000" dirty="0">
              <a:solidFill>
                <a:schemeClr val="tx1"/>
              </a:solidFill>
              <a:latin typeface="Proxima Nova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Shape 212"/>
          <p:cNvPicPr preferRelativeResize="0"/>
          <p:nvPr/>
        </p:nvPicPr>
        <p:blipFill rotWithShape="1">
          <a:blip r:embed="rId3">
            <a:alphaModFix/>
          </a:blip>
          <a:srcRect t="8433" b="14405"/>
          <a:stretch/>
        </p:blipFill>
        <p:spPr>
          <a:xfrm>
            <a:off x="6075250" y="1251383"/>
            <a:ext cx="2382950" cy="3253415"/>
          </a:xfrm>
          <a:prstGeom prst="round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65528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506" y="1162048"/>
            <a:ext cx="2578894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62047"/>
            <a:ext cx="2578894" cy="3438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" y="1162046"/>
            <a:ext cx="2578894" cy="34385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2447" y="379512"/>
            <a:ext cx="4431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" sz="3600" dirty="0" smtClean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Generating Solutions</a:t>
            </a:r>
            <a:endParaRPr lang="en" sz="3600" dirty="0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/>
        </p:nvSpPr>
        <p:spPr>
          <a:xfrm>
            <a:off x="-814350" y="1401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Github for Teachers</a:t>
            </a:r>
          </a:p>
        </p:txBody>
      </p:sp>
      <p:grpSp>
        <p:nvGrpSpPr>
          <p:cNvPr id="193" name="Shape 193"/>
          <p:cNvGrpSpPr/>
          <p:nvPr/>
        </p:nvGrpSpPr>
        <p:grpSpPr>
          <a:xfrm>
            <a:off x="4848550" y="247642"/>
            <a:ext cx="885399" cy="581400"/>
            <a:chOff x="481050" y="1301567"/>
            <a:chExt cx="885399" cy="581400"/>
          </a:xfrm>
        </p:grpSpPr>
        <p:sp>
          <p:nvSpPr>
            <p:cNvPr id="194" name="Shape 194"/>
            <p:cNvSpPr/>
            <p:nvPr/>
          </p:nvSpPr>
          <p:spPr>
            <a:xfrm>
              <a:off x="481050" y="1301567"/>
              <a:ext cx="609599" cy="581400"/>
            </a:xfrm>
            <a:prstGeom prst="ellipse">
              <a:avLst/>
            </a:prstGeom>
            <a:solidFill>
              <a:srgbClr val="9FC5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5" name="Shape 195"/>
            <p:cNvSpPr txBox="1"/>
            <p:nvPr/>
          </p:nvSpPr>
          <p:spPr>
            <a:xfrm>
              <a:off x="597850" y="1309025"/>
              <a:ext cx="768599" cy="421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2400" b="1">
                  <a:solidFill>
                    <a:schemeClr val="lt1"/>
                  </a:solidFill>
                </a:rPr>
                <a:t>1</a:t>
              </a:r>
            </a:p>
          </p:txBody>
        </p:sp>
      </p:grpSp>
      <p:sp>
        <p:nvSpPr>
          <p:cNvPr id="196" name="Shape 196"/>
          <p:cNvSpPr txBox="1"/>
          <p:nvPr/>
        </p:nvSpPr>
        <p:spPr>
          <a:xfrm>
            <a:off x="5581550" y="216375"/>
            <a:ext cx="3464999" cy="43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Experience Prototype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5157750" y="400050"/>
            <a:ext cx="3464999" cy="43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endParaRPr sz="2400">
              <a:solidFill>
                <a:srgbClr val="6FA8D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98" name="Shape 198"/>
          <p:cNvPicPr preferRelativeResize="0"/>
          <p:nvPr/>
        </p:nvPicPr>
        <p:blipFill rotWithShape="1">
          <a:blip r:embed="rId3">
            <a:alphaModFix/>
          </a:blip>
          <a:srcRect b="26567"/>
          <a:stretch/>
        </p:blipFill>
        <p:spPr>
          <a:xfrm>
            <a:off x="189799" y="927475"/>
            <a:ext cx="3142076" cy="410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/>
        </p:nvSpPr>
        <p:spPr>
          <a:xfrm>
            <a:off x="3027275" y="796575"/>
            <a:ext cx="5751000" cy="40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 b="1">
                <a:latin typeface="Proxima Nova"/>
                <a:ea typeface="Proxima Nova"/>
                <a:cs typeface="Proxima Nova"/>
                <a:sym typeface="Proxima Nova"/>
              </a:rPr>
              <a:t>Scene</a:t>
            </a: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: first class of a new course</a:t>
            </a:r>
          </a:p>
          <a:p>
            <a:pPr marL="45720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 b="1">
                <a:latin typeface="Proxima Nova"/>
                <a:ea typeface="Proxima Nova"/>
                <a:cs typeface="Proxima Nova"/>
                <a:sym typeface="Proxima Nova"/>
              </a:rPr>
              <a:t>Roles:</a:t>
            </a: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 students/teacher in her class</a:t>
            </a:r>
          </a:p>
          <a:p>
            <a:pPr marL="45720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 b="1">
                <a:latin typeface="Proxima Nova"/>
                <a:ea typeface="Proxima Nova"/>
                <a:cs typeface="Proxima Nova"/>
                <a:sym typeface="Proxima Nova"/>
              </a:rPr>
              <a:t>Artifacts: </a:t>
            </a: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“lesson plans” with activities/comments (on sticky notes)</a:t>
            </a:r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00" name="Shape 200"/>
          <p:cNvPicPr preferRelativeResize="0"/>
          <p:nvPr/>
        </p:nvPicPr>
        <p:blipFill rotWithShape="1">
          <a:blip r:embed="rId4">
            <a:alphaModFix/>
          </a:blip>
          <a:srcRect l="9313" b="36888"/>
          <a:stretch/>
        </p:blipFill>
        <p:spPr>
          <a:xfrm rot="-5400000">
            <a:off x="6262171" y="2324096"/>
            <a:ext cx="2418633" cy="299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 rotWithShape="1">
          <a:blip r:embed="rId4">
            <a:alphaModFix/>
          </a:blip>
          <a:srcRect l="16215" t="60519" r="12161"/>
          <a:stretch/>
        </p:blipFill>
        <p:spPr>
          <a:xfrm rot="-5400000">
            <a:off x="3444200" y="2635287"/>
            <a:ext cx="2418475" cy="237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/>
        </p:nvSpPr>
        <p:spPr>
          <a:xfrm>
            <a:off x="-814350" y="1401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Github for Teachers</a:t>
            </a:r>
          </a:p>
        </p:txBody>
      </p:sp>
      <p:grpSp>
        <p:nvGrpSpPr>
          <p:cNvPr id="193" name="Shape 193"/>
          <p:cNvGrpSpPr/>
          <p:nvPr/>
        </p:nvGrpSpPr>
        <p:grpSpPr>
          <a:xfrm>
            <a:off x="4848550" y="247642"/>
            <a:ext cx="885399" cy="581400"/>
            <a:chOff x="481050" y="1301567"/>
            <a:chExt cx="885399" cy="581400"/>
          </a:xfrm>
        </p:grpSpPr>
        <p:sp>
          <p:nvSpPr>
            <p:cNvPr id="194" name="Shape 194"/>
            <p:cNvSpPr/>
            <p:nvPr/>
          </p:nvSpPr>
          <p:spPr>
            <a:xfrm>
              <a:off x="481050" y="1301567"/>
              <a:ext cx="609599" cy="581400"/>
            </a:xfrm>
            <a:prstGeom prst="ellipse">
              <a:avLst/>
            </a:prstGeom>
            <a:solidFill>
              <a:srgbClr val="9FC5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5" name="Shape 195"/>
            <p:cNvSpPr txBox="1"/>
            <p:nvPr/>
          </p:nvSpPr>
          <p:spPr>
            <a:xfrm>
              <a:off x="597850" y="1309025"/>
              <a:ext cx="768599" cy="421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2400" b="1">
                  <a:solidFill>
                    <a:schemeClr val="lt1"/>
                  </a:solidFill>
                </a:rPr>
                <a:t>1</a:t>
              </a:r>
            </a:p>
          </p:txBody>
        </p:sp>
      </p:grpSp>
      <p:sp>
        <p:nvSpPr>
          <p:cNvPr id="196" name="Shape 196"/>
          <p:cNvSpPr txBox="1"/>
          <p:nvPr/>
        </p:nvSpPr>
        <p:spPr>
          <a:xfrm>
            <a:off x="5581550" y="216375"/>
            <a:ext cx="3464999" cy="43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Experience Prototype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5157750" y="400050"/>
            <a:ext cx="3464999" cy="43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endParaRPr sz="2400">
              <a:solidFill>
                <a:srgbClr val="6FA8D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352425" y="1391642"/>
            <a:ext cx="8302025" cy="40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>
              <a:lnSpc>
                <a:spcPct val="115000"/>
              </a:lnSpc>
            </a:pPr>
            <a:r>
              <a:rPr lang="en-US" sz="2400" dirty="0" smtClean="0"/>
              <a:t> 👍	</a:t>
            </a:r>
            <a:r>
              <a:rPr lang="en-US" sz="2400" dirty="0" smtClean="0">
                <a:latin typeface="Proxima Nova"/>
                <a:ea typeface="Proxima Nova"/>
                <a:cs typeface="Proxima Nova"/>
                <a:sym typeface="Proxima Nova"/>
              </a:rPr>
              <a:t>: Lesson plans felt more dynamic – easy to update </a:t>
            </a:r>
          </a:p>
          <a:p>
            <a:pPr marL="457200">
              <a:lnSpc>
                <a:spcPct val="115000"/>
              </a:lnSpc>
            </a:pPr>
            <a:r>
              <a:rPr lang="en-US" sz="2400" dirty="0" smtClean="0"/>
              <a:t> 👎	</a:t>
            </a:r>
            <a:r>
              <a:rPr lang="en-US" sz="2400" dirty="0" smtClean="0">
                <a:latin typeface="Proxima Nova"/>
                <a:ea typeface="Proxima Nova"/>
                <a:cs typeface="Proxima Nova"/>
                <a:sym typeface="Proxima Nova"/>
              </a:rPr>
              <a:t>: Not enough time to take notes while teaching</a:t>
            </a:r>
          </a:p>
          <a:p>
            <a:pPr marL="457200" lvl="0">
              <a:lnSpc>
                <a:spcPct val="115000"/>
              </a:lnSpc>
            </a:pPr>
            <a:r>
              <a:rPr lang="en-US" sz="2400" dirty="0" smtClean="0"/>
              <a:t>  ❗	</a:t>
            </a:r>
            <a:r>
              <a:rPr lang="en-US" sz="2400" dirty="0" smtClean="0">
                <a:latin typeface="Proxima Nova"/>
                <a:ea typeface="Proxima Nova"/>
                <a:cs typeface="Proxima Nova"/>
                <a:sym typeface="Proxima Nova"/>
              </a:rPr>
              <a:t>: Classes broken down as “pods” of knowledge that 	  teachers then connect</a:t>
            </a:r>
          </a:p>
          <a:p>
            <a:pPr marL="457200" lvl="0">
              <a:lnSpc>
                <a:spcPct val="115000"/>
              </a:lnSpc>
            </a:pPr>
            <a:r>
              <a:rPr lang="en-US" sz="2400" dirty="0" smtClean="0"/>
              <a:t> </a:t>
            </a:r>
            <a:r>
              <a:rPr lang="en-US" sz="2400" dirty="0"/>
              <a:t>📖</a:t>
            </a:r>
            <a:r>
              <a:rPr lang="en-US" sz="2400" dirty="0" smtClean="0"/>
              <a:t>	</a:t>
            </a:r>
            <a:r>
              <a:rPr lang="en-US" sz="2400" dirty="0" smtClean="0">
                <a:latin typeface="Proxima Nova"/>
                <a:ea typeface="Proxima Nova"/>
                <a:cs typeface="Proxima Nova"/>
                <a:sym typeface="Proxima Nova"/>
              </a:rPr>
              <a:t>: A ton of detail and time goes into planning each 	  lesson</a:t>
            </a:r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lang="en-US" sz="2400" dirty="0" smtClean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lang="en-US" sz="24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5149013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/>
        </p:nvSpPr>
        <p:spPr>
          <a:xfrm>
            <a:off x="-814350" y="1401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Github for Teachers</a:t>
            </a:r>
          </a:p>
        </p:txBody>
      </p:sp>
      <p:grpSp>
        <p:nvGrpSpPr>
          <p:cNvPr id="193" name="Shape 193"/>
          <p:cNvGrpSpPr/>
          <p:nvPr/>
        </p:nvGrpSpPr>
        <p:grpSpPr>
          <a:xfrm>
            <a:off x="4848550" y="247642"/>
            <a:ext cx="885399" cy="581400"/>
            <a:chOff x="481050" y="1301567"/>
            <a:chExt cx="885399" cy="581400"/>
          </a:xfrm>
        </p:grpSpPr>
        <p:sp>
          <p:nvSpPr>
            <p:cNvPr id="194" name="Shape 194"/>
            <p:cNvSpPr/>
            <p:nvPr/>
          </p:nvSpPr>
          <p:spPr>
            <a:xfrm>
              <a:off x="481050" y="1301567"/>
              <a:ext cx="609599" cy="581400"/>
            </a:xfrm>
            <a:prstGeom prst="ellipse">
              <a:avLst/>
            </a:prstGeom>
            <a:solidFill>
              <a:srgbClr val="9FC5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5" name="Shape 195"/>
            <p:cNvSpPr txBox="1"/>
            <p:nvPr/>
          </p:nvSpPr>
          <p:spPr>
            <a:xfrm>
              <a:off x="597850" y="1309025"/>
              <a:ext cx="768599" cy="421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2400" b="1">
                  <a:solidFill>
                    <a:schemeClr val="lt1"/>
                  </a:solidFill>
                </a:rPr>
                <a:t>1</a:t>
              </a:r>
            </a:p>
          </p:txBody>
        </p:sp>
      </p:grpSp>
      <p:sp>
        <p:nvSpPr>
          <p:cNvPr id="196" name="Shape 196"/>
          <p:cNvSpPr txBox="1"/>
          <p:nvPr/>
        </p:nvSpPr>
        <p:spPr>
          <a:xfrm>
            <a:off x="5581550" y="216375"/>
            <a:ext cx="3464999" cy="43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Experience Prototype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5157750" y="400050"/>
            <a:ext cx="3464999" cy="43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endParaRPr sz="2400">
              <a:solidFill>
                <a:srgbClr val="6FA8D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352425" y="982067"/>
            <a:ext cx="7362825" cy="40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>
              <a:lnSpc>
                <a:spcPct val="115000"/>
              </a:lnSpc>
            </a:pPr>
            <a:r>
              <a:rPr lang="en-US" sz="2400" b="1" dirty="0" smtClean="0">
                <a:latin typeface="Proxima Nova" panose="020B0604020202020204" charset="0"/>
                <a:ea typeface="Proxima Nova"/>
                <a:cs typeface="Proxima Nova"/>
                <a:sym typeface="Proxima Nova"/>
              </a:rPr>
              <a:t>Assumptions:</a:t>
            </a:r>
          </a:p>
          <a:p>
            <a:pPr marL="457200" lvl="0">
              <a:lnSpc>
                <a:spcPct val="115000"/>
              </a:lnSpc>
            </a:pPr>
            <a:endParaRPr lang="en-US" sz="2400" b="1" dirty="0" smtClean="0">
              <a:latin typeface="Proxima Nova" panose="020B0604020202020204" charset="0"/>
              <a:ea typeface="Proxima Nova"/>
              <a:cs typeface="Proxima Nova"/>
              <a:sym typeface="Proxima Nova"/>
            </a:endParaRPr>
          </a:p>
          <a:p>
            <a:pPr marL="457200" lvl="0">
              <a:lnSpc>
                <a:spcPct val="115000"/>
              </a:lnSpc>
            </a:pPr>
            <a:r>
              <a:rPr lang="en-US" sz="2400" dirty="0" smtClean="0">
                <a:latin typeface="Proxima Nova" panose="020B0604020202020204" charset="0"/>
                <a:ea typeface="Proxima Nova"/>
                <a:cs typeface="Proxima Nova"/>
                <a:sym typeface="Proxima Nova"/>
              </a:rPr>
              <a:t>Teachers would like a way to more quickly make flexible lesson plans that they can go back to</a:t>
            </a:r>
          </a:p>
          <a:p>
            <a:pPr marL="457200" lvl="0">
              <a:lnSpc>
                <a:spcPct val="115000"/>
              </a:lnSpc>
            </a:pPr>
            <a:endParaRPr lang="en-US" sz="2400" dirty="0">
              <a:latin typeface="Proxima Nova" panose="020B0604020202020204" charset="0"/>
              <a:ea typeface="Proxima Nova"/>
              <a:cs typeface="Proxima Nova"/>
              <a:sym typeface="Proxima Nova"/>
            </a:endParaRPr>
          </a:p>
          <a:p>
            <a:pPr marL="457200" lvl="0">
              <a:lnSpc>
                <a:spcPct val="115000"/>
              </a:lnSpc>
            </a:pPr>
            <a:endParaRPr lang="en-US" sz="2400" dirty="0">
              <a:latin typeface="Proxima Nova" panose="020B0604020202020204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86675" y="1874937"/>
            <a:ext cx="9236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smtClean="0">
                <a:solidFill>
                  <a:srgbClr val="0B5394"/>
                </a:solidFill>
                <a:latin typeface="Apple Color Emoji"/>
              </a:rPr>
              <a:t>✔</a:t>
            </a:r>
            <a:endParaRPr lang="en-US" sz="7200" dirty="0">
              <a:solidFill>
                <a:srgbClr val="0B53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18869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/>
        </p:nvSpPr>
        <p:spPr>
          <a:xfrm>
            <a:off x="1090650" y="1273650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8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Studio Theme: Creation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/>
        </p:nvSpPr>
        <p:spPr>
          <a:xfrm>
            <a:off x="-814350" y="1401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Github for Teachers</a:t>
            </a:r>
          </a:p>
        </p:txBody>
      </p:sp>
      <p:grpSp>
        <p:nvGrpSpPr>
          <p:cNvPr id="193" name="Shape 193"/>
          <p:cNvGrpSpPr/>
          <p:nvPr/>
        </p:nvGrpSpPr>
        <p:grpSpPr>
          <a:xfrm>
            <a:off x="4848550" y="247642"/>
            <a:ext cx="885399" cy="581400"/>
            <a:chOff x="481050" y="1301567"/>
            <a:chExt cx="885399" cy="581400"/>
          </a:xfrm>
        </p:grpSpPr>
        <p:sp>
          <p:nvSpPr>
            <p:cNvPr id="194" name="Shape 194"/>
            <p:cNvSpPr/>
            <p:nvPr/>
          </p:nvSpPr>
          <p:spPr>
            <a:xfrm>
              <a:off x="481050" y="1301567"/>
              <a:ext cx="609599" cy="581400"/>
            </a:xfrm>
            <a:prstGeom prst="ellipse">
              <a:avLst/>
            </a:prstGeom>
            <a:solidFill>
              <a:srgbClr val="9FC5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5" name="Shape 195"/>
            <p:cNvSpPr txBox="1"/>
            <p:nvPr/>
          </p:nvSpPr>
          <p:spPr>
            <a:xfrm>
              <a:off x="597850" y="1309025"/>
              <a:ext cx="768599" cy="421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2400" b="1">
                  <a:solidFill>
                    <a:schemeClr val="lt1"/>
                  </a:solidFill>
                </a:rPr>
                <a:t>1</a:t>
              </a:r>
            </a:p>
          </p:txBody>
        </p:sp>
      </p:grpSp>
      <p:sp>
        <p:nvSpPr>
          <p:cNvPr id="196" name="Shape 196"/>
          <p:cNvSpPr txBox="1"/>
          <p:nvPr/>
        </p:nvSpPr>
        <p:spPr>
          <a:xfrm>
            <a:off x="5581550" y="216375"/>
            <a:ext cx="3464999" cy="43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Experience Prototype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5157750" y="400050"/>
            <a:ext cx="3464999" cy="43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endParaRPr sz="2400">
              <a:solidFill>
                <a:srgbClr val="6FA8D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352425" y="982067"/>
            <a:ext cx="7362825" cy="40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>
              <a:lnSpc>
                <a:spcPct val="115000"/>
              </a:lnSpc>
            </a:pPr>
            <a:r>
              <a:rPr lang="en-US" sz="2400" b="1" dirty="0" smtClean="0">
                <a:latin typeface="Proxima Nova" panose="020B0604020202020204" charset="0"/>
                <a:ea typeface="Proxima Nova"/>
                <a:cs typeface="Proxima Nova"/>
                <a:sym typeface="Proxima Nova"/>
              </a:rPr>
              <a:t>Assumptions:</a:t>
            </a:r>
          </a:p>
          <a:p>
            <a:pPr marL="457200" lvl="0">
              <a:lnSpc>
                <a:spcPct val="115000"/>
              </a:lnSpc>
            </a:pPr>
            <a:endParaRPr lang="en-US" sz="2400" b="1" dirty="0" smtClean="0">
              <a:latin typeface="Proxima Nova" panose="020B0604020202020204" charset="0"/>
              <a:ea typeface="Proxima Nova"/>
              <a:cs typeface="Proxima Nova"/>
              <a:sym typeface="Proxima Nova"/>
            </a:endParaRPr>
          </a:p>
          <a:p>
            <a:pPr marL="457200" lvl="0">
              <a:lnSpc>
                <a:spcPct val="115000"/>
              </a:lnSpc>
            </a:pP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Proxima Nova" panose="020B0604020202020204" charset="0"/>
                <a:ea typeface="Proxima Nova"/>
                <a:cs typeface="Proxima Nova"/>
                <a:sym typeface="Proxima Nova"/>
              </a:rPr>
              <a:t>Teachers would like a way to more quickly make flexible lesson plans that they can go back to</a:t>
            </a:r>
          </a:p>
          <a:p>
            <a:pPr marL="457200" lvl="0">
              <a:lnSpc>
                <a:spcPct val="115000"/>
              </a:lnSpc>
            </a:pPr>
            <a:endParaRPr lang="en-US" sz="2400" dirty="0">
              <a:latin typeface="Proxima Nova" panose="020B0604020202020204" charset="0"/>
              <a:ea typeface="Proxima Nova"/>
              <a:cs typeface="Proxima Nova"/>
              <a:sym typeface="Proxima Nova"/>
            </a:endParaRPr>
          </a:p>
          <a:p>
            <a:pPr marL="457200" lvl="0">
              <a:lnSpc>
                <a:spcPct val="115000"/>
              </a:lnSpc>
            </a:pPr>
            <a:endParaRPr lang="en-US" sz="2400" dirty="0">
              <a:latin typeface="Proxima Nova" panose="020B0604020202020204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86675" y="1874937"/>
            <a:ext cx="9236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smtClean="0">
                <a:solidFill>
                  <a:srgbClr val="97C9F7"/>
                </a:solidFill>
                <a:latin typeface="Apple Color Emoji"/>
              </a:rPr>
              <a:t>✔</a:t>
            </a:r>
            <a:endParaRPr lang="en-US" sz="7200" dirty="0">
              <a:solidFill>
                <a:srgbClr val="97C9F7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14753" y="3227084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smtClean="0">
                <a:solidFill>
                  <a:srgbClr val="0B5394"/>
                </a:solidFill>
              </a:rPr>
              <a:t>❌</a:t>
            </a:r>
            <a:endParaRPr lang="en-US" sz="7200" dirty="0">
              <a:solidFill>
                <a:srgbClr val="0B5394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2425" y="3227084"/>
            <a:ext cx="725805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>
              <a:lnSpc>
                <a:spcPct val="115000"/>
              </a:lnSpc>
            </a:pPr>
            <a:r>
              <a:rPr lang="en-US" sz="2400" dirty="0" smtClean="0">
                <a:latin typeface="Proxima Nova" panose="020B0604020202020204" charset="0"/>
                <a:ea typeface="Proxima Nova"/>
                <a:cs typeface="Proxima Nova"/>
                <a:sym typeface="Proxima Nova"/>
              </a:rPr>
              <a:t>Teachers would like to be able to take quick notes on their lesson plans in class</a:t>
            </a:r>
            <a:endParaRPr lang="en-US" sz="2400" dirty="0">
              <a:latin typeface="Proxima Nova" panose="020B0604020202020204" charset="0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9523739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/>
        </p:nvSpPr>
        <p:spPr>
          <a:xfrm>
            <a:off x="-809650" y="135600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Atom Model</a:t>
            </a:r>
          </a:p>
        </p:txBody>
      </p:sp>
      <p:grpSp>
        <p:nvGrpSpPr>
          <p:cNvPr id="235" name="Shape 235"/>
          <p:cNvGrpSpPr/>
          <p:nvPr/>
        </p:nvGrpSpPr>
        <p:grpSpPr>
          <a:xfrm>
            <a:off x="4848550" y="247642"/>
            <a:ext cx="885399" cy="581400"/>
            <a:chOff x="481050" y="1301567"/>
            <a:chExt cx="885399" cy="581400"/>
          </a:xfrm>
        </p:grpSpPr>
        <p:sp>
          <p:nvSpPr>
            <p:cNvPr id="236" name="Shape 236"/>
            <p:cNvSpPr/>
            <p:nvPr/>
          </p:nvSpPr>
          <p:spPr>
            <a:xfrm>
              <a:off x="481050" y="1301567"/>
              <a:ext cx="609599" cy="581400"/>
            </a:xfrm>
            <a:prstGeom prst="ellipse">
              <a:avLst/>
            </a:prstGeom>
            <a:solidFill>
              <a:srgbClr val="9FC5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7" name="Shape 237"/>
            <p:cNvSpPr txBox="1"/>
            <p:nvPr/>
          </p:nvSpPr>
          <p:spPr>
            <a:xfrm>
              <a:off x="597850" y="1309025"/>
              <a:ext cx="768599" cy="421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2400" b="1">
                  <a:solidFill>
                    <a:schemeClr val="lt1"/>
                  </a:solidFill>
                </a:rPr>
                <a:t>2</a:t>
              </a:r>
            </a:p>
          </p:txBody>
        </p:sp>
      </p:grpSp>
      <p:sp>
        <p:nvSpPr>
          <p:cNvPr id="238" name="Shape 238"/>
          <p:cNvSpPr txBox="1"/>
          <p:nvPr/>
        </p:nvSpPr>
        <p:spPr>
          <a:xfrm>
            <a:off x="5581550" y="216375"/>
            <a:ext cx="3464999" cy="43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Experience Prototype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5157750" y="400050"/>
            <a:ext cx="3464999" cy="43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endParaRPr sz="2400">
              <a:solidFill>
                <a:srgbClr val="6FA8D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3027275" y="796575"/>
            <a:ext cx="5751000" cy="40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 b="1" dirty="0">
                <a:latin typeface="Proxima Nova"/>
                <a:ea typeface="Proxima Nova"/>
                <a:cs typeface="Proxima Nova"/>
                <a:sym typeface="Proxima Nova"/>
              </a:rPr>
              <a:t>Scene</a:t>
            </a:r>
            <a:r>
              <a:rPr lang="en" sz="2400" dirty="0">
                <a:latin typeface="Proxima Nova"/>
                <a:ea typeface="Proxima Nova"/>
                <a:cs typeface="Proxima Nova"/>
                <a:sym typeface="Proxima Nova"/>
              </a:rPr>
              <a:t>: creating map for </a:t>
            </a:r>
            <a:r>
              <a:rPr lang="en" sz="2400" u="sng" dirty="0">
                <a:latin typeface="Proxima Nova"/>
                <a:ea typeface="Proxima Nova"/>
                <a:cs typeface="Proxima Nova"/>
                <a:sym typeface="Proxima Nova"/>
              </a:rPr>
              <a:t>The Crucible</a:t>
            </a:r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 b="1" dirty="0">
                <a:latin typeface="Proxima Nova"/>
                <a:ea typeface="Proxima Nova"/>
                <a:cs typeface="Proxima Nova"/>
                <a:sym typeface="Proxima Nova"/>
              </a:rPr>
              <a:t>Roles:</a:t>
            </a:r>
            <a:r>
              <a:rPr lang="en" sz="2400" dirty="0">
                <a:latin typeface="Proxima Nova"/>
                <a:ea typeface="Proxima Nova"/>
                <a:cs typeface="Proxima Nova"/>
                <a:sym typeface="Proxima Nova"/>
              </a:rPr>
              <a:t> students in an English class</a:t>
            </a:r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 b="1" dirty="0">
                <a:latin typeface="Proxima Nova"/>
                <a:ea typeface="Proxima Nova"/>
                <a:cs typeface="Proxima Nova"/>
                <a:sym typeface="Proxima Nova"/>
              </a:rPr>
              <a:t>Artifacts: </a:t>
            </a:r>
            <a:r>
              <a:rPr lang="en" sz="2400" dirty="0" smtClean="0">
                <a:latin typeface="Proxima Nova"/>
                <a:ea typeface="Proxima Nova"/>
                <a:cs typeface="Proxima Nova"/>
                <a:sym typeface="Proxima Nova"/>
              </a:rPr>
              <a:t>Post-It notes that represent ideas and a table to map on</a:t>
            </a:r>
            <a:endParaRPr lang="en" sz="24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122" name="Picture 2" descr="https://scontent.xx.fbcdn.net/hphotos-xal1/v/t34.0-12/12071271_10206862783581058_741289178_n.jpg?oh=9deb9eae420300395d70c0aca2863b2b&amp;oe=561AE58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766" r="5461" b="-766"/>
          <a:stretch/>
        </p:blipFill>
        <p:spPr bwMode="auto">
          <a:xfrm>
            <a:off x="6257925" y="2638424"/>
            <a:ext cx="2637462" cy="221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content.xx.fbcdn.net/hphotos-xpa1/v/t34.0-12/12084242_10206862783821064_450209086_n.jpg?oh=ef4a658d50d76d300534a93041a56e9d&amp;oe=561ABE5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6" r="9743"/>
          <a:stretch/>
        </p:blipFill>
        <p:spPr bwMode="auto">
          <a:xfrm>
            <a:off x="3460552" y="2638423"/>
            <a:ext cx="2628900" cy="221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content.xx.fbcdn.net/hphotos-xtp1/v/t34.0-12/12084224_10206862784541082_1805647336_n.jpg?oh=a33a2b41ce4281fbcbcefa451f824c7f&amp;oe=561ADA8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6" r="44826"/>
          <a:stretch/>
        </p:blipFill>
        <p:spPr bwMode="auto">
          <a:xfrm>
            <a:off x="385723" y="999572"/>
            <a:ext cx="3000302" cy="385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/>
        </p:nvSpPr>
        <p:spPr>
          <a:xfrm>
            <a:off x="-814350" y="1401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3600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Atom Model</a:t>
            </a:r>
          </a:p>
        </p:txBody>
      </p:sp>
      <p:grpSp>
        <p:nvGrpSpPr>
          <p:cNvPr id="193" name="Shape 193"/>
          <p:cNvGrpSpPr/>
          <p:nvPr/>
        </p:nvGrpSpPr>
        <p:grpSpPr>
          <a:xfrm>
            <a:off x="4848550" y="247642"/>
            <a:ext cx="885399" cy="581400"/>
            <a:chOff x="481050" y="1301567"/>
            <a:chExt cx="885399" cy="581400"/>
          </a:xfrm>
        </p:grpSpPr>
        <p:sp>
          <p:nvSpPr>
            <p:cNvPr id="194" name="Shape 194"/>
            <p:cNvSpPr/>
            <p:nvPr/>
          </p:nvSpPr>
          <p:spPr>
            <a:xfrm>
              <a:off x="481050" y="1301567"/>
              <a:ext cx="609599" cy="581400"/>
            </a:xfrm>
            <a:prstGeom prst="ellipse">
              <a:avLst/>
            </a:prstGeom>
            <a:solidFill>
              <a:srgbClr val="9FC5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5" name="Shape 195"/>
            <p:cNvSpPr txBox="1"/>
            <p:nvPr/>
          </p:nvSpPr>
          <p:spPr>
            <a:xfrm>
              <a:off x="597850" y="1309025"/>
              <a:ext cx="768599" cy="421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2400" b="1" dirty="0" smtClean="0">
                  <a:solidFill>
                    <a:schemeClr val="lt1"/>
                  </a:solidFill>
                </a:rPr>
                <a:t>2</a:t>
              </a:r>
              <a:endParaRPr lang="en" sz="2400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196" name="Shape 196"/>
          <p:cNvSpPr txBox="1"/>
          <p:nvPr/>
        </p:nvSpPr>
        <p:spPr>
          <a:xfrm>
            <a:off x="5581550" y="216375"/>
            <a:ext cx="3464999" cy="43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Experience Prototype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5157750" y="400050"/>
            <a:ext cx="3464999" cy="43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endParaRPr sz="2400">
              <a:solidFill>
                <a:srgbClr val="6FA8D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352425" y="1391642"/>
            <a:ext cx="8302025" cy="40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>
              <a:lnSpc>
                <a:spcPct val="115000"/>
              </a:lnSpc>
            </a:pPr>
            <a:r>
              <a:rPr lang="en-US" sz="2400" dirty="0" smtClean="0"/>
              <a:t> 👍	</a:t>
            </a:r>
            <a:r>
              <a:rPr lang="en-US" sz="2400" dirty="0" smtClean="0">
                <a:latin typeface="Proxima Nova"/>
                <a:ea typeface="Proxima Nova"/>
                <a:cs typeface="Proxima Nova"/>
                <a:sym typeface="Proxima Nova"/>
              </a:rPr>
              <a:t>: Students were very enthusiastic and felt like it gave 	  them a broader understanding</a:t>
            </a:r>
          </a:p>
          <a:p>
            <a:pPr marL="457200">
              <a:lnSpc>
                <a:spcPct val="115000"/>
              </a:lnSpc>
            </a:pPr>
            <a:r>
              <a:rPr lang="en-US" sz="2400" dirty="0" smtClean="0"/>
              <a:t> 👎	</a:t>
            </a:r>
            <a:r>
              <a:rPr lang="en-US" sz="2400" dirty="0" smtClean="0">
                <a:latin typeface="Proxima Nova"/>
                <a:ea typeface="Proxima Nova"/>
                <a:cs typeface="Proxima Nova"/>
                <a:sym typeface="Proxima Nova"/>
              </a:rPr>
              <a:t>: Lack of customization and aesthetics</a:t>
            </a:r>
          </a:p>
          <a:p>
            <a:pPr marL="457200" lvl="0">
              <a:lnSpc>
                <a:spcPct val="115000"/>
              </a:lnSpc>
            </a:pPr>
            <a:r>
              <a:rPr lang="en-US" sz="2400" dirty="0" smtClean="0"/>
              <a:t>  ❗	</a:t>
            </a:r>
            <a:r>
              <a:rPr lang="en-US" sz="2400" dirty="0" smtClean="0">
                <a:latin typeface="Proxima Nova"/>
                <a:ea typeface="Proxima Nova"/>
                <a:cs typeface="Proxima Nova"/>
                <a:sym typeface="Proxima Nova"/>
              </a:rPr>
              <a:t>: Proposed the idea of making it online</a:t>
            </a:r>
          </a:p>
          <a:p>
            <a:pPr marL="457200" lvl="0">
              <a:lnSpc>
                <a:spcPct val="115000"/>
              </a:lnSpc>
            </a:pPr>
            <a:r>
              <a:rPr lang="en-US" sz="2400" dirty="0" smtClean="0"/>
              <a:t> </a:t>
            </a:r>
            <a:r>
              <a:rPr lang="en-US" sz="2400" dirty="0"/>
              <a:t>📖</a:t>
            </a:r>
            <a:r>
              <a:rPr lang="en-US" sz="2400" dirty="0" smtClean="0"/>
              <a:t>	</a:t>
            </a:r>
            <a:r>
              <a:rPr lang="en-US" sz="2400" dirty="0" smtClean="0">
                <a:latin typeface="Proxima Nova"/>
                <a:ea typeface="Proxima Nova"/>
                <a:cs typeface="Proxima Nova"/>
                <a:sym typeface="Proxima Nova"/>
              </a:rPr>
              <a:t>: Students enjoy working with each other – they 	  talked about every step in constructing the map</a:t>
            </a:r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lang="en-US" sz="2400" dirty="0" smtClean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lang="en-US" sz="24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24415436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/>
        </p:nvSpPr>
        <p:spPr>
          <a:xfrm>
            <a:off x="-814350" y="1401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3600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Atom Model</a:t>
            </a:r>
          </a:p>
        </p:txBody>
      </p:sp>
      <p:grpSp>
        <p:nvGrpSpPr>
          <p:cNvPr id="193" name="Shape 193"/>
          <p:cNvGrpSpPr/>
          <p:nvPr/>
        </p:nvGrpSpPr>
        <p:grpSpPr>
          <a:xfrm>
            <a:off x="4848550" y="247642"/>
            <a:ext cx="885399" cy="581400"/>
            <a:chOff x="481050" y="1301567"/>
            <a:chExt cx="885399" cy="581400"/>
          </a:xfrm>
        </p:grpSpPr>
        <p:sp>
          <p:nvSpPr>
            <p:cNvPr id="194" name="Shape 194"/>
            <p:cNvSpPr/>
            <p:nvPr/>
          </p:nvSpPr>
          <p:spPr>
            <a:xfrm>
              <a:off x="481050" y="1301567"/>
              <a:ext cx="609599" cy="581400"/>
            </a:xfrm>
            <a:prstGeom prst="ellipse">
              <a:avLst/>
            </a:prstGeom>
            <a:solidFill>
              <a:srgbClr val="9FC5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5" name="Shape 195"/>
            <p:cNvSpPr txBox="1"/>
            <p:nvPr/>
          </p:nvSpPr>
          <p:spPr>
            <a:xfrm>
              <a:off x="597850" y="1309025"/>
              <a:ext cx="768599" cy="421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2400" b="1" dirty="0" smtClean="0">
                  <a:solidFill>
                    <a:schemeClr val="lt1"/>
                  </a:solidFill>
                </a:rPr>
                <a:t>2</a:t>
              </a:r>
              <a:endParaRPr lang="en" sz="2400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196" name="Shape 196"/>
          <p:cNvSpPr txBox="1"/>
          <p:nvPr/>
        </p:nvSpPr>
        <p:spPr>
          <a:xfrm>
            <a:off x="5581550" y="216375"/>
            <a:ext cx="3464999" cy="43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Experience Prototype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5157750" y="400050"/>
            <a:ext cx="3464999" cy="43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endParaRPr sz="2400">
              <a:solidFill>
                <a:srgbClr val="6FA8D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352425" y="982067"/>
            <a:ext cx="7362825" cy="40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>
              <a:lnSpc>
                <a:spcPct val="115000"/>
              </a:lnSpc>
            </a:pPr>
            <a:r>
              <a:rPr lang="en-US" sz="2400" b="1" dirty="0" smtClean="0">
                <a:latin typeface="Proxima Nova" panose="020B0604020202020204" charset="0"/>
                <a:ea typeface="Proxima Nova"/>
                <a:cs typeface="Proxima Nova"/>
                <a:sym typeface="Proxima Nova"/>
              </a:rPr>
              <a:t>Assumptions:</a:t>
            </a:r>
          </a:p>
          <a:p>
            <a:pPr marL="457200" lvl="0">
              <a:lnSpc>
                <a:spcPct val="115000"/>
              </a:lnSpc>
            </a:pPr>
            <a:endParaRPr lang="en-US" sz="2400" b="1" dirty="0" smtClean="0">
              <a:latin typeface="Proxima Nova" panose="020B0604020202020204" charset="0"/>
              <a:ea typeface="Proxima Nova"/>
              <a:cs typeface="Proxima Nova"/>
              <a:sym typeface="Proxima Nova"/>
            </a:endParaRPr>
          </a:p>
          <a:p>
            <a:pPr marL="457200" lvl="0">
              <a:lnSpc>
                <a:spcPct val="115000"/>
              </a:lnSpc>
            </a:pPr>
            <a:r>
              <a:rPr lang="en-US" sz="2400" dirty="0" smtClean="0">
                <a:latin typeface="Proxima Nova" panose="020B0604020202020204" charset="0"/>
                <a:ea typeface="Proxima Nova"/>
                <a:cs typeface="Proxima Nova"/>
                <a:sym typeface="Proxima Nova"/>
              </a:rPr>
              <a:t>Students enjoy working in a collaborative environment.</a:t>
            </a:r>
          </a:p>
          <a:p>
            <a:pPr marL="457200" lvl="0">
              <a:lnSpc>
                <a:spcPct val="115000"/>
              </a:lnSpc>
            </a:pPr>
            <a:endParaRPr lang="en-US" sz="2400" dirty="0">
              <a:latin typeface="Proxima Nova" panose="020B0604020202020204" charset="0"/>
              <a:ea typeface="Proxima Nova"/>
              <a:cs typeface="Proxima Nova"/>
              <a:sym typeface="Proxima Nova"/>
            </a:endParaRPr>
          </a:p>
          <a:p>
            <a:pPr marL="457200" lvl="0">
              <a:lnSpc>
                <a:spcPct val="115000"/>
              </a:lnSpc>
            </a:pPr>
            <a:endParaRPr lang="en-US" sz="2400" dirty="0">
              <a:latin typeface="Proxima Nova" panose="020B0604020202020204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86675" y="1874937"/>
            <a:ext cx="9236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smtClean="0">
                <a:solidFill>
                  <a:srgbClr val="0B5394"/>
                </a:solidFill>
                <a:latin typeface="Apple Color Emoji"/>
              </a:rPr>
              <a:t>✔</a:t>
            </a:r>
            <a:endParaRPr lang="en-US" sz="7200" dirty="0">
              <a:solidFill>
                <a:srgbClr val="0B53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1014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/>
        </p:nvSpPr>
        <p:spPr>
          <a:xfrm>
            <a:off x="-814350" y="1401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" sz="3600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Atom Model</a:t>
            </a:r>
          </a:p>
        </p:txBody>
      </p:sp>
      <p:grpSp>
        <p:nvGrpSpPr>
          <p:cNvPr id="193" name="Shape 193"/>
          <p:cNvGrpSpPr/>
          <p:nvPr/>
        </p:nvGrpSpPr>
        <p:grpSpPr>
          <a:xfrm>
            <a:off x="4848550" y="247642"/>
            <a:ext cx="885399" cy="581400"/>
            <a:chOff x="481050" y="1301567"/>
            <a:chExt cx="885399" cy="581400"/>
          </a:xfrm>
        </p:grpSpPr>
        <p:sp>
          <p:nvSpPr>
            <p:cNvPr id="194" name="Shape 194"/>
            <p:cNvSpPr/>
            <p:nvPr/>
          </p:nvSpPr>
          <p:spPr>
            <a:xfrm>
              <a:off x="481050" y="1301567"/>
              <a:ext cx="609599" cy="581400"/>
            </a:xfrm>
            <a:prstGeom prst="ellipse">
              <a:avLst/>
            </a:prstGeom>
            <a:solidFill>
              <a:srgbClr val="9FC5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5" name="Shape 195"/>
            <p:cNvSpPr txBox="1"/>
            <p:nvPr/>
          </p:nvSpPr>
          <p:spPr>
            <a:xfrm>
              <a:off x="597850" y="1309025"/>
              <a:ext cx="768599" cy="421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2400" b="1" dirty="0" smtClean="0">
                  <a:solidFill>
                    <a:schemeClr val="lt1"/>
                  </a:solidFill>
                </a:rPr>
                <a:t>2</a:t>
              </a:r>
              <a:endParaRPr lang="en" sz="2400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196" name="Shape 196"/>
          <p:cNvSpPr txBox="1"/>
          <p:nvPr/>
        </p:nvSpPr>
        <p:spPr>
          <a:xfrm>
            <a:off x="5581550" y="216375"/>
            <a:ext cx="3464999" cy="43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Experience Prototype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5157750" y="400050"/>
            <a:ext cx="3464999" cy="43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endParaRPr sz="2400">
              <a:solidFill>
                <a:srgbClr val="6FA8D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352425" y="982067"/>
            <a:ext cx="7362825" cy="40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>
              <a:lnSpc>
                <a:spcPct val="115000"/>
              </a:lnSpc>
            </a:pPr>
            <a:r>
              <a:rPr lang="en-US" sz="2400" b="1" dirty="0" smtClean="0">
                <a:latin typeface="Proxima Nova" panose="020B0604020202020204" charset="0"/>
                <a:ea typeface="Proxima Nova"/>
                <a:cs typeface="Proxima Nova"/>
                <a:sym typeface="Proxima Nova"/>
              </a:rPr>
              <a:t>Assumptions:</a:t>
            </a:r>
          </a:p>
          <a:p>
            <a:pPr marL="457200" lvl="0">
              <a:lnSpc>
                <a:spcPct val="115000"/>
              </a:lnSpc>
            </a:pPr>
            <a:endParaRPr lang="en-US" sz="2400" b="1" dirty="0" smtClean="0">
              <a:latin typeface="Proxima Nova" panose="020B0604020202020204" charset="0"/>
              <a:ea typeface="Proxima Nova"/>
              <a:cs typeface="Proxima Nova"/>
              <a:sym typeface="Proxima Nova"/>
            </a:endParaRPr>
          </a:p>
          <a:p>
            <a:pPr marL="457200">
              <a:lnSpc>
                <a:spcPct val="115000"/>
              </a:lnSpc>
            </a:pPr>
            <a:r>
              <a:rPr lang="en-US" sz="2400" dirty="0">
                <a:solidFill>
                  <a:schemeClr val="bg2">
                    <a:lumMod val="40000"/>
                    <a:lumOff val="60000"/>
                  </a:schemeClr>
                </a:solidFill>
                <a:latin typeface="Proxima Nova" panose="020B0604020202020204" charset="0"/>
                <a:ea typeface="Proxima Nova"/>
                <a:cs typeface="Proxima Nova"/>
                <a:sym typeface="Proxima Nova"/>
              </a:rPr>
              <a:t>S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Proxima Nova" panose="020B0604020202020204" charset="0"/>
                <a:ea typeface="Proxima Nova"/>
                <a:cs typeface="Proxima Nova"/>
                <a:sym typeface="Proxima Nova"/>
              </a:rPr>
              <a:t>tudents enjoy working in a collaborative environment.</a:t>
            </a:r>
          </a:p>
          <a:p>
            <a:pPr marL="457200" lvl="0">
              <a:lnSpc>
                <a:spcPct val="115000"/>
              </a:lnSpc>
            </a:pPr>
            <a:endParaRPr lang="en-US" sz="2400" dirty="0" smtClean="0">
              <a:latin typeface="Proxima Nova" panose="020B0604020202020204" charset="0"/>
              <a:ea typeface="Proxima Nova"/>
              <a:cs typeface="Proxima Nova"/>
              <a:sym typeface="Proxima Nova"/>
            </a:endParaRPr>
          </a:p>
          <a:p>
            <a:pPr marL="457200" lvl="0">
              <a:lnSpc>
                <a:spcPct val="115000"/>
              </a:lnSpc>
            </a:pPr>
            <a:endParaRPr lang="en-US" sz="2400" dirty="0">
              <a:latin typeface="Proxima Nova" panose="020B0604020202020204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86675" y="1874937"/>
            <a:ext cx="9236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smtClean="0">
                <a:solidFill>
                  <a:srgbClr val="97C9F7"/>
                </a:solidFill>
                <a:latin typeface="Apple Color Emoji"/>
              </a:rPr>
              <a:t>✔</a:t>
            </a:r>
            <a:endParaRPr lang="en-US" sz="7200" dirty="0">
              <a:solidFill>
                <a:srgbClr val="97C9F7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86674" y="3227084"/>
            <a:ext cx="9236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>
                <a:solidFill>
                  <a:srgbClr val="0B5394"/>
                </a:solidFill>
                <a:latin typeface="Apple Color Emoji"/>
              </a:rPr>
              <a:t>✔</a:t>
            </a:r>
            <a:endParaRPr lang="en-US" sz="7200" dirty="0">
              <a:solidFill>
                <a:srgbClr val="0B5394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2425" y="3227084"/>
            <a:ext cx="725805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>
              <a:lnSpc>
                <a:spcPct val="115000"/>
              </a:lnSpc>
            </a:pPr>
            <a:r>
              <a:rPr lang="en-US" sz="2400" dirty="0" smtClean="0">
                <a:latin typeface="Proxima Nova" panose="020B0604020202020204" charset="0"/>
                <a:ea typeface="Proxima Nova"/>
                <a:cs typeface="Proxima Nova"/>
                <a:sym typeface="Proxima Nova"/>
              </a:rPr>
              <a:t>Putting your knowledge into a spatial context helps with understanding</a:t>
            </a:r>
            <a:endParaRPr lang="en-US" sz="2400" dirty="0">
              <a:latin typeface="Proxima Nova" panose="020B0604020202020204" charset="0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310009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/>
          <p:nvPr/>
        </p:nvSpPr>
        <p:spPr>
          <a:xfrm>
            <a:off x="-966750" y="2163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Short Educational Videos</a:t>
            </a:r>
          </a:p>
        </p:txBody>
      </p:sp>
      <p:grpSp>
        <p:nvGrpSpPr>
          <p:cNvPr id="249" name="Shape 249"/>
          <p:cNvGrpSpPr/>
          <p:nvPr/>
        </p:nvGrpSpPr>
        <p:grpSpPr>
          <a:xfrm>
            <a:off x="4848550" y="247642"/>
            <a:ext cx="885399" cy="581400"/>
            <a:chOff x="481050" y="1301567"/>
            <a:chExt cx="885399" cy="581400"/>
          </a:xfrm>
        </p:grpSpPr>
        <p:sp>
          <p:nvSpPr>
            <p:cNvPr id="250" name="Shape 250"/>
            <p:cNvSpPr/>
            <p:nvPr/>
          </p:nvSpPr>
          <p:spPr>
            <a:xfrm>
              <a:off x="481050" y="1301567"/>
              <a:ext cx="609599" cy="581400"/>
            </a:xfrm>
            <a:prstGeom prst="ellipse">
              <a:avLst/>
            </a:prstGeom>
            <a:solidFill>
              <a:srgbClr val="9FC5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1" name="Shape 251"/>
            <p:cNvSpPr txBox="1"/>
            <p:nvPr/>
          </p:nvSpPr>
          <p:spPr>
            <a:xfrm>
              <a:off x="597850" y="1309025"/>
              <a:ext cx="768599" cy="421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2400" b="1">
                  <a:solidFill>
                    <a:schemeClr val="lt1"/>
                  </a:solidFill>
                </a:rPr>
                <a:t>3</a:t>
              </a:r>
            </a:p>
          </p:txBody>
        </p:sp>
      </p:grpSp>
      <p:sp>
        <p:nvSpPr>
          <p:cNvPr id="252" name="Shape 252"/>
          <p:cNvSpPr txBox="1"/>
          <p:nvPr/>
        </p:nvSpPr>
        <p:spPr>
          <a:xfrm>
            <a:off x="5581550" y="216375"/>
            <a:ext cx="3464999" cy="43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Experience Prototype</a:t>
            </a:r>
          </a:p>
        </p:txBody>
      </p:sp>
      <p:sp>
        <p:nvSpPr>
          <p:cNvPr id="253" name="Shape 253"/>
          <p:cNvSpPr txBox="1"/>
          <p:nvPr/>
        </p:nvSpPr>
        <p:spPr>
          <a:xfrm>
            <a:off x="5157750" y="400050"/>
            <a:ext cx="3464999" cy="43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endParaRPr sz="2400">
              <a:solidFill>
                <a:srgbClr val="6FA8D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4" name="Shape 254"/>
          <p:cNvSpPr txBox="1"/>
          <p:nvPr/>
        </p:nvSpPr>
        <p:spPr>
          <a:xfrm>
            <a:off x="3027275" y="796575"/>
            <a:ext cx="5751000" cy="40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 b="1" dirty="0">
                <a:latin typeface="Proxima Nova"/>
                <a:ea typeface="Proxima Nova"/>
                <a:cs typeface="Proxima Nova"/>
                <a:sym typeface="Proxima Nova"/>
              </a:rPr>
              <a:t>Scene</a:t>
            </a:r>
            <a:r>
              <a:rPr lang="en" sz="2400" dirty="0" smtClean="0">
                <a:latin typeface="Proxima Nova"/>
                <a:ea typeface="Proxima Nova"/>
                <a:cs typeface="Proxima Nova"/>
                <a:sym typeface="Proxima Nova"/>
              </a:rPr>
              <a:t>: making a storyboard for something they just learned</a:t>
            </a:r>
            <a:endParaRPr lang="en" sz="24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 b="1" dirty="0">
                <a:latin typeface="Proxima Nova"/>
                <a:ea typeface="Proxima Nova"/>
                <a:cs typeface="Proxima Nova"/>
                <a:sym typeface="Proxima Nova"/>
              </a:rPr>
              <a:t>Roles:</a:t>
            </a:r>
            <a:r>
              <a:rPr lang="en" sz="2400" dirty="0">
                <a:latin typeface="Proxima Nova"/>
                <a:ea typeface="Proxima Nova"/>
                <a:cs typeface="Proxima Nova"/>
                <a:sym typeface="Proxima Nova"/>
              </a:rPr>
              <a:t> s</a:t>
            </a:r>
            <a:r>
              <a:rPr lang="en" sz="2400" dirty="0" smtClean="0">
                <a:latin typeface="Proxima Nova"/>
                <a:ea typeface="Proxima Nova"/>
                <a:cs typeface="Proxima Nova"/>
                <a:sym typeface="Proxima Nova"/>
              </a:rPr>
              <a:t>tudents/teacher in a class</a:t>
            </a:r>
            <a:endParaRPr lang="en" sz="24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 b="1" dirty="0">
                <a:latin typeface="Proxima Nova"/>
                <a:ea typeface="Proxima Nova"/>
                <a:cs typeface="Proxima Nova"/>
                <a:sym typeface="Proxima Nova"/>
              </a:rPr>
              <a:t>Artifacts: </a:t>
            </a:r>
            <a:r>
              <a:rPr lang="en" sz="2400" dirty="0" smtClean="0">
                <a:latin typeface="Proxima Nova"/>
                <a:ea typeface="Proxima Nova"/>
                <a:cs typeface="Proxima Nova"/>
                <a:sym typeface="Proxima Nova"/>
              </a:rPr>
              <a:t>article to read and paper to storyboard on</a:t>
            </a:r>
            <a:endParaRPr lang="en" sz="24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" name="Picture 12" descr="https://lh5.googleusercontent.com/TE5gdzM_SaSla_40rp6W1bs0htW7f4jN16_vUjvzz1FKFn3U4V8_0yznQPzbzb52HLhok31e_hZMoFl_Ma96Z_7LXDGSWy8AKN7vndvhvMdfb4t3gayS-gO1u2xmjGINEBj2jJw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" y="905192"/>
            <a:ext cx="2603183" cy="4016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https://lh3.googleusercontent.com/helET_9lx7XfCXsy29HVFUlC9awXeRxSoORenLW17fhcaEl9QdjpCmgmtDZ9UmpF_a_zNgrakWsXGuQf3rFgLouDEjB7g7iHv5iobsrrSZyrUsGYl242x2R-JkF_2DlYzSzWfP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387" y="3008450"/>
            <a:ext cx="3463925" cy="191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s://lh3.googleusercontent.com/ErIpIMlaITPhdXJsPtOYGtXsk3EtIcZXijkGwEdlxnDTQkHUdDl7WjoUzxx8cAvv-LDAXB_oRcfoq6EtOYvt81merQqZzfpcKGmmxDMFg80KAMIpT3zI_L6JBhXxwKqalBTMhCQ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598" y="3008449"/>
            <a:ext cx="988377" cy="191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https://lh4.googleusercontent.com/W6VY-hkCETpfciKBo5oHx6T67z8-bfv1GlUKuMxPg4LKmi0aGCaHUW4Pu6DwTqbOrhODvOt3-OVkzsDCg277ivwBSBwkaMNyzwwUrM0zvwE-G-QVc57BNXdtigG_pJyXJUgJyCM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261" y="3008449"/>
            <a:ext cx="977300" cy="191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/>
        </p:nvSpPr>
        <p:spPr>
          <a:xfrm>
            <a:off x="352425" y="1391642"/>
            <a:ext cx="8302025" cy="40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>
              <a:lnSpc>
                <a:spcPct val="115000"/>
              </a:lnSpc>
            </a:pPr>
            <a:r>
              <a:rPr lang="en-US" sz="2400" dirty="0" smtClean="0"/>
              <a:t> 👍	</a:t>
            </a:r>
            <a:r>
              <a:rPr lang="en-US" sz="2400" dirty="0" smtClean="0">
                <a:latin typeface="Proxima Nova"/>
                <a:ea typeface="Proxima Nova"/>
                <a:cs typeface="Proxima Nova"/>
                <a:sym typeface="Proxima Nova"/>
              </a:rPr>
              <a:t>: Students said they had to think deeply about the 	  material – fun as well!</a:t>
            </a:r>
          </a:p>
          <a:p>
            <a:pPr marL="457200">
              <a:lnSpc>
                <a:spcPct val="115000"/>
              </a:lnSpc>
            </a:pPr>
            <a:r>
              <a:rPr lang="en-US" sz="2400" dirty="0" smtClean="0"/>
              <a:t> 👎	</a:t>
            </a:r>
            <a:r>
              <a:rPr lang="en-US" sz="2400" dirty="0" smtClean="0">
                <a:latin typeface="Proxima Nova"/>
                <a:ea typeface="Proxima Nova"/>
                <a:cs typeface="Proxima Nova"/>
                <a:sym typeface="Proxima Nova"/>
              </a:rPr>
              <a:t>: Challenging and time intensive for some</a:t>
            </a:r>
          </a:p>
          <a:p>
            <a:pPr marL="457200" lvl="0">
              <a:lnSpc>
                <a:spcPct val="115000"/>
              </a:lnSpc>
            </a:pPr>
            <a:r>
              <a:rPr lang="en-US" sz="2400" dirty="0" smtClean="0"/>
              <a:t>  ❗	</a:t>
            </a:r>
            <a:r>
              <a:rPr lang="en-US" sz="2400" dirty="0" smtClean="0">
                <a:latin typeface="Proxima Nova"/>
                <a:ea typeface="Proxima Nova"/>
                <a:cs typeface="Proxima Nova"/>
                <a:sym typeface="Proxima Nova"/>
              </a:rPr>
              <a:t>: Everyone had different ideas</a:t>
            </a:r>
          </a:p>
          <a:p>
            <a:pPr marL="457200" lvl="0">
              <a:lnSpc>
                <a:spcPct val="115000"/>
              </a:lnSpc>
            </a:pPr>
            <a:r>
              <a:rPr lang="en-US" sz="2400" dirty="0" smtClean="0"/>
              <a:t> </a:t>
            </a:r>
            <a:r>
              <a:rPr lang="en-US" sz="2400" dirty="0"/>
              <a:t>📖</a:t>
            </a:r>
            <a:r>
              <a:rPr lang="en-US" sz="2400" dirty="0" smtClean="0"/>
              <a:t>	</a:t>
            </a:r>
            <a:r>
              <a:rPr lang="en-US" sz="2400" dirty="0" smtClean="0">
                <a:latin typeface="Proxima Nova"/>
                <a:ea typeface="Proxima Nova"/>
                <a:cs typeface="Proxima Nova"/>
                <a:sym typeface="Proxima Nova"/>
              </a:rPr>
              <a:t>: Students are very different in what they enjoy doing, 	  can do well, and how they approach their work</a:t>
            </a:r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lang="en-US" sz="2400" dirty="0" smtClean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lang="en-US" sz="24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" name="Shape 248"/>
          <p:cNvSpPr txBox="1"/>
          <p:nvPr/>
        </p:nvSpPr>
        <p:spPr>
          <a:xfrm>
            <a:off x="-957225" y="2163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Short Educational Videos</a:t>
            </a:r>
          </a:p>
        </p:txBody>
      </p:sp>
      <p:grpSp>
        <p:nvGrpSpPr>
          <p:cNvPr id="28" name="Shape 249"/>
          <p:cNvGrpSpPr/>
          <p:nvPr/>
        </p:nvGrpSpPr>
        <p:grpSpPr>
          <a:xfrm>
            <a:off x="4858075" y="247642"/>
            <a:ext cx="885399" cy="581400"/>
            <a:chOff x="481050" y="1301567"/>
            <a:chExt cx="885399" cy="581400"/>
          </a:xfrm>
        </p:grpSpPr>
        <p:sp>
          <p:nvSpPr>
            <p:cNvPr id="29" name="Shape 250"/>
            <p:cNvSpPr/>
            <p:nvPr/>
          </p:nvSpPr>
          <p:spPr>
            <a:xfrm>
              <a:off x="481050" y="1301567"/>
              <a:ext cx="609599" cy="581400"/>
            </a:xfrm>
            <a:prstGeom prst="ellipse">
              <a:avLst/>
            </a:prstGeom>
            <a:solidFill>
              <a:srgbClr val="9FC5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" name="Shape 251"/>
            <p:cNvSpPr txBox="1"/>
            <p:nvPr/>
          </p:nvSpPr>
          <p:spPr>
            <a:xfrm>
              <a:off x="597850" y="1309025"/>
              <a:ext cx="768599" cy="421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2400" b="1">
                  <a:solidFill>
                    <a:schemeClr val="lt1"/>
                  </a:solidFill>
                </a:rPr>
                <a:t>3</a:t>
              </a:r>
            </a:p>
          </p:txBody>
        </p:sp>
      </p:grpSp>
      <p:sp>
        <p:nvSpPr>
          <p:cNvPr id="31" name="Shape 252"/>
          <p:cNvSpPr txBox="1"/>
          <p:nvPr/>
        </p:nvSpPr>
        <p:spPr>
          <a:xfrm>
            <a:off x="5591075" y="216375"/>
            <a:ext cx="3464999" cy="43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Experience Prototype</a:t>
            </a:r>
          </a:p>
        </p:txBody>
      </p:sp>
      <p:sp>
        <p:nvSpPr>
          <p:cNvPr id="32" name="Shape 253"/>
          <p:cNvSpPr txBox="1"/>
          <p:nvPr/>
        </p:nvSpPr>
        <p:spPr>
          <a:xfrm>
            <a:off x="5167275" y="400050"/>
            <a:ext cx="3464999" cy="43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endParaRPr sz="2400">
              <a:solidFill>
                <a:srgbClr val="6FA8D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3460377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/>
        </p:nvSpPr>
        <p:spPr>
          <a:xfrm>
            <a:off x="352425" y="982067"/>
            <a:ext cx="7362825" cy="40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>
              <a:lnSpc>
                <a:spcPct val="115000"/>
              </a:lnSpc>
            </a:pPr>
            <a:r>
              <a:rPr lang="en-US" sz="2400" b="1" dirty="0" smtClean="0">
                <a:latin typeface="Proxima Nova" panose="020B0604020202020204" charset="0"/>
                <a:ea typeface="Proxima Nova"/>
                <a:cs typeface="Proxima Nova"/>
                <a:sym typeface="Proxima Nova"/>
              </a:rPr>
              <a:t>Assumptions:</a:t>
            </a:r>
          </a:p>
          <a:p>
            <a:pPr marL="457200" lvl="0">
              <a:lnSpc>
                <a:spcPct val="115000"/>
              </a:lnSpc>
            </a:pPr>
            <a:endParaRPr lang="en-US" sz="2400" b="1" dirty="0" smtClean="0">
              <a:latin typeface="Proxima Nova" panose="020B0604020202020204" charset="0"/>
              <a:ea typeface="Proxima Nova"/>
              <a:cs typeface="Proxima Nova"/>
              <a:sym typeface="Proxima Nova"/>
            </a:endParaRPr>
          </a:p>
          <a:p>
            <a:pPr marL="457200" lvl="0">
              <a:lnSpc>
                <a:spcPct val="115000"/>
              </a:lnSpc>
            </a:pPr>
            <a:r>
              <a:rPr lang="en-US" sz="2400" dirty="0" smtClean="0">
                <a:latin typeface="Proxima Nova" panose="020B0604020202020204" charset="0"/>
                <a:ea typeface="Proxima Nova"/>
                <a:cs typeface="Proxima Nova"/>
                <a:sym typeface="Proxima Nova"/>
              </a:rPr>
              <a:t>Making videos can be a fun way to synthesize your learning</a:t>
            </a:r>
          </a:p>
          <a:p>
            <a:pPr marL="457200" lvl="0">
              <a:lnSpc>
                <a:spcPct val="115000"/>
              </a:lnSpc>
            </a:pPr>
            <a:endParaRPr lang="en-US" sz="2400" dirty="0">
              <a:latin typeface="Proxima Nova" panose="020B0604020202020204" charset="0"/>
              <a:ea typeface="Proxima Nova"/>
              <a:cs typeface="Proxima Nova"/>
              <a:sym typeface="Proxima Nova"/>
            </a:endParaRPr>
          </a:p>
          <a:p>
            <a:pPr marL="457200" lvl="0">
              <a:lnSpc>
                <a:spcPct val="115000"/>
              </a:lnSpc>
            </a:pPr>
            <a:endParaRPr lang="en-US" sz="2400" dirty="0">
              <a:latin typeface="Proxima Nova" panose="020B0604020202020204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86675" y="1874937"/>
            <a:ext cx="9236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smtClean="0">
                <a:solidFill>
                  <a:srgbClr val="0B5394"/>
                </a:solidFill>
                <a:latin typeface="Apple Color Emoji"/>
              </a:rPr>
              <a:t>✔</a:t>
            </a:r>
            <a:endParaRPr lang="en-US" sz="7200" dirty="0">
              <a:solidFill>
                <a:srgbClr val="0B5394"/>
              </a:solidFill>
            </a:endParaRPr>
          </a:p>
        </p:txBody>
      </p:sp>
      <p:sp>
        <p:nvSpPr>
          <p:cNvPr id="16" name="Shape 248"/>
          <p:cNvSpPr txBox="1"/>
          <p:nvPr/>
        </p:nvSpPr>
        <p:spPr>
          <a:xfrm>
            <a:off x="-957225" y="2163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Short Educational Videos</a:t>
            </a:r>
          </a:p>
        </p:txBody>
      </p:sp>
      <p:grpSp>
        <p:nvGrpSpPr>
          <p:cNvPr id="17" name="Shape 249"/>
          <p:cNvGrpSpPr/>
          <p:nvPr/>
        </p:nvGrpSpPr>
        <p:grpSpPr>
          <a:xfrm>
            <a:off x="4858075" y="247642"/>
            <a:ext cx="885399" cy="581400"/>
            <a:chOff x="481050" y="1301567"/>
            <a:chExt cx="885399" cy="581400"/>
          </a:xfrm>
        </p:grpSpPr>
        <p:sp>
          <p:nvSpPr>
            <p:cNvPr id="18" name="Shape 250"/>
            <p:cNvSpPr/>
            <p:nvPr/>
          </p:nvSpPr>
          <p:spPr>
            <a:xfrm>
              <a:off x="481050" y="1301567"/>
              <a:ext cx="609599" cy="581400"/>
            </a:xfrm>
            <a:prstGeom prst="ellipse">
              <a:avLst/>
            </a:prstGeom>
            <a:solidFill>
              <a:srgbClr val="9FC5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" name="Shape 251"/>
            <p:cNvSpPr txBox="1"/>
            <p:nvPr/>
          </p:nvSpPr>
          <p:spPr>
            <a:xfrm>
              <a:off x="597850" y="1309025"/>
              <a:ext cx="768599" cy="421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2400" b="1">
                  <a:solidFill>
                    <a:schemeClr val="lt1"/>
                  </a:solidFill>
                </a:rPr>
                <a:t>3</a:t>
              </a:r>
            </a:p>
          </p:txBody>
        </p:sp>
      </p:grpSp>
      <p:sp>
        <p:nvSpPr>
          <p:cNvPr id="20" name="Shape 252"/>
          <p:cNvSpPr txBox="1"/>
          <p:nvPr/>
        </p:nvSpPr>
        <p:spPr>
          <a:xfrm>
            <a:off x="5591075" y="216375"/>
            <a:ext cx="3464999" cy="43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Experience Prototype</a:t>
            </a:r>
          </a:p>
        </p:txBody>
      </p:sp>
      <p:sp>
        <p:nvSpPr>
          <p:cNvPr id="21" name="Shape 253"/>
          <p:cNvSpPr txBox="1"/>
          <p:nvPr/>
        </p:nvSpPr>
        <p:spPr>
          <a:xfrm>
            <a:off x="5167275" y="400050"/>
            <a:ext cx="3464999" cy="43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endParaRPr sz="2400">
              <a:solidFill>
                <a:srgbClr val="6FA8D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93795164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/>
        </p:nvSpPr>
        <p:spPr>
          <a:xfrm>
            <a:off x="352425" y="982067"/>
            <a:ext cx="7362825" cy="40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>
              <a:lnSpc>
                <a:spcPct val="115000"/>
              </a:lnSpc>
            </a:pPr>
            <a:r>
              <a:rPr lang="en-US" sz="2400" b="1" dirty="0" smtClean="0">
                <a:latin typeface="Proxima Nova" panose="020B0604020202020204" charset="0"/>
                <a:ea typeface="Proxima Nova"/>
                <a:cs typeface="Proxima Nova"/>
                <a:sym typeface="Proxima Nova"/>
              </a:rPr>
              <a:t>Assumptions:</a:t>
            </a:r>
          </a:p>
          <a:p>
            <a:pPr marL="457200" lvl="0">
              <a:lnSpc>
                <a:spcPct val="115000"/>
              </a:lnSpc>
            </a:pPr>
            <a:endParaRPr lang="en-US" sz="2400" b="1" dirty="0" smtClean="0">
              <a:latin typeface="Proxima Nova" panose="020B0604020202020204" charset="0"/>
              <a:ea typeface="Proxima Nova"/>
              <a:cs typeface="Proxima Nova"/>
              <a:sym typeface="Proxima Nova"/>
            </a:endParaRPr>
          </a:p>
          <a:p>
            <a:pPr marL="457200" lvl="0">
              <a:lnSpc>
                <a:spcPct val="115000"/>
              </a:lnSpc>
            </a:pPr>
            <a:r>
              <a:rPr lang="en-US" sz="2400" dirty="0">
                <a:solidFill>
                  <a:schemeClr val="bg2">
                    <a:lumMod val="40000"/>
                    <a:lumOff val="60000"/>
                  </a:schemeClr>
                </a:solidFill>
                <a:latin typeface="Proxima Nova" panose="020B0604020202020204" charset="0"/>
                <a:ea typeface="Proxima Nova"/>
                <a:cs typeface="Proxima Nova"/>
                <a:sym typeface="Proxima Nova"/>
              </a:rPr>
              <a:t>M</a:t>
            </a:r>
            <a:r>
              <a:rPr lang="en-US" sz="24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Proxima Nova" panose="020B0604020202020204" charset="0"/>
                <a:ea typeface="Proxima Nova"/>
                <a:cs typeface="Proxima Nova"/>
                <a:sym typeface="Proxima Nova"/>
              </a:rPr>
              <a:t>aking videos can be a fun way to synthesize your learning</a:t>
            </a:r>
            <a:endParaRPr lang="en-US" sz="2400" dirty="0" smtClean="0">
              <a:solidFill>
                <a:schemeClr val="bg2">
                  <a:lumMod val="40000"/>
                  <a:lumOff val="60000"/>
                </a:schemeClr>
              </a:solidFill>
              <a:latin typeface="Proxima Nova" panose="020B0604020202020204" charset="0"/>
              <a:ea typeface="Proxima Nova"/>
              <a:cs typeface="Proxima Nova"/>
              <a:sym typeface="Proxima Nova"/>
            </a:endParaRPr>
          </a:p>
          <a:p>
            <a:pPr marL="457200" lvl="0">
              <a:lnSpc>
                <a:spcPct val="115000"/>
              </a:lnSpc>
            </a:pPr>
            <a:endParaRPr lang="en-US" sz="2400" dirty="0">
              <a:latin typeface="Proxima Nova" panose="020B0604020202020204" charset="0"/>
              <a:ea typeface="Proxima Nova"/>
              <a:cs typeface="Proxima Nova"/>
              <a:sym typeface="Proxima Nova"/>
            </a:endParaRPr>
          </a:p>
          <a:p>
            <a:pPr marL="457200" lvl="0">
              <a:lnSpc>
                <a:spcPct val="115000"/>
              </a:lnSpc>
            </a:pPr>
            <a:endParaRPr lang="en-US" sz="2400" dirty="0">
              <a:latin typeface="Proxima Nova" panose="020B0604020202020204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86675" y="1874937"/>
            <a:ext cx="9236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smtClean="0">
                <a:solidFill>
                  <a:srgbClr val="97C9F7"/>
                </a:solidFill>
                <a:latin typeface="Apple Color Emoji"/>
              </a:rPr>
              <a:t>✔</a:t>
            </a:r>
            <a:endParaRPr lang="en-US" sz="7200" dirty="0">
              <a:solidFill>
                <a:srgbClr val="97C9F7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14753" y="3227084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>
                <a:solidFill>
                  <a:srgbClr val="0B5394"/>
                </a:solidFill>
              </a:rPr>
              <a:t>❓</a:t>
            </a:r>
            <a:endParaRPr lang="en-US" sz="7200" dirty="0"/>
          </a:p>
        </p:txBody>
      </p:sp>
      <p:sp>
        <p:nvSpPr>
          <p:cNvPr id="4" name="Rectangle 3"/>
          <p:cNvSpPr/>
          <p:nvPr/>
        </p:nvSpPr>
        <p:spPr>
          <a:xfrm>
            <a:off x="352425" y="3227084"/>
            <a:ext cx="725805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>
              <a:lnSpc>
                <a:spcPct val="115000"/>
              </a:lnSpc>
            </a:pPr>
            <a:r>
              <a:rPr lang="en-US" sz="2400" dirty="0" smtClean="0">
                <a:latin typeface="Proxima Nova" panose="020B0604020202020204" charset="0"/>
                <a:ea typeface="Proxima Nova"/>
                <a:cs typeface="Proxima Nova"/>
                <a:sym typeface="Proxima Nova"/>
              </a:rPr>
              <a:t>We can make an app that makes creating videos simple enough for most people to do</a:t>
            </a:r>
            <a:endParaRPr lang="en-US" sz="2400" dirty="0">
              <a:latin typeface="Proxima Nova" panose="020B0604020202020204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12" name="Shape 248"/>
          <p:cNvSpPr txBox="1"/>
          <p:nvPr/>
        </p:nvSpPr>
        <p:spPr>
          <a:xfrm>
            <a:off x="-957225" y="2163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Short Educational Videos</a:t>
            </a:r>
          </a:p>
        </p:txBody>
      </p:sp>
      <p:grpSp>
        <p:nvGrpSpPr>
          <p:cNvPr id="13" name="Shape 249"/>
          <p:cNvGrpSpPr/>
          <p:nvPr/>
        </p:nvGrpSpPr>
        <p:grpSpPr>
          <a:xfrm>
            <a:off x="4858075" y="247642"/>
            <a:ext cx="885399" cy="581400"/>
            <a:chOff x="481050" y="1301567"/>
            <a:chExt cx="885399" cy="581400"/>
          </a:xfrm>
        </p:grpSpPr>
        <p:sp>
          <p:nvSpPr>
            <p:cNvPr id="14" name="Shape 250"/>
            <p:cNvSpPr/>
            <p:nvPr/>
          </p:nvSpPr>
          <p:spPr>
            <a:xfrm>
              <a:off x="481050" y="1301567"/>
              <a:ext cx="609599" cy="581400"/>
            </a:xfrm>
            <a:prstGeom prst="ellipse">
              <a:avLst/>
            </a:prstGeom>
            <a:solidFill>
              <a:srgbClr val="9FC5E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251"/>
            <p:cNvSpPr txBox="1"/>
            <p:nvPr/>
          </p:nvSpPr>
          <p:spPr>
            <a:xfrm>
              <a:off x="597850" y="1309025"/>
              <a:ext cx="768599" cy="421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2400" b="1">
                  <a:solidFill>
                    <a:schemeClr val="lt1"/>
                  </a:solidFill>
                </a:rPr>
                <a:t>3</a:t>
              </a:r>
            </a:p>
          </p:txBody>
        </p:sp>
      </p:grpSp>
      <p:sp>
        <p:nvSpPr>
          <p:cNvPr id="16" name="Shape 252"/>
          <p:cNvSpPr txBox="1"/>
          <p:nvPr/>
        </p:nvSpPr>
        <p:spPr>
          <a:xfrm>
            <a:off x="5591075" y="216375"/>
            <a:ext cx="3464999" cy="43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Experience Prototype</a:t>
            </a:r>
          </a:p>
        </p:txBody>
      </p:sp>
      <p:sp>
        <p:nvSpPr>
          <p:cNvPr id="17" name="Shape 253"/>
          <p:cNvSpPr txBox="1"/>
          <p:nvPr/>
        </p:nvSpPr>
        <p:spPr>
          <a:xfrm>
            <a:off x="5167275" y="400050"/>
            <a:ext cx="3464999" cy="43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endParaRPr sz="2400">
              <a:solidFill>
                <a:srgbClr val="6FA8D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351329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/>
          <p:nvPr/>
        </p:nvSpPr>
        <p:spPr>
          <a:xfrm>
            <a:off x="1090650" y="2925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In summary...</a:t>
            </a:r>
          </a:p>
        </p:txBody>
      </p:sp>
      <p:sp>
        <p:nvSpPr>
          <p:cNvPr id="264" name="Shape 264"/>
          <p:cNvSpPr txBox="1"/>
          <p:nvPr/>
        </p:nvSpPr>
        <p:spPr>
          <a:xfrm>
            <a:off x="642975" y="1145575"/>
            <a:ext cx="7267499" cy="257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dirty="0" smtClean="0">
                <a:latin typeface="Proxima Nova"/>
                <a:ea typeface="Proxima Nova"/>
                <a:cs typeface="Proxima Nova"/>
                <a:sym typeface="Proxima Nova"/>
              </a:rPr>
              <a:t>We learned a lot about the creation process for students and teachers through </a:t>
            </a:r>
            <a:r>
              <a:rPr lang="en" sz="2000" i="1" dirty="0" smtClean="0">
                <a:latin typeface="Proxima Nova"/>
                <a:ea typeface="Proxima Nova"/>
                <a:cs typeface="Proxima Nova"/>
                <a:sym typeface="Proxima Nova"/>
              </a:rPr>
              <a:t>observation</a:t>
            </a:r>
          </a:p>
          <a:p>
            <a:pPr lvl="0" rtl="0">
              <a:spcBef>
                <a:spcPts val="0"/>
              </a:spcBef>
              <a:buNone/>
            </a:pPr>
            <a:endParaRPr lang="en" sz="20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000" dirty="0" smtClean="0">
                <a:latin typeface="Proxima Nova"/>
                <a:ea typeface="Proxima Nova"/>
                <a:cs typeface="Proxima Nova"/>
                <a:sym typeface="Proxima Nova"/>
              </a:rPr>
              <a:t>Many of our conversations revolved around two main ideas: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000" dirty="0" smtClean="0">
                <a:latin typeface="Proxima Nova"/>
                <a:ea typeface="Proxima Nova"/>
                <a:cs typeface="Proxima Nova"/>
                <a:sym typeface="Proxima Nova"/>
              </a:rPr>
              <a:t>Making learning engaging and collaborative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000" dirty="0" smtClean="0">
                <a:latin typeface="Proxima Nova"/>
                <a:ea typeface="Proxima Nova"/>
                <a:cs typeface="Proxima Nova"/>
                <a:sym typeface="Proxima Nova"/>
              </a:rPr>
              <a:t>Connecting different ideas in a map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sz="20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</a:pPr>
            <a:r>
              <a:rPr lang="en" sz="2000" dirty="0" smtClean="0">
                <a:latin typeface="Proxima Nova"/>
                <a:ea typeface="Proxima Nova"/>
                <a:cs typeface="Proxima Nova"/>
                <a:sym typeface="Proxima Nova"/>
              </a:rPr>
              <a:t>Of our three prototypes, we are looking to pursue the </a:t>
            </a:r>
            <a:r>
              <a:rPr lang="en" sz="2000" b="1" dirty="0" smtClean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Atom Model</a:t>
            </a:r>
            <a:r>
              <a:rPr lang="en" sz="2000" dirty="0" smtClean="0">
                <a:latin typeface="Proxima Nova"/>
                <a:ea typeface="Proxima Nova"/>
                <a:cs typeface="Proxima Nova"/>
                <a:sym typeface="Proxima Nova"/>
              </a:rPr>
              <a:t> prototype</a:t>
            </a:r>
            <a:endParaRPr lang="en" sz="20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/>
        </p:nvSpPr>
        <p:spPr>
          <a:xfrm>
            <a:off x="1090650" y="1273650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800">
                <a:solidFill>
                  <a:srgbClr val="9FC5E8"/>
                </a:solidFill>
                <a:latin typeface="Proxima Nova"/>
                <a:ea typeface="Proxima Nova"/>
                <a:cs typeface="Proxima Nova"/>
                <a:sym typeface="Proxima Nova"/>
              </a:rPr>
              <a:t>Studio Theme: Creation</a:t>
            </a:r>
          </a:p>
        </p:txBody>
      </p:sp>
      <p:sp>
        <p:nvSpPr>
          <p:cNvPr id="69" name="Shape 69"/>
          <p:cNvSpPr txBox="1"/>
          <p:nvPr/>
        </p:nvSpPr>
        <p:spPr>
          <a:xfrm>
            <a:off x="1090650" y="2533050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Problem Domain: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Making Educational Content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224600" y="1388900"/>
            <a:ext cx="2765699" cy="2436299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38100" cap="flat" cmpd="sng">
            <a:solidFill>
              <a:srgbClr val="CFE2F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Making Lessons</a:t>
            </a:r>
          </a:p>
        </p:txBody>
      </p:sp>
      <p:sp>
        <p:nvSpPr>
          <p:cNvPr id="75" name="Shape 75"/>
          <p:cNvSpPr/>
          <p:nvPr/>
        </p:nvSpPr>
        <p:spPr>
          <a:xfrm>
            <a:off x="6133150" y="1388900"/>
            <a:ext cx="2765699" cy="2436299"/>
          </a:xfrm>
          <a:prstGeom prst="roundRect">
            <a:avLst>
              <a:gd name="adj" fmla="val 16667"/>
            </a:avLst>
          </a:prstGeom>
          <a:solidFill>
            <a:srgbClr val="1C4587"/>
          </a:solidFill>
          <a:ln w="38100" cap="flat" cmpd="sng">
            <a:solidFill>
              <a:srgbClr val="CFE2F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Highlighting Learning</a:t>
            </a:r>
          </a:p>
        </p:txBody>
      </p:sp>
      <p:sp>
        <p:nvSpPr>
          <p:cNvPr id="76" name="Shape 76"/>
          <p:cNvSpPr/>
          <p:nvPr/>
        </p:nvSpPr>
        <p:spPr>
          <a:xfrm>
            <a:off x="3178875" y="1388900"/>
            <a:ext cx="2765699" cy="2436299"/>
          </a:xfrm>
          <a:prstGeom prst="roundRect">
            <a:avLst>
              <a:gd name="adj" fmla="val 16667"/>
            </a:avLst>
          </a:prstGeom>
          <a:solidFill>
            <a:srgbClr val="3C78D8"/>
          </a:solidFill>
          <a:ln w="38100" cap="flat" cmpd="sng">
            <a:solidFill>
              <a:srgbClr val="CFE2F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Review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/>
        </p:nvSpPr>
        <p:spPr>
          <a:xfrm>
            <a:off x="1165850" y="1287325"/>
            <a:ext cx="3223499" cy="2876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rgbClr val="0B5394"/>
                </a:solidFill>
              </a:rPr>
              <a:t>We met George…</a:t>
            </a:r>
          </a:p>
          <a:p>
            <a:pPr lvl="0" rtl="0">
              <a:spcBef>
                <a:spcPts val="0"/>
              </a:spcBef>
              <a:buNone/>
            </a:pPr>
            <a:endParaRPr sz="1600">
              <a:solidFill>
                <a:srgbClr val="0B5394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rgbClr val="0B5394"/>
                </a:solidFill>
              </a:rPr>
              <a:t>We were amazed to realize that students need more visual forms of learning.</a:t>
            </a:r>
          </a:p>
          <a:p>
            <a:pPr lvl="0" rtl="0">
              <a:spcBef>
                <a:spcPts val="0"/>
              </a:spcBef>
              <a:buNone/>
            </a:pPr>
            <a:endParaRPr sz="1600">
              <a:solidFill>
                <a:srgbClr val="0B5394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rgbClr val="0B5394"/>
                </a:solidFill>
              </a:rPr>
              <a:t>It would be game-changing to help guide George toward a more productive form of ‘practice’.</a:t>
            </a:r>
          </a:p>
        </p:txBody>
      </p:sp>
      <p:sp>
        <p:nvSpPr>
          <p:cNvPr id="82" name="Shape 82"/>
          <p:cNvSpPr txBox="1"/>
          <p:nvPr/>
        </p:nvSpPr>
        <p:spPr>
          <a:xfrm>
            <a:off x="4668375" y="1339425"/>
            <a:ext cx="3311699" cy="3551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chemeClr val="dk1"/>
                </a:solidFill>
              </a:rPr>
              <a:t>We met Petra…</a:t>
            </a:r>
          </a:p>
          <a:p>
            <a:pPr lvl="0" rtl="0">
              <a:spcBef>
                <a:spcPts val="0"/>
              </a:spcBef>
              <a:buNone/>
            </a:pPr>
            <a:endParaRPr sz="16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chemeClr val="dk1"/>
                </a:solidFill>
              </a:rPr>
              <a:t>We were amazed to realize that creation of new lesson content fundamentally comes down to tweaking existing material.</a:t>
            </a:r>
          </a:p>
          <a:p>
            <a:pPr lvl="0" rtl="0">
              <a:spcBef>
                <a:spcPts val="0"/>
              </a:spcBef>
              <a:buNone/>
            </a:pPr>
            <a:endParaRPr sz="16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600">
                <a:solidFill>
                  <a:schemeClr val="dk1"/>
                </a:solidFill>
              </a:rPr>
              <a:t>It would be game-changing to help teachers combine and re-use quality components and connect around creating new educational content.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x="568200" y="526700"/>
            <a:ext cx="80075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Original POVs: George and Petra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/>
        </p:nvSpPr>
        <p:spPr>
          <a:xfrm>
            <a:off x="1640975" y="3507600"/>
            <a:ext cx="2837400" cy="81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1800" b="1">
                <a:latin typeface="Proxima Nova"/>
                <a:ea typeface="Proxima Nova"/>
                <a:cs typeface="Proxima Nova"/>
                <a:sym typeface="Proxima Nova"/>
              </a:rPr>
              <a:t>Carol Giraudo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High School English Teacher</a:t>
            </a:r>
          </a:p>
        </p:txBody>
      </p:sp>
      <p:sp>
        <p:nvSpPr>
          <p:cNvPr id="89" name="Shape 89"/>
          <p:cNvSpPr txBox="1"/>
          <p:nvPr/>
        </p:nvSpPr>
        <p:spPr>
          <a:xfrm>
            <a:off x="4793150" y="3507600"/>
            <a:ext cx="27098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1800" b="1">
                <a:latin typeface="Proxima Nova"/>
                <a:ea typeface="Proxima Nova"/>
                <a:cs typeface="Proxima Nova"/>
                <a:sym typeface="Proxima Nova"/>
              </a:rPr>
              <a:t>Petra Dierkes-Thrun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Lecturer in Comparative Literature</a:t>
            </a:r>
          </a:p>
          <a:p>
            <a:pPr lvl="0" algn="ctr" rtl="0">
              <a:spcBef>
                <a:spcPts val="0"/>
              </a:spcBef>
              <a:buNone/>
            </a:pP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0" name="Shape 90"/>
          <p:cNvSpPr txBox="1"/>
          <p:nvPr/>
        </p:nvSpPr>
        <p:spPr>
          <a:xfrm>
            <a:off x="568200" y="526700"/>
            <a:ext cx="80075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Our Interviewees: Studying Education</a:t>
            </a:r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3">
            <a:alphaModFix/>
          </a:blip>
          <a:srcRect l="-1610" t="3985" r="-1610" b="53888"/>
          <a:stretch/>
        </p:blipFill>
        <p:spPr>
          <a:xfrm>
            <a:off x="4869350" y="1575100"/>
            <a:ext cx="2485200" cy="1803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4">
            <a:alphaModFix/>
          </a:blip>
          <a:srcRect l="51049" t="47157" b="6354"/>
          <a:stretch/>
        </p:blipFill>
        <p:spPr>
          <a:xfrm>
            <a:off x="1793375" y="1575100"/>
            <a:ext cx="2532600" cy="1803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/>
        </p:nvSpPr>
        <p:spPr>
          <a:xfrm>
            <a:off x="605500" y="1131975"/>
            <a:ext cx="3838500" cy="1047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We do a “Wiki-Project” every year and the </a:t>
            </a:r>
            <a:r>
              <a:rPr lang="en" sz="2000" b="1">
                <a:latin typeface="Proxima Nova"/>
                <a:ea typeface="Proxima Nova"/>
                <a:cs typeface="Proxima Nova"/>
                <a:sym typeface="Proxima Nova"/>
              </a:rPr>
              <a:t>kids love it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. They work together on their Google Docs and then design the page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4979925" y="3320050"/>
            <a:ext cx="3444900" cy="124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b="1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Ms. Giraudo shows us her Microsoft Surface </a:t>
            </a:r>
            <a:r>
              <a:rPr lang="en" sz="2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that she uses to start each class with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605494" y="2886500"/>
            <a:ext cx="3838500" cy="1047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Pic Collage, Canvas, and Google Docs are great, but </a:t>
            </a:r>
            <a:r>
              <a:rPr lang="en" sz="2000" b="1">
                <a:latin typeface="Proxima Nova"/>
                <a:ea typeface="Proxima Nova"/>
                <a:cs typeface="Proxima Nova"/>
                <a:sym typeface="Proxima Nova"/>
              </a:rPr>
              <a:t>they’re a bit simple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 - kind of limiting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177700" y="880937"/>
            <a:ext cx="427799" cy="9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“</a:t>
            </a:r>
          </a:p>
        </p:txBody>
      </p:sp>
      <p:sp>
        <p:nvSpPr>
          <p:cNvPr id="101" name="Shape 101"/>
          <p:cNvSpPr txBox="1"/>
          <p:nvPr/>
        </p:nvSpPr>
        <p:spPr>
          <a:xfrm>
            <a:off x="177700" y="176525"/>
            <a:ext cx="3544499" cy="81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Carol Giraudo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High School English Teacher</a:t>
            </a:r>
          </a:p>
        </p:txBody>
      </p:sp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8819" y="476755"/>
            <a:ext cx="3544499" cy="2655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177700" y="888512"/>
            <a:ext cx="427799" cy="9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“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177700" y="163400"/>
            <a:ext cx="5357099" cy="81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Petra Dierkes-Thrun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Professor of Comparative Literature</a:t>
            </a: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rgbClr val="0B539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9" name="Shape 109"/>
          <p:cNvSpPr txBox="1"/>
          <p:nvPr/>
        </p:nvSpPr>
        <p:spPr>
          <a:xfrm>
            <a:off x="605500" y="1153900"/>
            <a:ext cx="4102799" cy="259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Think of [the concepts in a class] as pods...the point of a class is to show </a:t>
            </a:r>
            <a:r>
              <a:rPr lang="en" sz="2000" b="1">
                <a:latin typeface="Proxima Nova"/>
                <a:ea typeface="Proxima Nova"/>
                <a:cs typeface="Proxima Nova"/>
                <a:sym typeface="Proxima Nova"/>
              </a:rPr>
              <a:t>how they are connected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.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buNone/>
            </a:pP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When I make my lessons, I take chunks from old ones and number them...</a:t>
            </a:r>
            <a:r>
              <a:rPr lang="en" sz="2000" b="1">
                <a:latin typeface="Proxima Nova"/>
                <a:ea typeface="Proxima Nova"/>
                <a:cs typeface="Proxima Nova"/>
                <a:sym typeface="Proxima Nova"/>
              </a:rPr>
              <a:t>I wish these [lesson plans] were more flexible.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 They feel static.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 t="8433" b="14405"/>
          <a:stretch/>
        </p:blipFill>
        <p:spPr>
          <a:xfrm>
            <a:off x="5643000" y="678200"/>
            <a:ext cx="2174099" cy="2393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5272050" y="3260825"/>
            <a:ext cx="3000000" cy="1379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Petra draws out her idea of</a:t>
            </a:r>
            <a:r>
              <a:rPr lang="en" sz="2000" b="1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 how a class should be structured and taught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/>
        </p:nvSpPr>
        <p:spPr>
          <a:xfrm>
            <a:off x="1090650" y="292575"/>
            <a:ext cx="6962699" cy="9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Inferences &amp; Conclusions</a:t>
            </a:r>
          </a:p>
        </p:txBody>
      </p:sp>
      <p:sp>
        <p:nvSpPr>
          <p:cNvPr id="117" name="Shape 117"/>
          <p:cNvSpPr txBox="1"/>
          <p:nvPr/>
        </p:nvSpPr>
        <p:spPr>
          <a:xfrm>
            <a:off x="938250" y="1364762"/>
            <a:ext cx="7267499" cy="118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Students learn and work better in a </a:t>
            </a:r>
            <a:r>
              <a:rPr lang="en" sz="2000" b="1">
                <a:latin typeface="Proxima Nova"/>
                <a:ea typeface="Proxima Nova"/>
                <a:cs typeface="Proxima Nova"/>
                <a:sym typeface="Proxima Nova"/>
              </a:rPr>
              <a:t>collaborative environment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. Having </a:t>
            </a:r>
            <a:r>
              <a:rPr lang="en" sz="2000" b="1">
                <a:latin typeface="Proxima Nova"/>
                <a:ea typeface="Proxima Nova"/>
                <a:cs typeface="Proxima Nova"/>
                <a:sym typeface="Proxima Nova"/>
              </a:rPr>
              <a:t>creative projects 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also helps them be more enthusiastic about their work.</a:t>
            </a:r>
          </a:p>
          <a:p>
            <a:pPr rtl="0">
              <a:spcBef>
                <a:spcPts val="0"/>
              </a:spcBef>
              <a:buNone/>
            </a:pP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rtl="0">
              <a:spcBef>
                <a:spcPts val="0"/>
              </a:spcBef>
              <a:buNone/>
            </a:pP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rtl="0">
              <a:spcBef>
                <a:spcPts val="0"/>
              </a:spcBef>
              <a:buNone/>
            </a:pP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Making lesson plans involves a </a:t>
            </a:r>
            <a:r>
              <a:rPr lang="en" sz="2000" b="1">
                <a:latin typeface="Proxima Nova"/>
                <a:ea typeface="Proxima Nova"/>
                <a:cs typeface="Proxima Nova"/>
                <a:sym typeface="Proxima Nova"/>
              </a:rPr>
              <a:t>lot of work 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and often involves taking content from </a:t>
            </a:r>
            <a:r>
              <a:rPr lang="en" sz="2000" b="1">
                <a:latin typeface="Proxima Nova"/>
                <a:ea typeface="Proxima Nova"/>
                <a:cs typeface="Proxima Nova"/>
                <a:sym typeface="Proxima Nova"/>
              </a:rPr>
              <a:t>previous plans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. Lesson plans also feel </a:t>
            </a:r>
            <a:r>
              <a:rPr lang="en" sz="2000" b="1">
                <a:latin typeface="Proxima Nova"/>
                <a:ea typeface="Proxima Nova"/>
                <a:cs typeface="Proxima Nova"/>
                <a:sym typeface="Proxima Nova"/>
              </a:rPr>
              <a:t>static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1279</Words>
  <Application>Microsoft Office PowerPoint</Application>
  <PresentationFormat>On-screen Show (16:9)</PresentationFormat>
  <Paragraphs>231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Times New Roman</vt:lpstr>
      <vt:lpstr>Arial</vt:lpstr>
      <vt:lpstr>Proxima Nova</vt:lpstr>
      <vt:lpstr>Apple Color Emoji</vt:lpstr>
      <vt:lpstr>Calibri</vt:lpstr>
      <vt:lpstr>simple-light-2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Ted</dc:creator>
  <cp:lastModifiedBy>Ted</cp:lastModifiedBy>
  <cp:revision>12</cp:revision>
  <dcterms:modified xsi:type="dcterms:W3CDTF">2015-11-17T02:41:41Z</dcterms:modified>
</cp:coreProperties>
</file>