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roxima Nova"/>
      <p:regular r:id="rId33"/>
      <p:bold r:id="rId34"/>
      <p:italic r:id="rId35"/>
      <p:boldItalic r:id="rId3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people are trying to go around teachers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5" Type="http://schemas.openxmlformats.org/officeDocument/2006/relationships/image" Target="../media/image03.png"/><Relationship Id="rId6" Type="http://schemas.openxmlformats.org/officeDocument/2006/relationships/image" Target="../media/image0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png"/><Relationship Id="rId4" Type="http://schemas.openxmlformats.org/officeDocument/2006/relationships/image" Target="../media/image0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0.png"/><Relationship Id="rId4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1865700" y="453425"/>
            <a:ext cx="54126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6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XYZ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b="31551" l="46569" r="9027" t="3592"/>
          <a:stretch/>
        </p:blipFill>
        <p:spPr>
          <a:xfrm>
            <a:off x="2778537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4">
            <a:alphaModFix/>
          </a:blip>
          <a:srcRect b="45879" l="13097" r="13443" t="8690"/>
          <a:stretch/>
        </p:blipFill>
        <p:spPr>
          <a:xfrm>
            <a:off x="70297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6">
            <a:alphaModFix/>
          </a:blip>
          <a:srcRect b="44751" l="66963" r="1995" t="13310"/>
          <a:stretch/>
        </p:blipFill>
        <p:spPr>
          <a:xfrm>
            <a:off x="4904150" y="2052042"/>
            <a:ext cx="1461300" cy="148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783450" y="3616225"/>
            <a:ext cx="12002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LI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23623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COURTNEY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NOH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44879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LOGAN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SHORT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6135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EMMA TOWNLEY-SMITH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281125" y="97783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177700" y="163400"/>
            <a:ext cx="5357099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Jennifer Short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Middle School Chinese Teacher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708925" y="1375650"/>
            <a:ext cx="3660300" cy="25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"Teachers just don't have enough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time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."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"A lot of teachers have great ideas for activities to reinforce learning, but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finding the time and resources to make them a reality just isn't possible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while teaching."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325" y="395825"/>
            <a:ext cx="3804300" cy="28529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4866325" y="3430275"/>
            <a:ext cx="38043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"Games help, but sometimes they're so boring, but </a:t>
            </a: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 can't do anything 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about them."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/>
        </p:nvSpPr>
        <p:spPr>
          <a:xfrm>
            <a:off x="461850" y="912162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77700" y="163400"/>
            <a:ext cx="5357099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Petra Dierkes-Thrun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Professor of Comparative Literature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889650" y="1075075"/>
            <a:ext cx="7759800" cy="259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there’s this guy at the law school who teaches abstract concepts in law by bringing in visual materials (photographs, and sculptures, etc)...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giving teachers a repository of other ways of describing something really complex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or illustrating it”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[For teachers] there’s a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sharing economy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going on behind the scenes. I look at their stuff and realize it’s too specific for my needs… but it actually helps me BRAINSTORM THINGS!”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848175" y="1233425"/>
            <a:ext cx="3655500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...the important piece is allowing time for that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conversation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, and organizational space for that.”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4868887" y="3236325"/>
            <a:ext cx="3749699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...[teachers] brought with them knowledge and network much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beyond the high school community.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”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420375" y="98238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325100" y="163400"/>
            <a:ext cx="3544499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Max McGee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Superintendent of PAUSD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848175" y="3236325"/>
            <a:ext cx="3021299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...students have to generate a work product that ideally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generates new knowledge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887" y="336700"/>
            <a:ext cx="3749699" cy="24998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0" y="0"/>
            <a:ext cx="9144000" cy="56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461850" y="912162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77700" y="163400"/>
            <a:ext cx="5357099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George Fei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and Splash teacher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889650" y="1338150"/>
            <a:ext cx="7759800" cy="259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Learnin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g python: “It’s very difficult to understand what’s important and what’s not -- very difficult to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distinguish the fundamentals from the details.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”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i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i="1"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“When writing my notes, I create a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spatial relationship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!... literally doing SOMETHING that makes you interact with it to a certain degree.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88" y="0"/>
            <a:ext cx="76648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1791450" y="3787875"/>
            <a:ext cx="5561100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Tension: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teachers feeling excited and frustrated about trying new things because of the lack of quality control.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53710"/>
          <a:stretch/>
        </p:blipFill>
        <p:spPr>
          <a:xfrm>
            <a:off x="-301637" y="386049"/>
            <a:ext cx="9747272" cy="302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170150" y="3848200"/>
            <a:ext cx="68036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Contradiction: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Teachers think that students learn best when they make connections for themselves… but the student approach is often going to textbooks, etc.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48323" l="0" r="0" t="0"/>
          <a:stretch/>
        </p:blipFill>
        <p:spPr>
          <a:xfrm>
            <a:off x="-837475" y="0"/>
            <a:ext cx="10818947" cy="375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1170150" y="3848200"/>
            <a:ext cx="68036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Surprise: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The creation of good educational content has more to do with tailoring for your circumstances than ‘reinventing the wheel’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275" y="-12"/>
            <a:ext cx="7448550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1090650" y="1466962"/>
            <a:ext cx="72674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Teachers’ access to creative resources and a peer community affects how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empowered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they feel to make change in the classroom.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1090650" y="2903250"/>
            <a:ext cx="72674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Teachers’ creative process isn’t independent -- it’s frequently reliant on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 inspiration from peers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tailoring + curating existing content 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for new practical circumstances.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1090650" y="2451725"/>
            <a:ext cx="6962699" cy="24075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090650" y="1466962"/>
            <a:ext cx="72674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Teachers’ access to creative resources and a peer community affects how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empowered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they feel to make change in the classroom.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1090650" y="2903250"/>
            <a:ext cx="7267499" cy="1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Teachers’ creative process isn’t independent -- it’s heavily reliant on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 inspiration from peers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tailoring + curating existing content 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for new practical circumstances.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1090650" y="1062750"/>
            <a:ext cx="6962699" cy="1585799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1090650" y="127365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Studio Theme: Creation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938250" y="1388986"/>
            <a:ext cx="7267499" cy="22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Students’ learning struggles seem to center around relationships between abstract concepts. 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How important are concepts relative to each other? </a:t>
            </a:r>
          </a:p>
          <a:p>
            <a:pPr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How are certain concepts related? </a:t>
            </a:r>
          </a:p>
          <a:p>
            <a:pPr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How do these concepts apply?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832375" y="3763750"/>
            <a:ext cx="784200" cy="7479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119975" y="4121225"/>
            <a:ext cx="784200" cy="7479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5033625" y="3657575"/>
            <a:ext cx="784200" cy="7479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7526300" y="4121225"/>
            <a:ext cx="784200" cy="7479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07" name="Shape 207"/>
          <p:cNvCxnSpPr>
            <a:stCxn id="203" idx="5"/>
            <a:endCxn id="204" idx="2"/>
          </p:cNvCxnSpPr>
          <p:nvPr/>
        </p:nvCxnSpPr>
        <p:spPr>
          <a:xfrm>
            <a:off x="1501731" y="4402122"/>
            <a:ext cx="1618200" cy="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8" name="Shape 208"/>
          <p:cNvCxnSpPr>
            <a:stCxn id="204" idx="6"/>
            <a:endCxn id="205" idx="2"/>
          </p:cNvCxnSpPr>
          <p:nvPr/>
        </p:nvCxnSpPr>
        <p:spPr>
          <a:xfrm flipH="1" rot="10800000">
            <a:off x="3904175" y="4031375"/>
            <a:ext cx="1129500" cy="46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9" name="Shape 209"/>
          <p:cNvCxnSpPr>
            <a:stCxn id="205" idx="6"/>
            <a:endCxn id="206" idx="2"/>
          </p:cNvCxnSpPr>
          <p:nvPr/>
        </p:nvCxnSpPr>
        <p:spPr>
          <a:xfrm>
            <a:off x="5817825" y="4031525"/>
            <a:ext cx="1708500" cy="46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15" name="Shape 215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17" name="Shape 217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18" name="Shape 218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220" name="Shape 220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21" name="Shape 221"/>
          <p:cNvSpPr/>
          <p:nvPr/>
        </p:nvSpPr>
        <p:spPr>
          <a:xfrm>
            <a:off x="4879050" y="10629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27" name="Shape 227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29" name="Shape 229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30" name="Shape 230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empowered through access to creative peer feedback and resources</a:t>
            </a:r>
          </a:p>
        </p:txBody>
      </p:sp>
      <p:sp>
        <p:nvSpPr>
          <p:cNvPr id="231" name="Shape 231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233" name="Shape 233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34" name="Shape 234"/>
          <p:cNvSpPr/>
          <p:nvPr/>
        </p:nvSpPr>
        <p:spPr>
          <a:xfrm>
            <a:off x="4879050" y="10629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40" name="Shape 240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42" name="Shape 242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243" name="Shape 243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‘Creating’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is about tweaking, modifying, personalizing</a:t>
            </a:r>
          </a:p>
        </p:txBody>
      </p:sp>
      <p:sp>
        <p:nvSpPr>
          <p:cNvPr id="244" name="Shape 244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245" name="Shape 245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247" name="Shape 247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48" name="Shape 248"/>
          <p:cNvSpPr/>
          <p:nvPr/>
        </p:nvSpPr>
        <p:spPr>
          <a:xfrm>
            <a:off x="4810650" y="10629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empowered through access to creative peer feedback and resources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55" name="Shape 255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56" name="Shape 256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259" name="Shape 259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260" name="Shape 260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61" name="Shape 261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Visual, hands-on educational content</a:t>
            </a:r>
          </a:p>
        </p:txBody>
      </p:sp>
      <p:sp>
        <p:nvSpPr>
          <p:cNvPr id="262" name="Shape 262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263" name="Shape 263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65" name="Shape 265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266" name="Shape 266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‘Creating’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is about tweaking, modifying, personalizing</a:t>
            </a:r>
          </a:p>
        </p:txBody>
      </p:sp>
      <p:sp>
        <p:nvSpPr>
          <p:cNvPr id="267" name="Shape 267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268" name="Shape 268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empowered through access to creative peer feedback and resources</a:t>
            </a:r>
          </a:p>
        </p:txBody>
      </p:sp>
      <p:sp>
        <p:nvSpPr>
          <p:cNvPr id="269" name="Shape 269"/>
          <p:cNvSpPr/>
          <p:nvPr/>
        </p:nvSpPr>
        <p:spPr>
          <a:xfrm>
            <a:off x="855750" y="9895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75" name="Shape 275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76" name="Shape 276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279" name="Shape 279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280" name="Shape 280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INSIGHT</a:t>
            </a:r>
          </a:p>
        </p:txBody>
      </p:sp>
      <p:sp>
        <p:nvSpPr>
          <p:cNvPr id="281" name="Shape 281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Visual, hands-on educational content</a:t>
            </a:r>
          </a:p>
        </p:txBody>
      </p:sp>
      <p:sp>
        <p:nvSpPr>
          <p:cNvPr id="282" name="Shape 282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283" name="Shape 283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confident in understanding relationships between new, abstract concepts</a:t>
            </a:r>
          </a:p>
        </p:txBody>
      </p:sp>
      <p:sp>
        <p:nvSpPr>
          <p:cNvPr id="284" name="Shape 284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86" name="Shape 286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287" name="Shape 287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‘Creating’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is about tweaking, modifying, personalizing</a:t>
            </a:r>
          </a:p>
        </p:txBody>
      </p:sp>
      <p:sp>
        <p:nvSpPr>
          <p:cNvPr id="288" name="Shape 288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289" name="Shape 289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empowered through access to creative peer feedback and resources</a:t>
            </a:r>
          </a:p>
        </p:txBody>
      </p:sp>
      <p:sp>
        <p:nvSpPr>
          <p:cNvPr id="290" name="Shape 290"/>
          <p:cNvSpPr/>
          <p:nvPr/>
        </p:nvSpPr>
        <p:spPr>
          <a:xfrm>
            <a:off x="855750" y="10629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296" name="Shape 296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97" name="Shape 297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54315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</a:t>
            </a:r>
          </a:p>
        </p:txBody>
      </p:sp>
      <p:sp>
        <p:nvSpPr>
          <p:cNvPr id="300" name="Shape 300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301" name="Shape 301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302" name="Shape 302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Visual, hands-on educational content</a:t>
            </a:r>
          </a:p>
        </p:txBody>
      </p:sp>
      <p:sp>
        <p:nvSpPr>
          <p:cNvPr id="303" name="Shape 303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304" name="Shape 304"/>
          <p:cNvSpPr/>
          <p:nvPr/>
        </p:nvSpPr>
        <p:spPr>
          <a:xfrm>
            <a:off x="49474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Organization of material 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is where teachers are needed most</a:t>
            </a:r>
          </a:p>
        </p:txBody>
      </p:sp>
      <p:sp>
        <p:nvSpPr>
          <p:cNvPr id="305" name="Shape 305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Understanding the relationships between new concepts</a:t>
            </a:r>
          </a:p>
        </p:txBody>
      </p:sp>
      <p:sp>
        <p:nvSpPr>
          <p:cNvPr id="306" name="Shape 306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Understand relationships between new, abstract concepts</a:t>
            </a:r>
          </a:p>
        </p:txBody>
      </p:sp>
      <p:sp>
        <p:nvSpPr>
          <p:cNvPr id="307" name="Shape 307"/>
          <p:cNvSpPr/>
          <p:nvPr/>
        </p:nvSpPr>
        <p:spPr>
          <a:xfrm>
            <a:off x="49474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confident in understanding relationships between new, abstract concepts</a:t>
            </a:r>
          </a:p>
        </p:txBody>
      </p:sp>
      <p:sp>
        <p:nvSpPr>
          <p:cNvPr id="308" name="Shape 308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1408200" y="121237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FOR TEACHERS</a:t>
            </a:r>
          </a:p>
        </p:txBody>
      </p:sp>
      <p:sp>
        <p:nvSpPr>
          <p:cNvPr id="310" name="Shape 310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OPPORTUNITY</a:t>
            </a:r>
          </a:p>
        </p:txBody>
      </p:sp>
      <p:sp>
        <p:nvSpPr>
          <p:cNvPr id="311" name="Shape 311"/>
          <p:cNvSpPr/>
          <p:nvPr/>
        </p:nvSpPr>
        <p:spPr>
          <a:xfrm>
            <a:off x="924137" y="35671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‘Creating’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is about tweaking, modifying, personalizing</a:t>
            </a:r>
          </a:p>
        </p:txBody>
      </p:sp>
      <p:sp>
        <p:nvSpPr>
          <p:cNvPr id="312" name="Shape 312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Time and knowledge constraints make it difficult to find quality, creative work</a:t>
            </a:r>
          </a:p>
        </p:txBody>
      </p:sp>
      <p:sp>
        <p:nvSpPr>
          <p:cNvPr id="313" name="Shape 313"/>
          <p:cNvSpPr/>
          <p:nvPr/>
        </p:nvSpPr>
        <p:spPr>
          <a:xfrm>
            <a:off x="924137" y="1877250"/>
            <a:ext cx="3261899" cy="13889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Feel empowered through access to creative peer feedback and resources</a:t>
            </a:r>
          </a:p>
        </p:txBody>
      </p:sp>
      <p:sp>
        <p:nvSpPr>
          <p:cNvPr id="314" name="Shape 314"/>
          <p:cNvSpPr/>
          <p:nvPr/>
        </p:nvSpPr>
        <p:spPr>
          <a:xfrm>
            <a:off x="855750" y="1062900"/>
            <a:ext cx="3398699" cy="4080600"/>
          </a:xfrm>
          <a:prstGeom prst="rect">
            <a:avLst/>
          </a:prstGeom>
          <a:solidFill>
            <a:srgbClr val="FFFFFF">
              <a:alpha val="903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 summary...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938250" y="1440850"/>
            <a:ext cx="7267499" cy="257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We’ve identified two ‘creation’ moments that we’re excited to explore: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>
              <a:spcBef>
                <a:spcPts val="0"/>
              </a:spcBef>
              <a:buSzPct val="100000"/>
              <a:buFont typeface="Proxima Nova"/>
              <a:buAutoNum type="arabicParenR"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Teachers creating visual or hands-on activities to accompany their lessons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>
              <a:spcBef>
                <a:spcPts val="0"/>
              </a:spcBef>
              <a:buSzPct val="100000"/>
              <a:buFont typeface="Proxima Nova"/>
              <a:buAutoNum type="arabicParenR"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Students creating visuals in order to interact with abstract concepts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1090650" y="127365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Studio Theme: Creation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1090650" y="25023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Our Theme: Creation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(of educational content)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609600" y="1681125"/>
            <a:ext cx="7924799" cy="1114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Learning Process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340515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Remembering/Recall</a:t>
            </a:r>
          </a:p>
        </p:txBody>
      </p:sp>
      <p:sp>
        <p:nvSpPr>
          <p:cNvPr id="80" name="Shape 80"/>
          <p:cNvSpPr/>
          <p:nvPr/>
        </p:nvSpPr>
        <p:spPr>
          <a:xfrm>
            <a:off x="620070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Highlighting learning</a:t>
            </a:r>
          </a:p>
        </p:txBody>
      </p:sp>
      <p:sp>
        <p:nvSpPr>
          <p:cNvPr id="81" name="Shape 81"/>
          <p:cNvSpPr/>
          <p:nvPr/>
        </p:nvSpPr>
        <p:spPr>
          <a:xfrm>
            <a:off x="609600" y="1681125"/>
            <a:ext cx="7924799" cy="1114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Learning Process</a:t>
            </a:r>
          </a:p>
        </p:txBody>
      </p:sp>
      <p:sp>
        <p:nvSpPr>
          <p:cNvPr id="82" name="Shape 82"/>
          <p:cNvSpPr/>
          <p:nvPr/>
        </p:nvSpPr>
        <p:spPr>
          <a:xfrm>
            <a:off x="60960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 lessons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60960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 lessons</a:t>
            </a:r>
          </a:p>
        </p:txBody>
      </p:sp>
      <p:sp>
        <p:nvSpPr>
          <p:cNvPr id="88" name="Shape 88"/>
          <p:cNvSpPr/>
          <p:nvPr/>
        </p:nvSpPr>
        <p:spPr>
          <a:xfrm>
            <a:off x="340515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Remembering/Recall</a:t>
            </a:r>
          </a:p>
        </p:txBody>
      </p:sp>
      <p:sp>
        <p:nvSpPr>
          <p:cNvPr id="89" name="Shape 89"/>
          <p:cNvSpPr/>
          <p:nvPr/>
        </p:nvSpPr>
        <p:spPr>
          <a:xfrm>
            <a:off x="6200700" y="3095625"/>
            <a:ext cx="2333699" cy="1609799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Highlighting learning</a:t>
            </a:r>
          </a:p>
        </p:txBody>
      </p:sp>
      <p:sp>
        <p:nvSpPr>
          <p:cNvPr id="90" name="Shape 90"/>
          <p:cNvSpPr/>
          <p:nvPr/>
        </p:nvSpPr>
        <p:spPr>
          <a:xfrm>
            <a:off x="609600" y="1681125"/>
            <a:ext cx="7924799" cy="1114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Learning Process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4819650" y="500175"/>
            <a:ext cx="2333699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Students</a:t>
            </a:r>
          </a:p>
        </p:txBody>
      </p:sp>
      <p:sp>
        <p:nvSpPr>
          <p:cNvPr id="92" name="Shape 92"/>
          <p:cNvSpPr/>
          <p:nvPr/>
        </p:nvSpPr>
        <p:spPr>
          <a:xfrm>
            <a:off x="609600" y="399825"/>
            <a:ext cx="3086099" cy="9813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Teachers + desire to teach</a:t>
            </a:r>
          </a:p>
        </p:txBody>
      </p:sp>
      <p:sp>
        <p:nvSpPr>
          <p:cNvPr id="93" name="Shape 93"/>
          <p:cNvSpPr/>
          <p:nvPr/>
        </p:nvSpPr>
        <p:spPr>
          <a:xfrm>
            <a:off x="4048125" y="399825"/>
            <a:ext cx="4486199" cy="9813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 + desire to learn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>
            <a:off x="568200" y="526700"/>
            <a:ext cx="80075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Our Interviewees: Studying Education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0" l="0" r="5285" t="0"/>
          <a:stretch/>
        </p:blipFill>
        <p:spPr>
          <a:xfrm>
            <a:off x="1640962" y="1575100"/>
            <a:ext cx="2837400" cy="180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1640975" y="3507600"/>
            <a:ext cx="28374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Jo Boaler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Professor of Math Education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b="22995" l="0" r="0" t="10449"/>
          <a:stretch/>
        </p:blipFill>
        <p:spPr>
          <a:xfrm>
            <a:off x="4793137" y="1575100"/>
            <a:ext cx="2709899" cy="180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4793150" y="3507600"/>
            <a:ext cx="27098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Glenn ‘Max’ McGee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Superintendent of PAUSD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499800" y="310700"/>
            <a:ext cx="81443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Our Interviewees: Practicing Education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436049" y="3184900"/>
            <a:ext cx="2837400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George Fei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Student &amp; Splash Teacher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4654325" y="3134500"/>
            <a:ext cx="3053699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Petra Dierkes-Thrun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Professor of Comparative Literature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2324" l="0" r="0" t="0"/>
          <a:stretch/>
        </p:blipFill>
        <p:spPr>
          <a:xfrm>
            <a:off x="1436050" y="1230500"/>
            <a:ext cx="2837400" cy="1847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225" y="1252400"/>
            <a:ext cx="3119699" cy="1803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2685887" y="3913000"/>
            <a:ext cx="37722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Jennifer Short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Middle School Chinese Teacher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605500" y="1131975"/>
            <a:ext cx="3838500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[For teachers], the problem isn’t that the resources aren’t there…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it’s hard to sift through and find quality work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.”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b="15803" l="9305" r="0" t="0"/>
          <a:stretch/>
        </p:blipFill>
        <p:spPr>
          <a:xfrm>
            <a:off x="5011575" y="450575"/>
            <a:ext cx="3838800" cy="26732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5208525" y="3320050"/>
            <a:ext cx="34449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Ted tries one of Boaler’s ‘opening math’ exercises: </a:t>
            </a: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visualizing (n+1)</a:t>
            </a:r>
            <a:r>
              <a:rPr baseline="30000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growth.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605494" y="2536650"/>
            <a:ext cx="3838500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want to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open up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the learning process, and let the students learn for themselves.”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177700" y="88093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325100" y="163400"/>
            <a:ext cx="3544499" cy="8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Jo Boaler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Professor of Math Education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605494" y="3704725"/>
            <a:ext cx="3838500" cy="1047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… a lot of ed-tech has tried to </a:t>
            </a:r>
            <a:r>
              <a:rPr b="1" lang="en" sz="2000">
                <a:latin typeface="Proxima Nova"/>
                <a:ea typeface="Proxima Nova"/>
                <a:cs typeface="Proxima Nova"/>
                <a:sym typeface="Proxima Nova"/>
              </a:rPr>
              <a:t>go around teachers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, like Khan Academy.”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