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Proxima Nova"/>
      <p:regular r:id="rId30"/>
      <p:bold r:id="rId31"/>
      <p:italic r:id="rId32"/>
      <p:boldItalic r:id="rId33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roximaNova-bold.fntdata"/><Relationship Id="rId30" Type="http://schemas.openxmlformats.org/officeDocument/2006/relationships/font" Target="fonts/ProximaNova-regular.fntdata"/><Relationship Id="rId11" Type="http://schemas.openxmlformats.org/officeDocument/2006/relationships/slide" Target="slides/slide6.xml"/><Relationship Id="rId33" Type="http://schemas.openxmlformats.org/officeDocument/2006/relationships/font" Target="fonts/ProximaNova-boldItalic.fntdata"/><Relationship Id="rId10" Type="http://schemas.openxmlformats.org/officeDocument/2006/relationships/slide" Target="slides/slide5.xml"/><Relationship Id="rId32" Type="http://schemas.openxmlformats.org/officeDocument/2006/relationships/font" Target="fonts/ProximaNova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Present the 3 biggest changes between your low-fi sketches (from last week) and the new sketches of your updated interface. Show the before​ and after sketches and explain your rationale​ for making those changes!!!!!!!!!!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Present the 3 biggest changes between your low-fi sketches (from last week) and the new sketches of your updated interface. Show the before​ and after sketches and explain your rationale​ for making those changes!!!!!!!!!!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Present the 3 biggest changes between your low-fi sketches (from last week) and the new sketches of your updated interface. Show the before​ and after sketches and explain your rationale​ for making those changes!!!!!!!!!!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Present the 3 biggest changes between your low-fi sketches (from last week) and the new sketches of your updated interface. Show the before​ and after sketches and explain your rationale​ for making those changes!!!!!!!!!! 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we’re removing a lot of unnecessary steps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also have other changes we made that we weren’t able to implement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Present the 3 biggest changes between your low-fi sketches (from last week) and the new sketches of your updated interface. Show the before​ and after sketches and explain your rationale​ for making those changes!!!!!!!!!! 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we’re removing a lot of unnecessary steps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also have other changes we made that we weren’t able to implement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​- Present your 3 tasks as a series of storyboards of task flows (annotated screenshots from your medium-fi prototype, arrows between screens, etc.)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​- Present your 3 tasks as a series of storyboards of task flows (annotated screenshots from your medium-fi prototype, arrows between screens, etc.)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​- Present your 3 tasks as a series of storyboards of task flows (annotated screenshots from your medium-fi prototype, arrows between screens, etc.)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​- Present your 3 tasks as a series of storyboards of task flows (annotated screenshots from your medium-fi prototype, arrows between screens, etc.)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Quite conducive to teamwork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target audience: STUDENTS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meaningfully collaborate, spatially organize and interact with material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and CREATE!!!!!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Quite conducive to teamwork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Prototyping Tools ■ What did you use? ■ How the tool helped ■ How the tool did not help b. Limitations/tradeoffs of the current prototype (What was left out and why) c. Any Wizard of Oz techniques required to make it work d. Hand-coded features and why required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+"/>
            </a:pPr>
            <a:r>
              <a:rPr lang="en"/>
              <a:t>simplify from editing bar, ALL the action buttons (attaching a file) etc. since we have to make all the screens!!!!!</a:t>
            </a:r>
          </a:p>
          <a:p>
            <a:pPr indent="-228600" lvl="0" marL="457200" rtl="0">
              <a:spcBef>
                <a:spcPts val="0"/>
              </a:spcBef>
              <a:buChar char="+"/>
            </a:pPr>
            <a:r>
              <a:rPr lang="en"/>
              <a:t>we need a home screen!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more restrictions (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 Prototyping Tools ■ What did you use? ■ How the tool helped ■ How the tool did not help b. Limitations/tradeoffs of the current prototype (What was left out and why) c. Any Wizard of Oz techniques required to make it work d. Hand-coded features and why required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 Prototyping Tools ■ What did you use? ■ How the tool helped ■ How the tool did not help b. Limitations/tradeoffs of the current prototype (What was left out and why) c. Any Wizard of Oz techniques required to make it work d. Hand-coded features and why required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What was left out: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back button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actually showing stuff in the home screen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privacy settings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ability to “free form add”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actually take pictures/upload (not clear)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can’t DRAW on the node!!!!!!!!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editing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not really CREATING own map lol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value proposition/team mission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******** Problem and Solution Overview *********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value proposition/team mission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******** Problem and Solution Overview *********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lnSpc>
                <a:spcPct val="134550"/>
              </a:lnSpc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141823"/>
                </a:solidFill>
                <a:highlight>
                  <a:srgbClr val="FFFFFF"/>
                </a:highlight>
              </a:rPr>
              <a:t>(main value prop) Covalence is a visual, mobile workspace for concept maps. Use writing, images, drawings, and other resources to share your ideas and connect your world.</a:t>
            </a:r>
          </a:p>
          <a:p>
            <a:pPr lvl="0" rtl="0">
              <a:lnSpc>
                <a:spcPct val="134550"/>
              </a:lnSpc>
              <a:spcBef>
                <a:spcPts val="80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141823"/>
                </a:solidFill>
                <a:highlight>
                  <a:srgbClr val="FFFFFF"/>
                </a:highlight>
              </a:rPr>
              <a:t>(key features) Covalence is content agnostic -- learning today is scattered across PDFs, course websites, handwritten notes, and Powerpoints, and we want you to be able to utilize whatever tools help you learn best.</a:t>
            </a:r>
            <a:br>
              <a:rPr lang="en" sz="1000">
                <a:solidFill>
                  <a:srgbClr val="141823"/>
                </a:solidFill>
                <a:highlight>
                  <a:srgbClr val="FFFFFF"/>
                </a:highlight>
              </a:rPr>
            </a:br>
            <a:r>
              <a:rPr lang="en" sz="1000">
                <a:solidFill>
                  <a:srgbClr val="141823"/>
                </a:solidFill>
                <a:highlight>
                  <a:srgbClr val="FFFFFF"/>
                </a:highlight>
              </a:rPr>
              <a:t>(key features) Covalence was built for collaboration -- easily map ideas with others in real-time.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None of these tasks were changed from last week!!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Present the 3 biggest changes between your low-fi sketches (from last week) and the new sketches of your updated interface. Show the before​ and after sketches and explain your rationale​ for making those changes!!!!!!!!!!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Present the 3 biggest changes between your low-fi sketches (from last week) and the new sketches of your updated interface. Show the before​ and after sketches and explain your rationale​ for making those changes!!!!!!!!!!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Present the 3 biggest changes between your low-fi sketches (from last week) and the new sketches of your updated interface. Show the before​ and after sketches and explain your rationale​ for making those changes!!!!!!!!!!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Present the 3 biggest changes between your low-fi sketches (from last week) and the new sketches of your updated interface. Show the before​ and after sketches and explain your rationale​ for making those changes!!!!!!!!!!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Relationship Id="rId4" Type="http://schemas.openxmlformats.org/officeDocument/2006/relationships/image" Target="../media/image01.png"/><Relationship Id="rId5" Type="http://schemas.openxmlformats.org/officeDocument/2006/relationships/image" Target="../media/image02.png"/><Relationship Id="rId6" Type="http://schemas.openxmlformats.org/officeDocument/2006/relationships/image" Target="../media/image0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9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9.png"/><Relationship Id="rId4" Type="http://schemas.openxmlformats.org/officeDocument/2006/relationships/image" Target="../media/image11.png"/><Relationship Id="rId5" Type="http://schemas.openxmlformats.org/officeDocument/2006/relationships/image" Target="../media/image0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06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Relationship Id="rId8" Type="http://schemas.openxmlformats.org/officeDocument/2006/relationships/image" Target="../media/image0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Relationship Id="rId6" Type="http://schemas.openxmlformats.org/officeDocument/2006/relationships/image" Target="../media/image12.png"/><Relationship Id="rId7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00.png"/><Relationship Id="rId4" Type="http://schemas.openxmlformats.org/officeDocument/2006/relationships/image" Target="../media/image01.png"/><Relationship Id="rId5" Type="http://schemas.openxmlformats.org/officeDocument/2006/relationships/image" Target="../media/image02.png"/><Relationship Id="rId6" Type="http://schemas.openxmlformats.org/officeDocument/2006/relationships/image" Target="../media/image0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8.png"/><Relationship Id="rId4" Type="http://schemas.openxmlformats.org/officeDocument/2006/relationships/image" Target="../media/image05.png"/><Relationship Id="rId5" Type="http://schemas.openxmlformats.org/officeDocument/2006/relationships/image" Target="../media/image0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8.png"/><Relationship Id="rId4" Type="http://schemas.openxmlformats.org/officeDocument/2006/relationships/image" Target="../media/image05.png"/><Relationship Id="rId5" Type="http://schemas.openxmlformats.org/officeDocument/2006/relationships/image" Target="../media/image04.png"/><Relationship Id="rId6" Type="http://schemas.openxmlformats.org/officeDocument/2006/relationships/image" Target="../media/image0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/>
        </p:nvSpPr>
        <p:spPr>
          <a:xfrm>
            <a:off x="1865700" y="453425"/>
            <a:ext cx="6181800" cy="10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Team Covalence</a:t>
            </a:r>
          </a:p>
        </p:txBody>
      </p:sp>
      <p:pic>
        <p:nvPicPr>
          <p:cNvPr id="51" name="Shape 51"/>
          <p:cNvPicPr preferRelativeResize="0"/>
          <p:nvPr/>
        </p:nvPicPr>
        <p:blipFill rotWithShape="1">
          <a:blip r:embed="rId3">
            <a:alphaModFix/>
          </a:blip>
          <a:srcRect b="31551" l="46569" r="9027" t="3592"/>
          <a:stretch/>
        </p:blipFill>
        <p:spPr>
          <a:xfrm>
            <a:off x="2778537" y="2081000"/>
            <a:ext cx="1461300" cy="14228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2" name="Shape 52"/>
          <p:cNvPicPr preferRelativeResize="0"/>
          <p:nvPr/>
        </p:nvPicPr>
        <p:blipFill rotWithShape="1">
          <a:blip r:embed="rId4">
            <a:alphaModFix/>
          </a:blip>
          <a:srcRect b="45879" l="13097" r="13443" t="8690"/>
          <a:stretch/>
        </p:blipFill>
        <p:spPr>
          <a:xfrm>
            <a:off x="7029750" y="2081000"/>
            <a:ext cx="1461300" cy="14228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950" y="2081000"/>
            <a:ext cx="1461300" cy="14228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 rotWithShape="1">
          <a:blip r:embed="rId6">
            <a:alphaModFix/>
          </a:blip>
          <a:srcRect b="44751" l="66963" r="1995" t="13310"/>
          <a:stretch/>
        </p:blipFill>
        <p:spPr>
          <a:xfrm>
            <a:off x="4904150" y="2052042"/>
            <a:ext cx="1461300" cy="148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783450" y="3616225"/>
            <a:ext cx="12002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TED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LI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2362300" y="361622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COURTNEY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NOH</a:t>
            </a:r>
          </a:p>
        </p:txBody>
      </p:sp>
      <p:sp>
        <p:nvSpPr>
          <p:cNvPr id="57" name="Shape 57"/>
          <p:cNvSpPr txBox="1"/>
          <p:nvPr/>
        </p:nvSpPr>
        <p:spPr>
          <a:xfrm>
            <a:off x="4487900" y="361622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LOGAN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SHORT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6613500" y="361622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EMMA TOWNLEY-SMITH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4808275" y="153250"/>
            <a:ext cx="4264499" cy="4626299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>
            <p:ph type="title"/>
          </p:nvPr>
        </p:nvSpPr>
        <p:spPr>
          <a:xfrm>
            <a:off x="426850" y="4357350"/>
            <a:ext cx="85893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CHANGE #2: </a:t>
            </a: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making content more robust</a:t>
            </a:r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 b="0" l="3711" r="8951" t="0"/>
          <a:stretch/>
        </p:blipFill>
        <p:spPr>
          <a:xfrm>
            <a:off x="277749" y="248950"/>
            <a:ext cx="3199149" cy="241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3700" y="2502699"/>
            <a:ext cx="3831251" cy="215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4808275" y="153250"/>
            <a:ext cx="4264499" cy="4626299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" name="Shape 129"/>
          <p:cNvSpPr txBox="1"/>
          <p:nvPr>
            <p:ph type="title"/>
          </p:nvPr>
        </p:nvSpPr>
        <p:spPr>
          <a:xfrm>
            <a:off x="426850" y="4357350"/>
            <a:ext cx="85893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CHANGE #2: </a:t>
            </a: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making content more robust</a:t>
            </a:r>
          </a:p>
        </p:txBody>
      </p:sp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 b="0" l="3711" r="8951" t="0"/>
          <a:stretch/>
        </p:blipFill>
        <p:spPr>
          <a:xfrm>
            <a:off x="277749" y="248950"/>
            <a:ext cx="3199149" cy="241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3700" y="2502699"/>
            <a:ext cx="3831251" cy="21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0850" y="248950"/>
            <a:ext cx="3444100" cy="2581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 b="0" l="5287" r="4329" t="0"/>
          <a:stretch/>
        </p:blipFill>
        <p:spPr>
          <a:xfrm>
            <a:off x="159175" y="92099"/>
            <a:ext cx="3665000" cy="226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>
            <p:ph type="title"/>
          </p:nvPr>
        </p:nvSpPr>
        <p:spPr>
          <a:xfrm>
            <a:off x="-47900" y="4357350"/>
            <a:ext cx="92430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CHANGE #3: </a:t>
            </a:r>
            <a:r>
              <a:rPr lang="en" sz="24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Making share a pop up // adding “home”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-47900" y="4357350"/>
            <a:ext cx="92430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CHANGE #3: </a:t>
            </a:r>
            <a:r>
              <a:rPr lang="en" sz="24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Making share a pop up // adding “home”</a:t>
            </a:r>
          </a:p>
        </p:txBody>
      </p:sp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 b="0" l="5287" r="4329" t="0"/>
          <a:stretch/>
        </p:blipFill>
        <p:spPr>
          <a:xfrm>
            <a:off x="159175" y="92099"/>
            <a:ext cx="3665000" cy="22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4">
            <a:alphaModFix/>
          </a:blip>
          <a:srcRect b="12919" l="14485" r="23556" t="11173"/>
          <a:stretch/>
        </p:blipFill>
        <p:spPr>
          <a:xfrm rot="10800000">
            <a:off x="2025822" y="1912100"/>
            <a:ext cx="3522124" cy="24272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/>
          <p:nvPr/>
        </p:nvSpPr>
        <p:spPr>
          <a:xfrm>
            <a:off x="1759125" y="153250"/>
            <a:ext cx="7313700" cy="443580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5">
            <a:alphaModFix/>
          </a:blip>
          <a:srcRect b="8651" l="57542" r="0" t="25954"/>
          <a:stretch/>
        </p:blipFill>
        <p:spPr>
          <a:xfrm rot="10800000">
            <a:off x="5975862" y="2027875"/>
            <a:ext cx="2801612" cy="242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0525" y="206445"/>
            <a:ext cx="3032275" cy="1705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type="title"/>
          </p:nvPr>
        </p:nvSpPr>
        <p:spPr>
          <a:xfrm>
            <a:off x="-47900" y="4357350"/>
            <a:ext cx="92430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CHANGE #3: </a:t>
            </a:r>
            <a:r>
              <a:rPr lang="en" sz="24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Making share a pop up // adding “home”</a:t>
            </a:r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 b="0" l="5287" r="4329" t="0"/>
          <a:stretch/>
        </p:blipFill>
        <p:spPr>
          <a:xfrm>
            <a:off x="159175" y="92099"/>
            <a:ext cx="3665000" cy="22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 rotWithShape="1">
          <a:blip r:embed="rId4">
            <a:alphaModFix/>
          </a:blip>
          <a:srcRect b="12919" l="14485" r="23556" t="11173"/>
          <a:stretch/>
        </p:blipFill>
        <p:spPr>
          <a:xfrm rot="10800000">
            <a:off x="2025822" y="1912100"/>
            <a:ext cx="3522124" cy="242727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/>
          <p:nvPr/>
        </p:nvSpPr>
        <p:spPr>
          <a:xfrm>
            <a:off x="1759125" y="153250"/>
            <a:ext cx="7313700" cy="443580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7" name="Shape 157"/>
          <p:cNvPicPr preferRelativeResize="0"/>
          <p:nvPr/>
        </p:nvPicPr>
        <p:blipFill rotWithShape="1">
          <a:blip r:embed="rId5">
            <a:alphaModFix/>
          </a:blip>
          <a:srcRect b="8651" l="57542" r="0" t="25954"/>
          <a:stretch/>
        </p:blipFill>
        <p:spPr>
          <a:xfrm rot="10800000">
            <a:off x="5975862" y="2027875"/>
            <a:ext cx="2801612" cy="242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0525" y="206445"/>
            <a:ext cx="3032275" cy="1705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05518" y="250024"/>
            <a:ext cx="2742299" cy="204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0" y="642950"/>
            <a:ext cx="9099299" cy="4500600"/>
          </a:xfrm>
          <a:prstGeom prst="rect">
            <a:avLst/>
          </a:prstGeom>
          <a:solidFill>
            <a:srgbClr val="3D3D3D">
              <a:alpha val="676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 txBox="1"/>
          <p:nvPr>
            <p:ph type="title"/>
          </p:nvPr>
        </p:nvSpPr>
        <p:spPr>
          <a:xfrm>
            <a:off x="426850" y="-119125"/>
            <a:ext cx="8218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COMPLEX: </a:t>
            </a: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create your own map</a:t>
            </a:r>
          </a:p>
        </p:txBody>
      </p:sp>
      <p:sp>
        <p:nvSpPr>
          <p:cNvPr id="166" name="Shape 166"/>
          <p:cNvSpPr txBox="1"/>
          <p:nvPr>
            <p:ph idx="2" type="title"/>
          </p:nvPr>
        </p:nvSpPr>
        <p:spPr>
          <a:xfrm>
            <a:off x="7141500" y="105975"/>
            <a:ext cx="2002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storyboard</a:t>
            </a:r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8737"/>
            <a:ext cx="2959183" cy="22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875" y="618750"/>
            <a:ext cx="2959173" cy="221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7750" y="618750"/>
            <a:ext cx="2959175" cy="222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7749" y="2938612"/>
            <a:ext cx="2959176" cy="222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939674"/>
            <a:ext cx="2959176" cy="2218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Shape 172"/>
          <p:cNvCxnSpPr/>
          <p:nvPr/>
        </p:nvCxnSpPr>
        <p:spPr>
          <a:xfrm>
            <a:off x="2780625" y="1630950"/>
            <a:ext cx="48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73" name="Shape 173"/>
          <p:cNvCxnSpPr/>
          <p:nvPr/>
        </p:nvCxnSpPr>
        <p:spPr>
          <a:xfrm>
            <a:off x="5784975" y="1631300"/>
            <a:ext cx="48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74" name="Shape 174"/>
          <p:cNvCxnSpPr/>
          <p:nvPr/>
        </p:nvCxnSpPr>
        <p:spPr>
          <a:xfrm>
            <a:off x="7602175" y="2664775"/>
            <a:ext cx="9000" cy="4634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75" name="Shape 175"/>
          <p:cNvCxnSpPr/>
          <p:nvPr/>
        </p:nvCxnSpPr>
        <p:spPr>
          <a:xfrm flipH="1">
            <a:off x="195974" y="4719500"/>
            <a:ext cx="9000" cy="3743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76" name="Shape 176"/>
          <p:cNvSpPr txBox="1"/>
          <p:nvPr/>
        </p:nvSpPr>
        <p:spPr>
          <a:xfrm>
            <a:off x="7093850" y="1182800"/>
            <a:ext cx="1816499" cy="30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i="1" lang="en" sz="2000">
                <a:solidFill>
                  <a:srgbClr val="8E7CC3"/>
                </a:solidFill>
              </a:rPr>
              <a:t>Click on the “text” button</a:t>
            </a:r>
          </a:p>
        </p:txBody>
      </p:sp>
      <p:cxnSp>
        <p:nvCxnSpPr>
          <p:cNvPr id="177" name="Shape 177"/>
          <p:cNvCxnSpPr/>
          <p:nvPr/>
        </p:nvCxnSpPr>
        <p:spPr>
          <a:xfrm>
            <a:off x="8040300" y="1969450"/>
            <a:ext cx="172199" cy="420900"/>
          </a:xfrm>
          <a:prstGeom prst="straightConnector1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  <p:grpSp>
        <p:nvGrpSpPr>
          <p:cNvPr id="178" name="Shape 178"/>
          <p:cNvGrpSpPr/>
          <p:nvPr/>
        </p:nvGrpSpPr>
        <p:grpSpPr>
          <a:xfrm>
            <a:off x="3052375" y="2940725"/>
            <a:ext cx="2952173" cy="2216224"/>
            <a:chOff x="6263650" y="2940725"/>
            <a:chExt cx="2952173" cy="2216224"/>
          </a:xfrm>
        </p:grpSpPr>
        <p:pic>
          <p:nvPicPr>
            <p:cNvPr id="179" name="Shape 17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263650" y="2940725"/>
              <a:ext cx="2952173" cy="2216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Shape 180"/>
            <p:cNvSpPr txBox="1"/>
            <p:nvPr/>
          </p:nvSpPr>
          <p:spPr>
            <a:xfrm>
              <a:off x="6533725" y="4331375"/>
              <a:ext cx="2145900" cy="305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i="1" lang="en" sz="2000">
                  <a:solidFill>
                    <a:srgbClr val="8E7CC3"/>
                  </a:solidFill>
                </a:rPr>
                <a:t>Tap on the central bubble</a:t>
              </a:r>
            </a:p>
          </p:txBody>
        </p:sp>
        <p:cxnSp>
          <p:nvCxnSpPr>
            <p:cNvPr id="181" name="Shape 181"/>
            <p:cNvCxnSpPr/>
            <p:nvPr/>
          </p:nvCxnSpPr>
          <p:spPr>
            <a:xfrm rot="10800000">
              <a:off x="7925599" y="4235375"/>
              <a:ext cx="210300" cy="477899"/>
            </a:xfrm>
            <a:prstGeom prst="straightConnector1">
              <a:avLst/>
            </a:prstGeom>
            <a:noFill/>
            <a:ln cap="flat" cmpd="sng" w="9525">
              <a:solidFill>
                <a:srgbClr val="9900FF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  <p:cxnSp>
        <p:nvCxnSpPr>
          <p:cNvPr id="182" name="Shape 182"/>
          <p:cNvCxnSpPr/>
          <p:nvPr/>
        </p:nvCxnSpPr>
        <p:spPr>
          <a:xfrm rot="10800000">
            <a:off x="2772650" y="4101375"/>
            <a:ext cx="477899" cy="95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83" name="Shape 183"/>
          <p:cNvCxnSpPr/>
          <p:nvPr/>
        </p:nvCxnSpPr>
        <p:spPr>
          <a:xfrm rot="10800000">
            <a:off x="5802549" y="4120237"/>
            <a:ext cx="447600" cy="47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84" name="Shape 184"/>
          <p:cNvSpPr txBox="1"/>
          <p:nvPr/>
        </p:nvSpPr>
        <p:spPr>
          <a:xfrm>
            <a:off x="1794050" y="3128275"/>
            <a:ext cx="1456500" cy="30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 sz="2000">
                <a:solidFill>
                  <a:srgbClr val="8E7CC3"/>
                </a:solidFill>
              </a:rPr>
              <a:t>Click on “photo” button</a:t>
            </a:r>
          </a:p>
        </p:txBody>
      </p:sp>
      <p:cxnSp>
        <p:nvCxnSpPr>
          <p:cNvPr id="185" name="Shape 185"/>
          <p:cNvCxnSpPr/>
          <p:nvPr/>
        </p:nvCxnSpPr>
        <p:spPr>
          <a:xfrm flipH="1">
            <a:off x="2396299" y="3900650"/>
            <a:ext cx="232800" cy="416099"/>
          </a:xfrm>
          <a:prstGeom prst="straightConnector1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86" name="Shape 186"/>
          <p:cNvSpPr txBox="1"/>
          <p:nvPr/>
        </p:nvSpPr>
        <p:spPr>
          <a:xfrm>
            <a:off x="697500" y="825937"/>
            <a:ext cx="2208599" cy="30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 sz="2000">
                <a:solidFill>
                  <a:srgbClr val="8E7CC3"/>
                </a:solidFill>
              </a:rPr>
              <a:t>Click on Create</a:t>
            </a:r>
          </a:p>
        </p:txBody>
      </p:sp>
      <p:cxnSp>
        <p:nvCxnSpPr>
          <p:cNvPr id="187" name="Shape 187"/>
          <p:cNvCxnSpPr/>
          <p:nvPr/>
        </p:nvCxnSpPr>
        <p:spPr>
          <a:xfrm rot="10800000">
            <a:off x="535499" y="917887"/>
            <a:ext cx="232500" cy="154800"/>
          </a:xfrm>
          <a:prstGeom prst="straightConnector1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88" name="Shape 188"/>
          <p:cNvSpPr txBox="1"/>
          <p:nvPr/>
        </p:nvSpPr>
        <p:spPr>
          <a:xfrm>
            <a:off x="3968475" y="1544150"/>
            <a:ext cx="1816499" cy="30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 sz="2000">
                <a:solidFill>
                  <a:srgbClr val="8E7CC3"/>
                </a:solidFill>
              </a:rPr>
              <a:t>Click on “add” </a:t>
            </a:r>
          </a:p>
        </p:txBody>
      </p:sp>
      <p:cxnSp>
        <p:nvCxnSpPr>
          <p:cNvPr id="189" name="Shape 189"/>
          <p:cNvCxnSpPr/>
          <p:nvPr/>
        </p:nvCxnSpPr>
        <p:spPr>
          <a:xfrm>
            <a:off x="5506200" y="1917100"/>
            <a:ext cx="172199" cy="420900"/>
          </a:xfrm>
          <a:prstGeom prst="straightConnector1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/>
        </p:nvSpPr>
        <p:spPr>
          <a:xfrm>
            <a:off x="0" y="642950"/>
            <a:ext cx="9099299" cy="4500600"/>
          </a:xfrm>
          <a:prstGeom prst="rect">
            <a:avLst/>
          </a:prstGeom>
          <a:solidFill>
            <a:srgbClr val="3D3D3D">
              <a:alpha val="676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25" y="678675"/>
            <a:ext cx="2866041" cy="21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8075" y="685870"/>
            <a:ext cx="2870101" cy="214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5375" y="684824"/>
            <a:ext cx="2870100" cy="2149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5375" y="2981700"/>
            <a:ext cx="2870101" cy="2148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78073" y="2975049"/>
            <a:ext cx="2870111" cy="216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>
            <p:ph type="title"/>
          </p:nvPr>
        </p:nvSpPr>
        <p:spPr>
          <a:xfrm>
            <a:off x="426850" y="-119125"/>
            <a:ext cx="8218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COMPLEX: </a:t>
            </a: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create your own map</a:t>
            </a:r>
          </a:p>
        </p:txBody>
      </p:sp>
      <p:sp>
        <p:nvSpPr>
          <p:cNvPr id="201" name="Shape 201"/>
          <p:cNvSpPr txBox="1"/>
          <p:nvPr>
            <p:ph idx="2" type="title"/>
          </p:nvPr>
        </p:nvSpPr>
        <p:spPr>
          <a:xfrm>
            <a:off x="7141500" y="105975"/>
            <a:ext cx="2002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storyboard</a:t>
            </a:r>
          </a:p>
        </p:txBody>
      </p:sp>
      <p:grpSp>
        <p:nvGrpSpPr>
          <p:cNvPr id="202" name="Shape 202"/>
          <p:cNvGrpSpPr/>
          <p:nvPr/>
        </p:nvGrpSpPr>
        <p:grpSpPr>
          <a:xfrm>
            <a:off x="3121700" y="1902400"/>
            <a:ext cx="2145900" cy="535799"/>
            <a:chOff x="6533725" y="4177475"/>
            <a:chExt cx="2145900" cy="535799"/>
          </a:xfrm>
        </p:grpSpPr>
        <p:sp>
          <p:nvSpPr>
            <p:cNvPr id="203" name="Shape 203"/>
            <p:cNvSpPr txBox="1"/>
            <p:nvPr/>
          </p:nvSpPr>
          <p:spPr>
            <a:xfrm>
              <a:off x="6533725" y="4331375"/>
              <a:ext cx="2145900" cy="305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i="1" lang="en" sz="2000">
                  <a:solidFill>
                    <a:srgbClr val="8E7CC3"/>
                  </a:solidFill>
                </a:rPr>
                <a:t>Tap on the central bubble</a:t>
              </a:r>
            </a:p>
          </p:txBody>
        </p:sp>
        <p:cxnSp>
          <p:nvCxnSpPr>
            <p:cNvPr id="204" name="Shape 204"/>
            <p:cNvCxnSpPr/>
            <p:nvPr/>
          </p:nvCxnSpPr>
          <p:spPr>
            <a:xfrm rot="10800000">
              <a:off x="7733299" y="4177475"/>
              <a:ext cx="402600" cy="535799"/>
            </a:xfrm>
            <a:prstGeom prst="straightConnector1">
              <a:avLst/>
            </a:prstGeom>
            <a:noFill/>
            <a:ln cap="flat" cmpd="sng" w="9525">
              <a:solidFill>
                <a:srgbClr val="9900FF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  <p:cxnSp>
        <p:nvCxnSpPr>
          <p:cNvPr id="205" name="Shape 205"/>
          <p:cNvCxnSpPr/>
          <p:nvPr/>
        </p:nvCxnSpPr>
        <p:spPr>
          <a:xfrm>
            <a:off x="2696025" y="1921650"/>
            <a:ext cx="573600" cy="191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06" name="Shape 206"/>
          <p:cNvCxnSpPr/>
          <p:nvPr/>
        </p:nvCxnSpPr>
        <p:spPr>
          <a:xfrm>
            <a:off x="5717125" y="1931200"/>
            <a:ext cx="716999" cy="95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07" name="Shape 207"/>
          <p:cNvCxnSpPr/>
          <p:nvPr/>
        </p:nvCxnSpPr>
        <p:spPr>
          <a:xfrm>
            <a:off x="7555975" y="2656391"/>
            <a:ext cx="48900" cy="47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08" name="Shape 208"/>
          <p:cNvCxnSpPr/>
          <p:nvPr/>
        </p:nvCxnSpPr>
        <p:spPr>
          <a:xfrm rot="10800000">
            <a:off x="5793649" y="4206575"/>
            <a:ext cx="497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09" name="Shape 209"/>
          <p:cNvSpPr txBox="1"/>
          <p:nvPr/>
        </p:nvSpPr>
        <p:spPr>
          <a:xfrm>
            <a:off x="7141500" y="829050"/>
            <a:ext cx="1816499" cy="30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 sz="2000">
                <a:solidFill>
                  <a:srgbClr val="8E7CC3"/>
                </a:solidFill>
              </a:rPr>
              <a:t>Click on the “text” button</a:t>
            </a:r>
          </a:p>
        </p:txBody>
      </p:sp>
      <p:cxnSp>
        <p:nvCxnSpPr>
          <p:cNvPr id="210" name="Shape 210"/>
          <p:cNvCxnSpPr/>
          <p:nvPr/>
        </p:nvCxnSpPr>
        <p:spPr>
          <a:xfrm flipH="1">
            <a:off x="8212375" y="1510550"/>
            <a:ext cx="219899" cy="879900"/>
          </a:xfrm>
          <a:prstGeom prst="straightConnector1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11" name="Shape 211"/>
          <p:cNvSpPr txBox="1"/>
          <p:nvPr/>
        </p:nvSpPr>
        <p:spPr>
          <a:xfrm>
            <a:off x="7141500" y="3222325"/>
            <a:ext cx="1816499" cy="30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 sz="2000">
                <a:solidFill>
                  <a:srgbClr val="8E7CC3"/>
                </a:solidFill>
              </a:rPr>
              <a:t>Click on save</a:t>
            </a:r>
          </a:p>
        </p:txBody>
      </p:sp>
      <p:cxnSp>
        <p:nvCxnSpPr>
          <p:cNvPr id="212" name="Shape 212"/>
          <p:cNvCxnSpPr/>
          <p:nvPr/>
        </p:nvCxnSpPr>
        <p:spPr>
          <a:xfrm rot="10800000">
            <a:off x="6540000" y="3417324"/>
            <a:ext cx="677699" cy="34200"/>
          </a:xfrm>
          <a:prstGeom prst="straightConnector1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213" name="Shape 2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996075"/>
            <a:ext cx="2864509" cy="214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Shape 214"/>
          <p:cNvCxnSpPr/>
          <p:nvPr/>
        </p:nvCxnSpPr>
        <p:spPr>
          <a:xfrm rot="10800000">
            <a:off x="2657725" y="4058750"/>
            <a:ext cx="641699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15" name="Shape 215"/>
          <p:cNvSpPr txBox="1"/>
          <p:nvPr/>
        </p:nvSpPr>
        <p:spPr>
          <a:xfrm>
            <a:off x="3121700" y="4342300"/>
            <a:ext cx="2145900" cy="30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i="1" lang="en" sz="2000">
                <a:solidFill>
                  <a:srgbClr val="8E7CC3"/>
                </a:solidFill>
              </a:rPr>
              <a:t>double 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2000">
                <a:solidFill>
                  <a:srgbClr val="8E7CC3"/>
                </a:solidFill>
              </a:rPr>
              <a:t>tap on</a:t>
            </a:r>
          </a:p>
        </p:txBody>
      </p:sp>
      <p:cxnSp>
        <p:nvCxnSpPr>
          <p:cNvPr id="216" name="Shape 216"/>
          <p:cNvCxnSpPr/>
          <p:nvPr/>
        </p:nvCxnSpPr>
        <p:spPr>
          <a:xfrm flipH="1" rot="10800000">
            <a:off x="3977400" y="4863299"/>
            <a:ext cx="253199" cy="144600"/>
          </a:xfrm>
          <a:prstGeom prst="straightConnector1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0" y="642950"/>
            <a:ext cx="9099299" cy="4500600"/>
          </a:xfrm>
          <a:prstGeom prst="rect">
            <a:avLst/>
          </a:prstGeom>
          <a:solidFill>
            <a:srgbClr val="3D3D3D">
              <a:alpha val="676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" name="Shape 222"/>
          <p:cNvSpPr txBox="1"/>
          <p:nvPr>
            <p:ph type="title"/>
          </p:nvPr>
        </p:nvSpPr>
        <p:spPr>
          <a:xfrm>
            <a:off x="426850" y="-119125"/>
            <a:ext cx="8218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MEDIUM: </a:t>
            </a: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explore others’ maps</a:t>
            </a:r>
          </a:p>
        </p:txBody>
      </p:sp>
      <p:sp>
        <p:nvSpPr>
          <p:cNvPr id="223" name="Shape 223"/>
          <p:cNvSpPr txBox="1"/>
          <p:nvPr>
            <p:ph idx="2" type="title"/>
          </p:nvPr>
        </p:nvSpPr>
        <p:spPr>
          <a:xfrm>
            <a:off x="7112525" y="89550"/>
            <a:ext cx="2002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storyboard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075" y="663262"/>
            <a:ext cx="2847469" cy="212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1299" y="662238"/>
            <a:ext cx="2847473" cy="21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9100" y="698682"/>
            <a:ext cx="2847473" cy="21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7500" y="3129024"/>
            <a:ext cx="2755999" cy="205325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/>
        </p:nvSpPr>
        <p:spPr>
          <a:xfrm>
            <a:off x="344050" y="2699312"/>
            <a:ext cx="2533500" cy="30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 sz="2000">
                <a:solidFill>
                  <a:srgbClr val="F3F3F3"/>
                </a:solidFill>
              </a:rPr>
              <a:t>click on biology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x="3328737" y="2717587"/>
            <a:ext cx="2533500" cy="30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 sz="2000">
                <a:solidFill>
                  <a:srgbClr val="F3F3F3"/>
                </a:solidFill>
              </a:rPr>
              <a:t>click on first result</a:t>
            </a:r>
          </a:p>
        </p:txBody>
      </p:sp>
      <p:cxnSp>
        <p:nvCxnSpPr>
          <p:cNvPr id="230" name="Shape 230"/>
          <p:cNvCxnSpPr/>
          <p:nvPr/>
        </p:nvCxnSpPr>
        <p:spPr>
          <a:xfrm>
            <a:off x="2887250" y="1567900"/>
            <a:ext cx="54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31" name="Shape 231"/>
          <p:cNvCxnSpPr/>
          <p:nvPr/>
        </p:nvCxnSpPr>
        <p:spPr>
          <a:xfrm>
            <a:off x="5917900" y="1587025"/>
            <a:ext cx="506699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32" name="Shape 232"/>
          <p:cNvSpPr txBox="1"/>
          <p:nvPr/>
        </p:nvSpPr>
        <p:spPr>
          <a:xfrm>
            <a:off x="6843982" y="2717600"/>
            <a:ext cx="1577700" cy="30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 sz="2000">
                <a:solidFill>
                  <a:srgbClr val="F3F3F3"/>
                </a:solidFill>
              </a:rPr>
              <a:t>click on star</a:t>
            </a:r>
          </a:p>
        </p:txBody>
      </p:sp>
      <p:cxnSp>
        <p:nvCxnSpPr>
          <p:cNvPr id="233" name="Shape 233"/>
          <p:cNvCxnSpPr/>
          <p:nvPr/>
        </p:nvCxnSpPr>
        <p:spPr>
          <a:xfrm flipH="1">
            <a:off x="5621524" y="2676925"/>
            <a:ext cx="1233300" cy="10325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/>
        </p:nvSpPr>
        <p:spPr>
          <a:xfrm>
            <a:off x="0" y="642950"/>
            <a:ext cx="9099299" cy="4500600"/>
          </a:xfrm>
          <a:prstGeom prst="rect">
            <a:avLst/>
          </a:prstGeom>
          <a:solidFill>
            <a:srgbClr val="3D3D3D">
              <a:alpha val="676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9" name="Shape 239"/>
          <p:cNvSpPr txBox="1"/>
          <p:nvPr>
            <p:ph type="title"/>
          </p:nvPr>
        </p:nvSpPr>
        <p:spPr>
          <a:xfrm>
            <a:off x="426850" y="-119125"/>
            <a:ext cx="8218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SIMPLE: </a:t>
            </a: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share a map // 2 flows</a:t>
            </a:r>
          </a:p>
        </p:txBody>
      </p:sp>
      <p:sp>
        <p:nvSpPr>
          <p:cNvPr id="240" name="Shape 240"/>
          <p:cNvSpPr txBox="1"/>
          <p:nvPr>
            <p:ph idx="2" type="title"/>
          </p:nvPr>
        </p:nvSpPr>
        <p:spPr>
          <a:xfrm>
            <a:off x="7169600" y="76200"/>
            <a:ext cx="2002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storyboard</a:t>
            </a:r>
          </a:p>
        </p:txBody>
      </p:sp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0" y="654737"/>
            <a:ext cx="2934914" cy="22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3349" y="759876"/>
            <a:ext cx="2742298" cy="205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4275" y="2953375"/>
            <a:ext cx="2742299" cy="204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6631" y="759887"/>
            <a:ext cx="2742299" cy="204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78" y="2953386"/>
            <a:ext cx="2967276" cy="22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324625" y="2497837"/>
            <a:ext cx="2208599" cy="30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 sz="2000">
                <a:solidFill>
                  <a:srgbClr val="8E7CC3"/>
                </a:solidFill>
              </a:rPr>
              <a:t>Click on Share</a:t>
            </a:r>
          </a:p>
        </p:txBody>
      </p:sp>
      <p:cxnSp>
        <p:nvCxnSpPr>
          <p:cNvPr id="247" name="Shape 247"/>
          <p:cNvCxnSpPr/>
          <p:nvPr/>
        </p:nvCxnSpPr>
        <p:spPr>
          <a:xfrm rot="10800000">
            <a:off x="363174" y="1567825"/>
            <a:ext cx="1175700" cy="1032599"/>
          </a:xfrm>
          <a:prstGeom prst="straightConnector1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48" name="Shape 248"/>
          <p:cNvCxnSpPr/>
          <p:nvPr/>
        </p:nvCxnSpPr>
        <p:spPr>
          <a:xfrm flipH="1">
            <a:off x="420899" y="2925475"/>
            <a:ext cx="1175700" cy="1042200"/>
          </a:xfrm>
          <a:prstGeom prst="straightConnector1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49" name="Shape 249"/>
          <p:cNvCxnSpPr/>
          <p:nvPr/>
        </p:nvCxnSpPr>
        <p:spPr>
          <a:xfrm flipH="1" rot="10800000">
            <a:off x="2743825" y="1634825"/>
            <a:ext cx="707399" cy="764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50" name="Shape 250"/>
          <p:cNvCxnSpPr/>
          <p:nvPr/>
        </p:nvCxnSpPr>
        <p:spPr>
          <a:xfrm flipH="1" rot="10800000">
            <a:off x="2839450" y="1854775"/>
            <a:ext cx="650100" cy="19406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51" name="Shape 251"/>
          <p:cNvCxnSpPr/>
          <p:nvPr/>
        </p:nvCxnSpPr>
        <p:spPr>
          <a:xfrm flipH="1" rot="10800000">
            <a:off x="5896530" y="1768674"/>
            <a:ext cx="585899" cy="131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52" name="Shape 252"/>
          <p:cNvCxnSpPr/>
          <p:nvPr/>
        </p:nvCxnSpPr>
        <p:spPr>
          <a:xfrm flipH="1">
            <a:off x="6921675" y="2696025"/>
            <a:ext cx="86099" cy="44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type="title"/>
          </p:nvPr>
        </p:nvSpPr>
        <p:spPr>
          <a:xfrm>
            <a:off x="462750" y="89650"/>
            <a:ext cx="8218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Prototyping: </a:t>
            </a:r>
            <a:r>
              <a:rPr lang="en" sz="30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proto.io</a:t>
            </a: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 b="0" l="0" r="0" t="9247"/>
          <a:stretch/>
        </p:blipFill>
        <p:spPr>
          <a:xfrm>
            <a:off x="1179712" y="1107474"/>
            <a:ext cx="6784576" cy="384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idx="1" type="body"/>
          </p:nvPr>
        </p:nvSpPr>
        <p:spPr>
          <a:xfrm>
            <a:off x="1409900" y="1328650"/>
            <a:ext cx="6343199" cy="914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Problem: interacting meaningfully with material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73E4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73E4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>
            <p:ph type="title"/>
          </p:nvPr>
        </p:nvSpPr>
        <p:spPr>
          <a:xfrm>
            <a:off x="462750" y="89650"/>
            <a:ext cx="8218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Prototyping: </a:t>
            </a:r>
            <a:r>
              <a:rPr lang="en" sz="30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proto.io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763400" y="1176375"/>
            <a:ext cx="4680299" cy="2094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0B5394"/>
              </a:buClr>
              <a:buSzPct val="100000"/>
              <a:buFont typeface="Proxima Nova"/>
              <a:buChar char="+"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collaboration!</a:t>
            </a:r>
          </a:p>
          <a:p>
            <a:pPr indent="-419100" lvl="0" marL="457200" rtl="0">
              <a:spcBef>
                <a:spcPts val="0"/>
              </a:spcBef>
              <a:buClr>
                <a:srgbClr val="0B5394"/>
              </a:buClr>
              <a:buSzPct val="100000"/>
              <a:buFont typeface="Proxima Nova"/>
              <a:buChar char="+"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“smart” interactions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19100" lvl="0" marL="457200" rtl="0">
              <a:spcBef>
                <a:spcPts val="0"/>
              </a:spcBef>
              <a:buClr>
                <a:srgbClr val="0B5394"/>
              </a:buClr>
              <a:buSzPct val="100000"/>
              <a:buFont typeface="Proxima Nova"/>
              <a:buChar char="-"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not intuitive</a:t>
            </a:r>
          </a:p>
          <a:p>
            <a:pPr indent="-419100" lvl="0" marL="457200" rtl="0">
              <a:spcBef>
                <a:spcPts val="0"/>
              </a:spcBef>
              <a:buClr>
                <a:srgbClr val="0B5394"/>
              </a:buClr>
              <a:buSzPct val="100000"/>
              <a:buFont typeface="Proxima Nova"/>
              <a:buChar char="-"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$$$ after 15 days!</a:t>
            </a:r>
          </a:p>
          <a:p>
            <a:pPr indent="-419100" lvl="0" marL="457200" rtl="0">
              <a:spcBef>
                <a:spcPts val="0"/>
              </a:spcBef>
              <a:buClr>
                <a:srgbClr val="0B5394"/>
              </a:buClr>
              <a:buSzPct val="100000"/>
              <a:buFont typeface="Proxima Nova"/>
              <a:buChar char="-"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preview vs. edit screen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type="title"/>
          </p:nvPr>
        </p:nvSpPr>
        <p:spPr>
          <a:xfrm>
            <a:off x="462750" y="89650"/>
            <a:ext cx="8218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Prototyping: </a:t>
            </a:r>
            <a:r>
              <a:rPr lang="en" sz="30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proto.io marvel</a:t>
            </a:r>
          </a:p>
        </p:txBody>
      </p:sp>
      <p:cxnSp>
        <p:nvCxnSpPr>
          <p:cNvPr id="270" name="Shape 270"/>
          <p:cNvCxnSpPr/>
          <p:nvPr/>
        </p:nvCxnSpPr>
        <p:spPr>
          <a:xfrm>
            <a:off x="3890850" y="673775"/>
            <a:ext cx="1357199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271" name="Shape 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9724" y="1036724"/>
            <a:ext cx="5155051" cy="384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>
            <p:ph type="title"/>
          </p:nvPr>
        </p:nvSpPr>
        <p:spPr>
          <a:xfrm>
            <a:off x="462750" y="89650"/>
            <a:ext cx="8218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Prototyping: </a:t>
            </a:r>
            <a:r>
              <a:rPr lang="en" sz="30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proto.io marvel</a:t>
            </a:r>
          </a:p>
        </p:txBody>
      </p:sp>
      <p:cxnSp>
        <p:nvCxnSpPr>
          <p:cNvPr id="277" name="Shape 277"/>
          <p:cNvCxnSpPr/>
          <p:nvPr/>
        </p:nvCxnSpPr>
        <p:spPr>
          <a:xfrm>
            <a:off x="3890850" y="673775"/>
            <a:ext cx="1357199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78" name="Shape 278"/>
          <p:cNvSpPr txBox="1"/>
          <p:nvPr/>
        </p:nvSpPr>
        <p:spPr>
          <a:xfrm>
            <a:off x="254100" y="996425"/>
            <a:ext cx="8635799" cy="3716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0B5394"/>
              </a:buClr>
              <a:buSzPct val="100000"/>
              <a:buFont typeface="Proxima Nova"/>
              <a:buChar char="+"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helped us simplify</a:t>
            </a:r>
          </a:p>
          <a:p>
            <a:pPr indent="-419100" lvl="0" marL="457200" rtl="0">
              <a:spcBef>
                <a:spcPts val="0"/>
              </a:spcBef>
              <a:buClr>
                <a:srgbClr val="0B5394"/>
              </a:buClr>
              <a:buSzPct val="100000"/>
              <a:buFont typeface="Proxima Nova"/>
              <a:buChar char="+"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helped us see things we missed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19100" lvl="0" marL="457200" rtl="0">
              <a:spcBef>
                <a:spcPts val="0"/>
              </a:spcBef>
              <a:buClr>
                <a:srgbClr val="0B5394"/>
              </a:buClr>
              <a:buSzPct val="100000"/>
              <a:buFont typeface="Proxima Nova"/>
              <a:buChar char="-"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doesn’t allow for “smart” interactions i.e. touch screen</a:t>
            </a:r>
          </a:p>
          <a:p>
            <a:pPr indent="-419100" lvl="0" marL="457200" rtl="0">
              <a:spcBef>
                <a:spcPts val="0"/>
              </a:spcBef>
              <a:buClr>
                <a:srgbClr val="0B5394"/>
              </a:buClr>
              <a:buSzPct val="100000"/>
              <a:buFont typeface="Proxima Nova"/>
              <a:buChar char="-"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not really “creating” your own map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type="title"/>
          </p:nvPr>
        </p:nvSpPr>
        <p:spPr>
          <a:xfrm>
            <a:off x="462750" y="89650"/>
            <a:ext cx="86810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Current Prototype: </a:t>
            </a:r>
            <a:r>
              <a:rPr lang="en" sz="30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limitations/tradeoffs</a:t>
            </a:r>
          </a:p>
        </p:txBody>
      </p:sp>
      <p:sp>
        <p:nvSpPr>
          <p:cNvPr id="284" name="Shape 284"/>
          <p:cNvSpPr txBox="1"/>
          <p:nvPr/>
        </p:nvSpPr>
        <p:spPr>
          <a:xfrm>
            <a:off x="254100" y="996425"/>
            <a:ext cx="8635799" cy="3716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0B5394"/>
              </a:buClr>
              <a:buSzPct val="100000"/>
              <a:buFont typeface="Proxima Nova"/>
              <a:buChar char="-"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editing of nodes (color, shape, content)</a:t>
            </a:r>
          </a:p>
          <a:p>
            <a:pPr indent="-419100" lvl="0" marL="457200" rtl="0">
              <a:spcBef>
                <a:spcPts val="0"/>
              </a:spcBef>
              <a:buClr>
                <a:srgbClr val="0B5394"/>
              </a:buClr>
              <a:buSzPct val="100000"/>
              <a:buFont typeface="Proxima Nova"/>
              <a:buChar char="-"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ability to “free form” connect</a:t>
            </a:r>
          </a:p>
          <a:p>
            <a:pPr indent="-419100" lvl="0" marL="457200" rtl="0">
              <a:spcBef>
                <a:spcPts val="0"/>
              </a:spcBef>
              <a:buClr>
                <a:srgbClr val="0B5394"/>
              </a:buClr>
              <a:buSzPct val="100000"/>
              <a:buFont typeface="Proxima Nova"/>
              <a:buChar char="-"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actually draw/take pictures/upload</a:t>
            </a:r>
          </a:p>
          <a:p>
            <a:pPr indent="-419100" lvl="0" marL="457200" rtl="0">
              <a:spcBef>
                <a:spcPts val="0"/>
              </a:spcBef>
              <a:buClr>
                <a:srgbClr val="0B5394"/>
              </a:buClr>
              <a:buSzPct val="100000"/>
              <a:buFont typeface="Proxima Nova"/>
              <a:buChar char="-"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creation of own map</a:t>
            </a:r>
          </a:p>
          <a:p>
            <a:pPr indent="-419100" lvl="0" marL="457200" rtl="0">
              <a:spcBef>
                <a:spcPts val="0"/>
              </a:spcBef>
              <a:buClr>
                <a:srgbClr val="0B5394"/>
              </a:buClr>
              <a:buSzPct val="100000"/>
              <a:buFont typeface="Proxima Nova"/>
              <a:buChar char="-"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No Wizard of Oz/hand-coded features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/>
        </p:nvSpPr>
        <p:spPr>
          <a:xfrm>
            <a:off x="1865700" y="453425"/>
            <a:ext cx="6181800" cy="10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Team Covalence</a:t>
            </a:r>
          </a:p>
        </p:txBody>
      </p:sp>
      <p:pic>
        <p:nvPicPr>
          <p:cNvPr id="290" name="Shape 290"/>
          <p:cNvPicPr preferRelativeResize="0"/>
          <p:nvPr/>
        </p:nvPicPr>
        <p:blipFill rotWithShape="1">
          <a:blip r:embed="rId3">
            <a:alphaModFix/>
          </a:blip>
          <a:srcRect b="31551" l="46569" r="9027" t="3592"/>
          <a:stretch/>
        </p:blipFill>
        <p:spPr>
          <a:xfrm>
            <a:off x="2778537" y="2081000"/>
            <a:ext cx="1461300" cy="14228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 rotWithShape="1">
          <a:blip r:embed="rId4">
            <a:alphaModFix/>
          </a:blip>
          <a:srcRect b="45879" l="13097" r="13443" t="8690"/>
          <a:stretch/>
        </p:blipFill>
        <p:spPr>
          <a:xfrm>
            <a:off x="7029750" y="2081000"/>
            <a:ext cx="1461300" cy="14228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950" y="2081000"/>
            <a:ext cx="1461300" cy="14228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 rotWithShape="1">
          <a:blip r:embed="rId6">
            <a:alphaModFix/>
          </a:blip>
          <a:srcRect b="44751" l="66963" r="1995" t="13310"/>
          <a:stretch/>
        </p:blipFill>
        <p:spPr>
          <a:xfrm>
            <a:off x="4904150" y="2052042"/>
            <a:ext cx="1461300" cy="148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783450" y="3616225"/>
            <a:ext cx="12002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TED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LI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2362300" y="361622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COURTNEY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NOH</a:t>
            </a:r>
          </a:p>
        </p:txBody>
      </p:sp>
      <p:sp>
        <p:nvSpPr>
          <p:cNvPr id="296" name="Shape 296"/>
          <p:cNvSpPr txBox="1"/>
          <p:nvPr/>
        </p:nvSpPr>
        <p:spPr>
          <a:xfrm>
            <a:off x="4487900" y="361622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LOGAN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SHORT</a:t>
            </a:r>
          </a:p>
        </p:txBody>
      </p:sp>
      <p:sp>
        <p:nvSpPr>
          <p:cNvPr id="297" name="Shape 297"/>
          <p:cNvSpPr txBox="1"/>
          <p:nvPr/>
        </p:nvSpPr>
        <p:spPr>
          <a:xfrm>
            <a:off x="6613500" y="361622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EMMA TOWNLEY-SMITH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562700" y="3062175"/>
            <a:ext cx="4266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Covalence</a:t>
            </a:r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1409900" y="1328650"/>
            <a:ext cx="6343199" cy="914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Problem: interacting meaningfully with material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73E4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73E4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0" name="Shape 70"/>
          <p:cNvCxnSpPr/>
          <p:nvPr/>
        </p:nvCxnSpPr>
        <p:spPr>
          <a:xfrm>
            <a:off x="1603775" y="1698700"/>
            <a:ext cx="3938400" cy="473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1" name="Shape 71"/>
          <p:cNvCxnSpPr/>
          <p:nvPr/>
        </p:nvCxnSpPr>
        <p:spPr>
          <a:xfrm flipH="1" rot="10800000">
            <a:off x="1489900" y="2382024"/>
            <a:ext cx="5494500" cy="1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2" name="Shape 72"/>
          <p:cNvSpPr txBox="1"/>
          <p:nvPr>
            <p:ph idx="2" type="body"/>
          </p:nvPr>
        </p:nvSpPr>
        <p:spPr>
          <a:xfrm>
            <a:off x="1486100" y="3157450"/>
            <a:ext cx="1987200" cy="914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Solution: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73E4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2438700" y="1229825"/>
            <a:ext cx="4266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Covalence</a:t>
            </a:r>
          </a:p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1400400" y="2704675"/>
            <a:ext cx="6343199" cy="914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Organize your thoughts, share your ideas, connect your world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73E4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73E4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426850" y="261875"/>
            <a:ext cx="4266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TASKS:</a:t>
            </a:r>
          </a:p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593775" y="1205275"/>
            <a:ext cx="8146500" cy="914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COMPLEX: create your own map</a:t>
            </a:r>
          </a:p>
          <a:p>
            <a:pPr rtl="0">
              <a:spcBef>
                <a:spcPts val="0"/>
              </a:spcBef>
              <a:buNone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MEDIUM: explore maps from other users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SIMPLE: share a map you’ve created or found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b="0" l="7536" r="6730" t="3418"/>
          <a:stretch/>
        </p:blipFill>
        <p:spPr>
          <a:xfrm>
            <a:off x="226750" y="172325"/>
            <a:ext cx="3317199" cy="254982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>
            <p:ph type="title"/>
          </p:nvPr>
        </p:nvSpPr>
        <p:spPr>
          <a:xfrm>
            <a:off x="797525" y="4357350"/>
            <a:ext cx="8218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CHANGE #1: </a:t>
            </a: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replacing “link” with “draw”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b="0" l="7536" r="6730" t="3418"/>
          <a:stretch/>
        </p:blipFill>
        <p:spPr>
          <a:xfrm>
            <a:off x="226750" y="172325"/>
            <a:ext cx="3317199" cy="254982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>
            <p:ph type="title"/>
          </p:nvPr>
        </p:nvSpPr>
        <p:spPr>
          <a:xfrm>
            <a:off x="797525" y="4357350"/>
            <a:ext cx="8218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CHANGE #1: </a:t>
            </a: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replacing “link” with “draw”</a:t>
            </a: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4">
            <a:alphaModFix/>
          </a:blip>
          <a:srcRect b="17507" l="0" r="0" t="19922"/>
          <a:stretch/>
        </p:blipFill>
        <p:spPr>
          <a:xfrm>
            <a:off x="4064300" y="182400"/>
            <a:ext cx="2677574" cy="297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 b="44865" l="0" r="0" t="7833"/>
          <a:stretch/>
        </p:blipFill>
        <p:spPr>
          <a:xfrm>
            <a:off x="6369525" y="2569324"/>
            <a:ext cx="2339525" cy="196757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/>
          <p:nvPr/>
        </p:nvSpPr>
        <p:spPr>
          <a:xfrm>
            <a:off x="3850450" y="47900"/>
            <a:ext cx="5076300" cy="461670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b="0" l="7536" r="6730" t="3418"/>
          <a:stretch/>
        </p:blipFill>
        <p:spPr>
          <a:xfrm>
            <a:off x="226750" y="172325"/>
            <a:ext cx="3317199" cy="254982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>
            <p:ph type="title"/>
          </p:nvPr>
        </p:nvSpPr>
        <p:spPr>
          <a:xfrm>
            <a:off x="797525" y="4357350"/>
            <a:ext cx="8218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CHANGE #1: </a:t>
            </a: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replacing “link” with “draw”</a:t>
            </a: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b="17507" l="0" r="0" t="19922"/>
          <a:stretch/>
        </p:blipFill>
        <p:spPr>
          <a:xfrm>
            <a:off x="4064300" y="182400"/>
            <a:ext cx="2677574" cy="297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5">
            <a:alphaModFix/>
          </a:blip>
          <a:srcRect b="44865" l="0" r="0" t="7833"/>
          <a:stretch/>
        </p:blipFill>
        <p:spPr>
          <a:xfrm>
            <a:off x="6369525" y="2569324"/>
            <a:ext cx="2339525" cy="19675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/>
          <p:nvPr/>
        </p:nvSpPr>
        <p:spPr>
          <a:xfrm>
            <a:off x="3850450" y="47900"/>
            <a:ext cx="5076300" cy="461670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9" name="Shape 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8224" y="1049490"/>
            <a:ext cx="3623699" cy="2728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426850" y="4357350"/>
            <a:ext cx="85893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CHANGE #2: </a:t>
            </a:r>
            <a:r>
              <a:rPr lang="en" sz="3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making content more robust</a:t>
            </a: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 b="0" l="3711" r="8951" t="0"/>
          <a:stretch/>
        </p:blipFill>
        <p:spPr>
          <a:xfrm>
            <a:off x="277749" y="248950"/>
            <a:ext cx="3199149" cy="241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