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Proxima Nova"/>
      <p:regular r:id="rId33"/>
      <p:bold r:id="rId34"/>
      <p:italic r:id="rId35"/>
      <p:boldItalic r:id="rId36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roximaNova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ProximaNova-italic.fntdata"/><Relationship Id="rId12" Type="http://schemas.openxmlformats.org/officeDocument/2006/relationships/slide" Target="slides/slide7.xml"/><Relationship Id="rId34" Type="http://schemas.openxmlformats.org/officeDocument/2006/relationships/font" Target="fonts/ProximaNova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ProximaNova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experiment method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 method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subject 1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subject 1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subject 1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ui changes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value proposition/team mission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ui changes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ui changes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ui changes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ui changes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ui changes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ui changes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 of ui changes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value proposition/team mission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selected interface rationale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200"/>
            </a:lvl1pPr>
            <a:lvl2pPr algn="ctr">
              <a:spcBef>
                <a:spcPts val="0"/>
              </a:spcBef>
              <a:buSzPct val="100000"/>
              <a:defRPr sz="5200"/>
            </a:lvl2pPr>
            <a:lvl3pPr algn="ctr">
              <a:spcBef>
                <a:spcPts val="0"/>
              </a:spcBef>
              <a:buSzPct val="100000"/>
              <a:defRPr sz="5200"/>
            </a:lvl3pPr>
            <a:lvl4pPr algn="ctr">
              <a:spcBef>
                <a:spcPts val="0"/>
              </a:spcBef>
              <a:buSzPct val="100000"/>
              <a:defRPr sz="5200"/>
            </a:lvl4pPr>
            <a:lvl5pPr algn="ctr">
              <a:spcBef>
                <a:spcPts val="0"/>
              </a:spcBef>
              <a:buSzPct val="100000"/>
              <a:defRPr sz="5200"/>
            </a:lvl5pPr>
            <a:lvl6pPr algn="ctr">
              <a:spcBef>
                <a:spcPts val="0"/>
              </a:spcBef>
              <a:buSzPct val="100000"/>
              <a:defRPr sz="5200"/>
            </a:lvl6pPr>
            <a:lvl7pPr algn="ctr">
              <a:spcBef>
                <a:spcPts val="0"/>
              </a:spcBef>
              <a:buSzPct val="100000"/>
              <a:defRPr sz="5200"/>
            </a:lvl7pPr>
            <a:lvl8pPr algn="ctr">
              <a:spcBef>
                <a:spcPts val="0"/>
              </a:spcBef>
              <a:buSzPct val="100000"/>
              <a:defRPr sz="5200"/>
            </a:lvl8pPr>
            <a:lvl9pPr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4.png"/><Relationship Id="rId4" Type="http://schemas.openxmlformats.org/officeDocument/2006/relationships/image" Target="../media/image02.png"/><Relationship Id="rId5" Type="http://schemas.openxmlformats.org/officeDocument/2006/relationships/image" Target="../media/image03.png"/><Relationship Id="rId6" Type="http://schemas.openxmlformats.org/officeDocument/2006/relationships/image" Target="../media/image0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7.png"/><Relationship Id="rId4" Type="http://schemas.openxmlformats.org/officeDocument/2006/relationships/image" Target="../media/image06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jpg"/><Relationship Id="rId4" Type="http://schemas.openxmlformats.org/officeDocument/2006/relationships/image" Target="../media/image0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/>
        </p:nvSpPr>
        <p:spPr>
          <a:xfrm>
            <a:off x="1865700" y="453425"/>
            <a:ext cx="6181800" cy="10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Team Covalence</a:t>
            </a:r>
          </a:p>
        </p:txBody>
      </p:sp>
      <p:pic>
        <p:nvPicPr>
          <p:cNvPr id="51" name="Shape 51"/>
          <p:cNvPicPr preferRelativeResize="0"/>
          <p:nvPr/>
        </p:nvPicPr>
        <p:blipFill rotWithShape="1">
          <a:blip r:embed="rId3">
            <a:alphaModFix/>
          </a:blip>
          <a:srcRect b="31551" l="46569" r="9027" t="3592"/>
          <a:stretch/>
        </p:blipFill>
        <p:spPr>
          <a:xfrm>
            <a:off x="2778537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4">
            <a:alphaModFix/>
          </a:blip>
          <a:srcRect b="45879" l="13097" r="13443" t="8690"/>
          <a:stretch/>
        </p:blipFill>
        <p:spPr>
          <a:xfrm>
            <a:off x="70297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950" y="2081000"/>
            <a:ext cx="1461300" cy="142289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" name="Shape 54"/>
          <p:cNvPicPr preferRelativeResize="0"/>
          <p:nvPr/>
        </p:nvPicPr>
        <p:blipFill rotWithShape="1">
          <a:blip r:embed="rId6">
            <a:alphaModFix/>
          </a:blip>
          <a:srcRect b="44751" l="66963" r="1995" t="13310"/>
          <a:stretch/>
        </p:blipFill>
        <p:spPr>
          <a:xfrm>
            <a:off x="4904150" y="2052042"/>
            <a:ext cx="1461300" cy="1480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783450" y="3616225"/>
            <a:ext cx="12002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TED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LI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23623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COURTNEY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NOH</a:t>
            </a:r>
          </a:p>
        </p:txBody>
      </p:sp>
      <p:sp>
        <p:nvSpPr>
          <p:cNvPr id="57" name="Shape 57"/>
          <p:cNvSpPr txBox="1"/>
          <p:nvPr/>
        </p:nvSpPr>
        <p:spPr>
          <a:xfrm>
            <a:off x="44879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LOGAN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SHORT</a:t>
            </a:r>
          </a:p>
        </p:txBody>
      </p:sp>
      <p:sp>
        <p:nvSpPr>
          <p:cNvPr id="58" name="Shape 58"/>
          <p:cNvSpPr txBox="1"/>
          <p:nvPr/>
        </p:nvSpPr>
        <p:spPr>
          <a:xfrm>
            <a:off x="6613500" y="3616225"/>
            <a:ext cx="2293799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6FA8DC"/>
                </a:solidFill>
                <a:latin typeface="Proxima Nova"/>
                <a:ea typeface="Proxima Nova"/>
                <a:cs typeface="Proxima Nova"/>
                <a:sym typeface="Proxima Nova"/>
              </a:rPr>
              <a:t>EMMA TOWNLEY-SMITH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369675" y="256925"/>
            <a:ext cx="79389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Task: Explore Other Maps For Biology</a:t>
            </a:r>
          </a:p>
        </p:txBody>
      </p:sp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35625" l="0" r="0" t="0"/>
          <a:stretch/>
        </p:blipFill>
        <p:spPr>
          <a:xfrm>
            <a:off x="369675" y="1161337"/>
            <a:ext cx="4123710" cy="320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3">
            <a:alphaModFix/>
          </a:blip>
          <a:srcRect b="0" l="0" r="47251" t="69792"/>
          <a:stretch/>
        </p:blipFill>
        <p:spPr>
          <a:xfrm>
            <a:off x="4658750" y="1161350"/>
            <a:ext cx="4123700" cy="3204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238850" y="295850"/>
            <a:ext cx="91845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Prototype: Explore Other Maps For Biology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3">
            <a:alphaModFix/>
          </a:blip>
          <a:srcRect b="8478" l="0" r="0" t="10306"/>
          <a:stretch/>
        </p:blipFill>
        <p:spPr>
          <a:xfrm rot="-5400000">
            <a:off x="434937" y="1528212"/>
            <a:ext cx="2406374" cy="28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 b="7605" l="0" r="2922" t="11918"/>
          <a:stretch/>
        </p:blipFill>
        <p:spPr>
          <a:xfrm rot="-5400000">
            <a:off x="3369337" y="1525487"/>
            <a:ext cx="2405325" cy="28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5">
            <a:alphaModFix/>
          </a:blip>
          <a:srcRect b="0" l="8331" r="4331" t="0"/>
          <a:stretch/>
        </p:blipFill>
        <p:spPr>
          <a:xfrm>
            <a:off x="6084850" y="1747100"/>
            <a:ext cx="2842050" cy="240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0" y="98950"/>
            <a:ext cx="97032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Task: Share a Map You’ve Found or Created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2262" y="868650"/>
            <a:ext cx="4339475" cy="41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type="title"/>
          </p:nvPr>
        </p:nvSpPr>
        <p:spPr>
          <a:xfrm>
            <a:off x="415150" y="157300"/>
            <a:ext cx="60840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Prototype: Share a Map You’ve Found or Created</a:t>
            </a:r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b="0" l="5287" r="4329" t="0"/>
          <a:stretch/>
        </p:blipFill>
        <p:spPr>
          <a:xfrm>
            <a:off x="415150" y="1748124"/>
            <a:ext cx="4052350" cy="250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4">
            <a:alphaModFix/>
          </a:blip>
          <a:srcRect b="4707" l="0" r="0" t="5292"/>
          <a:stretch/>
        </p:blipFill>
        <p:spPr>
          <a:xfrm rot="-5400000">
            <a:off x="5567587" y="998524"/>
            <a:ext cx="2511975" cy="400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Experiment Method</a:t>
            </a:r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11700" y="1444350"/>
            <a:ext cx="86868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3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Participants:</a:t>
            </a:r>
            <a:r>
              <a:rPr lang="en" sz="3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Students from different backgrounds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3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Locations:</a:t>
            </a:r>
            <a:r>
              <a:rPr lang="en" sz="3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Common studying or working areas</a:t>
            </a:r>
          </a:p>
          <a:p>
            <a:pPr lvl="0">
              <a:spcBef>
                <a:spcPts val="0"/>
              </a:spcBef>
              <a:buNone/>
            </a:pPr>
            <a:r>
              <a:rPr b="1" lang="en" sz="3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Incentive: </a:t>
            </a:r>
            <a:r>
              <a:rPr lang="en" sz="3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Cherry Turnovers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Experiment Method</a:t>
            </a:r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55500" y="132112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Introduce the app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Obtain consent form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Frame testing using subject’s class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Describe the task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Have subject think aloud through the task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Number of errors, attempts to perform new actions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311700" y="1272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 1</a:t>
            </a:r>
          </a:p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Chemistry Student</a:t>
            </a:r>
          </a:p>
        </p:txBody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538725" y="1394500"/>
            <a:ext cx="3839400" cy="331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Does this button </a:t>
            </a:r>
            <a:r>
              <a:rPr b="1"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make a link between nodes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? I’m not really sure...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It’d be cool to </a:t>
            </a:r>
            <a:r>
              <a:rPr b="1"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be able to edit these maps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...drag to rearrange nodes or something.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525" y="821700"/>
            <a:ext cx="3444049" cy="24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5123350" y="3385750"/>
            <a:ext cx="3056400" cy="887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 1 explains the </a:t>
            </a: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map he has created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x="177700" y="1069087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1272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 2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Human Biology Student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538725" y="1394500"/>
            <a:ext cx="3839400" cy="331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I’m </a:t>
            </a:r>
            <a:r>
              <a:rPr b="1"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not really sure where to start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...is this button to move around?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I guess you could </a:t>
            </a:r>
            <a:r>
              <a:rPr b="1"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pinch to zoom in and out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...and maybe </a:t>
            </a:r>
            <a:r>
              <a:rPr b="1"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click on nodes to get information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5123362" y="3467725"/>
            <a:ext cx="3056400" cy="887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 2 </a:t>
            </a: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listens to an introduction</a:t>
            </a: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of the app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177700" y="1069087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3786" y="808525"/>
            <a:ext cx="3515575" cy="2659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x="311700" y="1272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 3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Product Design Student</a:t>
            </a:r>
          </a:p>
        </p:txBody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538725" y="1394500"/>
            <a:ext cx="3839400" cy="3317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 always </a:t>
            </a: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go with the one with the most votes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so I’ll go with the first one.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 like </a:t>
            </a:r>
            <a:r>
              <a:rPr b="1"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having my own handwriting on things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...the whole point of my making maps is seeing my handwriting.</a:t>
            </a:r>
          </a:p>
        </p:txBody>
      </p:sp>
      <p:sp>
        <p:nvSpPr>
          <p:cNvPr id="178" name="Shape 178"/>
          <p:cNvSpPr txBox="1"/>
          <p:nvPr/>
        </p:nvSpPr>
        <p:spPr>
          <a:xfrm>
            <a:off x="5123362" y="3467725"/>
            <a:ext cx="3056400" cy="887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 3 explains an idea for</a:t>
            </a:r>
            <a:r>
              <a:rPr b="1" lang="en" sz="20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 map exploration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177700" y="1069087"/>
            <a:ext cx="427799" cy="9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“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0937" y="1017225"/>
            <a:ext cx="3621274" cy="25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311700" y="1855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Suggested UI Changes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396000" y="1989175"/>
            <a:ext cx="3541200" cy="135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Subjects were unsure how to connect nodes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2438700" y="1229825"/>
            <a:ext cx="4266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The Atom Map</a:t>
            </a:r>
          </a:p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1400400" y="2694525"/>
            <a:ext cx="6343199" cy="914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a visual, mobile workspace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1855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Suggested UI Changes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396000" y="1989175"/>
            <a:ext cx="3541200" cy="1351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Subjects were unsure how to connect nodes</a:t>
            </a:r>
          </a:p>
        </p:txBody>
      </p:sp>
      <p:sp>
        <p:nvSpPr>
          <p:cNvPr id="193" name="Shape 193"/>
          <p:cNvSpPr/>
          <p:nvPr/>
        </p:nvSpPr>
        <p:spPr>
          <a:xfrm>
            <a:off x="4092775" y="2007450"/>
            <a:ext cx="921000" cy="112859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 txBox="1"/>
          <p:nvPr/>
        </p:nvSpPr>
        <p:spPr>
          <a:xfrm>
            <a:off x="5234200" y="2032075"/>
            <a:ext cx="3735900" cy="126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Tutorial or onboarding process for basic map creation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311700" y="1855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Suggested UI Changes</a:t>
            </a:r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707325" y="1789200"/>
            <a:ext cx="3061200" cy="156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Subjects wanted to zoom in and out to explore maps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311700" y="1855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Suggested UI Changes</a:t>
            </a:r>
          </a:p>
        </p:txBody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707325" y="1789200"/>
            <a:ext cx="3061200" cy="156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Subjects wanted to zoom in and out to explore maps</a:t>
            </a:r>
          </a:p>
        </p:txBody>
      </p:sp>
      <p:sp>
        <p:nvSpPr>
          <p:cNvPr id="207" name="Shape 207"/>
          <p:cNvSpPr/>
          <p:nvPr/>
        </p:nvSpPr>
        <p:spPr>
          <a:xfrm>
            <a:off x="4092775" y="2007450"/>
            <a:ext cx="921000" cy="112859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 txBox="1"/>
          <p:nvPr/>
        </p:nvSpPr>
        <p:spPr>
          <a:xfrm>
            <a:off x="5234200" y="2032075"/>
            <a:ext cx="3735900" cy="126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Pinch to zoom in the “Exploration” tab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/>
          <p:nvPr>
            <p:ph type="title"/>
          </p:nvPr>
        </p:nvSpPr>
        <p:spPr>
          <a:xfrm>
            <a:off x="311700" y="1855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Suggested UI Changes</a:t>
            </a:r>
          </a:p>
        </p:txBody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311700" y="1789200"/>
            <a:ext cx="3781200" cy="156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Subjects want to freely interact with maps found through exploration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311700" y="1855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Suggested UI Changes</a:t>
            </a:r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311700" y="1789200"/>
            <a:ext cx="3781200" cy="156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Subjects want to freely interact with maps found through exploration</a:t>
            </a:r>
          </a:p>
        </p:txBody>
      </p:sp>
      <p:sp>
        <p:nvSpPr>
          <p:cNvPr id="221" name="Shape 221"/>
          <p:cNvSpPr/>
          <p:nvPr/>
        </p:nvSpPr>
        <p:spPr>
          <a:xfrm>
            <a:off x="4144650" y="2007450"/>
            <a:ext cx="921000" cy="112859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5234200" y="2032075"/>
            <a:ext cx="3735900" cy="126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Allow users to download local copies of maps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11700" y="1855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Suggested UI Changes</a:t>
            </a:r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311700" y="1789200"/>
            <a:ext cx="3781200" cy="156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Subjects would like to be able to handwrite on or around maps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>
            <p:ph type="title"/>
          </p:nvPr>
        </p:nvSpPr>
        <p:spPr>
          <a:xfrm>
            <a:off x="311700" y="1855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Suggested UI Changes</a:t>
            </a:r>
          </a:p>
        </p:txBody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311700" y="1789200"/>
            <a:ext cx="3781200" cy="156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solidFill>
                  <a:srgbClr val="CCCCCC"/>
                </a:solidFill>
                <a:latin typeface="Proxima Nova"/>
                <a:ea typeface="Proxima Nova"/>
                <a:cs typeface="Proxima Nova"/>
                <a:sym typeface="Proxima Nova"/>
              </a:rPr>
              <a:t>Subjects would like to be able to handwrite on or around maps</a:t>
            </a:r>
          </a:p>
        </p:txBody>
      </p:sp>
      <p:sp>
        <p:nvSpPr>
          <p:cNvPr id="235" name="Shape 235"/>
          <p:cNvSpPr/>
          <p:nvPr/>
        </p:nvSpPr>
        <p:spPr>
          <a:xfrm>
            <a:off x="4144650" y="2007450"/>
            <a:ext cx="921000" cy="1128599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6" name="Shape 236"/>
          <p:cNvSpPr txBox="1"/>
          <p:nvPr/>
        </p:nvSpPr>
        <p:spPr>
          <a:xfrm>
            <a:off x="5234200" y="2032075"/>
            <a:ext cx="3735900" cy="126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Allow users to make handwritten notes and comments on maps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311700" y="29285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In summary...</a:t>
            </a:r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1102350" y="1172775"/>
            <a:ext cx="69393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Proxima Nova"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Users felt that the “Node View” design was an intuitive way to interact with maps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Proxima Nova"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Added functionality to exploration could improve the experience of collaborating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6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2286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Proxima Nova"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Some onboarding may be required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2438700" y="1229825"/>
            <a:ext cx="4266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rgbClr val="9FC5E8"/>
                </a:solidFill>
                <a:latin typeface="Proxima Nova"/>
                <a:ea typeface="Proxima Nova"/>
                <a:cs typeface="Proxima Nova"/>
                <a:sym typeface="Proxima Nova"/>
              </a:rPr>
              <a:t>The Atom Map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1400400" y="2704675"/>
            <a:ext cx="6343199" cy="914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Organize your thoughts, share your ideas, connect your world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400">
              <a:solidFill>
                <a:srgbClr val="373E4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2655300" y="626650"/>
            <a:ext cx="38333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</a:rPr>
              <a:t>Interface Designs</a:t>
            </a:r>
          </a:p>
        </p:txBody>
      </p:sp>
      <p:sp>
        <p:nvSpPr>
          <p:cNvPr id="76" name="Shape 76"/>
          <p:cNvSpPr/>
          <p:nvPr/>
        </p:nvSpPr>
        <p:spPr>
          <a:xfrm>
            <a:off x="1368575" y="1887450"/>
            <a:ext cx="2873399" cy="26253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38100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Read View</a:t>
            </a:r>
          </a:p>
        </p:txBody>
      </p:sp>
      <p:sp>
        <p:nvSpPr>
          <p:cNvPr id="77" name="Shape 77"/>
          <p:cNvSpPr/>
          <p:nvPr/>
        </p:nvSpPr>
        <p:spPr>
          <a:xfrm>
            <a:off x="4861425" y="1887450"/>
            <a:ext cx="2873399" cy="26253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38100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Node View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9477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Read View</a:t>
            </a:r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 b="9477" l="0" r="0" t="6573"/>
          <a:stretch/>
        </p:blipFill>
        <p:spPr>
          <a:xfrm rot="5400000">
            <a:off x="848424" y="337937"/>
            <a:ext cx="3102049" cy="42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 b="11910" l="0" r="4242" t="12320"/>
          <a:stretch/>
        </p:blipFill>
        <p:spPr>
          <a:xfrm rot="5400000">
            <a:off x="5298012" y="442524"/>
            <a:ext cx="3102149" cy="40681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1538700" y="4285725"/>
            <a:ext cx="60666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Focus on structure and quality of content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13370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Node View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b="12785" l="0" r="0" t="9869"/>
          <a:stretch/>
        </p:blipFill>
        <p:spPr>
          <a:xfrm rot="5400000">
            <a:off x="4142824" y="26450"/>
            <a:ext cx="3861225" cy="53091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311700" y="2412825"/>
            <a:ext cx="27567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Focus on flexibility and speed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type="title"/>
          </p:nvPr>
        </p:nvSpPr>
        <p:spPr>
          <a:xfrm>
            <a:off x="311700" y="399600"/>
            <a:ext cx="79452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Selected Interface Design: Node View</a:t>
            </a:r>
          </a:p>
        </p:txBody>
      </p:sp>
      <p:sp>
        <p:nvSpPr>
          <p:cNvPr id="98" name="Shape 98"/>
          <p:cNvSpPr txBox="1"/>
          <p:nvPr>
            <p:ph idx="1" type="body"/>
          </p:nvPr>
        </p:nvSpPr>
        <p:spPr>
          <a:xfrm>
            <a:off x="311700" y="1249750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“Read View” feels static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“Node View” can freely move around on a small screen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Easy to combine many sub-categories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Flexibility, Speed, and Collaboration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149125" y="179100"/>
            <a:ext cx="76212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Task: Create a Map for User’s Class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51777" l="0" r="0" t="0"/>
          <a:stretch/>
        </p:blipFill>
        <p:spPr>
          <a:xfrm>
            <a:off x="149125" y="1111175"/>
            <a:ext cx="4527349" cy="332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1263" l="0" r="0" t="48177"/>
          <a:stretch/>
        </p:blipFill>
        <p:spPr>
          <a:xfrm>
            <a:off x="4708925" y="1111175"/>
            <a:ext cx="4271249" cy="332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219800" y="412600"/>
            <a:ext cx="85689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solidFill>
                  <a:srgbClr val="0B5394"/>
                </a:solidFill>
                <a:latin typeface="Proxima Nova"/>
                <a:ea typeface="Proxima Nova"/>
                <a:cs typeface="Proxima Nova"/>
                <a:sym typeface="Proxima Nova"/>
              </a:rPr>
              <a:t>Prototype: Create a Map for User’s Class</a:t>
            </a:r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3">
            <a:alphaModFix/>
          </a:blip>
          <a:srcRect b="0" l="6726" r="4652" t="0"/>
          <a:stretch/>
        </p:blipFill>
        <p:spPr>
          <a:xfrm>
            <a:off x="216537" y="1766353"/>
            <a:ext cx="2867025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 b="0" l="7536" r="6730" t="3418"/>
          <a:stretch/>
        </p:blipFill>
        <p:spPr>
          <a:xfrm>
            <a:off x="3128950" y="1766354"/>
            <a:ext cx="2867025" cy="24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 rotWithShape="1">
          <a:blip r:embed="rId5">
            <a:alphaModFix/>
          </a:blip>
          <a:srcRect b="0" l="3711" r="8951" t="0"/>
          <a:stretch/>
        </p:blipFill>
        <p:spPr>
          <a:xfrm>
            <a:off x="6041387" y="1766350"/>
            <a:ext cx="2886075" cy="241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