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70" r:id="rId3"/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5143500" cx="9144000"/>
  <p:notesSz cx="6858000" cy="9144000"/>
  <p:embeddedFontLst>
    <p:embeddedFont>
      <p:font typeface="Proxima Nova"/>
      <p:regular r:id="rId34"/>
      <p:bold r:id="rId35"/>
      <p:italic r:id="rId36"/>
      <p:boldItalic r:id="rId37"/>
    </p:embeddedFont>
    <p:embeddedFont>
      <p:font typeface="Lato"/>
      <p:regular r:id="rId38"/>
      <p:bold r:id="rId39"/>
      <p:italic r:id="rId40"/>
      <p:boldItalic r:id="rId41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ato-italic.fntdata"/><Relationship Id="rId20" Type="http://schemas.openxmlformats.org/officeDocument/2006/relationships/slide" Target="slides/slide15.xml"/><Relationship Id="rId41" Type="http://schemas.openxmlformats.org/officeDocument/2006/relationships/font" Target="fonts/Lato-bold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ProximaNova-bold.fntdata"/><Relationship Id="rId12" Type="http://schemas.openxmlformats.org/officeDocument/2006/relationships/slide" Target="slides/slide7.xml"/><Relationship Id="rId34" Type="http://schemas.openxmlformats.org/officeDocument/2006/relationships/font" Target="fonts/ProximaNova-regular.fntdata"/><Relationship Id="rId15" Type="http://schemas.openxmlformats.org/officeDocument/2006/relationships/slide" Target="slides/slide10.xml"/><Relationship Id="rId37" Type="http://schemas.openxmlformats.org/officeDocument/2006/relationships/font" Target="fonts/ProximaNova-boldItalic.fntdata"/><Relationship Id="rId14" Type="http://schemas.openxmlformats.org/officeDocument/2006/relationships/slide" Target="slides/slide9.xml"/><Relationship Id="rId36" Type="http://schemas.openxmlformats.org/officeDocument/2006/relationships/font" Target="fonts/ProximaNova-italic.fntdata"/><Relationship Id="rId17" Type="http://schemas.openxmlformats.org/officeDocument/2006/relationships/slide" Target="slides/slide12.xml"/><Relationship Id="rId39" Type="http://schemas.openxmlformats.org/officeDocument/2006/relationships/font" Target="fonts/Lato-bold.fntdata"/><Relationship Id="rId16" Type="http://schemas.openxmlformats.org/officeDocument/2006/relationships/slide" Target="slides/slide11.xml"/><Relationship Id="rId38" Type="http://schemas.openxmlformats.org/officeDocument/2006/relationships/font" Target="fonts/Lato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DISCUSS: CHANGES AND WHY WE MADE THEM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DISCUSS: CHANGES AND WHY WE MADE THEM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HE results w/ focus on level 3-4 issues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DISCUSS: CHANGES AND WHY WE MADE THEM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DISCUSS: CHANGES AND WHY WE MADE THEM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HE results w/ focus on level 3-4 issues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DISCUSS: CHANGES AND WHY WE MADE THEM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DISCUSS: CHANGES AND WHY WE MADE THEM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DISCUSS: CHANGES AND WHY WE MADE THEM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HE results w/ focus on level 3-4 issues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product, logo, tagline, value prop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HE results w/ focus on level 3-4 issues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5" name="Shape 22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HE results w/ focus on level 3-4 issues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31" name="Shape 2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HE results w/ focus on level 3-4 issues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36" name="Shape 2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43" name="Shape 24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HE results w/ focus on level 3-4 issues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48" name="Shape 24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HE results w/ focus on level 3-4 issues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54" name="Shape 2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HE results w/ focus on level 3-4 issues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60" name="Shape 2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HE results w/ focus on level 3-4 issues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/>
          <p:nvPr>
            <p:ph idx="2" type="sldImg"/>
          </p:nvPr>
        </p:nvSpPr>
        <p:spPr>
          <a:xfrm>
            <a:off x="381308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11" name="Shape 3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problem and solution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problem and solution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problem and solution (note: we’ll want to update these screenshots)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talk outline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HE results w/ focus on level 3-4 issues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HE results w/ focus on level 3-4 issues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HE results w/ focus on level 3-4 issues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5200"/>
            </a:lvl1pPr>
            <a:lvl2pPr algn="ctr">
              <a:spcBef>
                <a:spcPts val="0"/>
              </a:spcBef>
              <a:buSzPct val="100000"/>
              <a:defRPr sz="5200"/>
            </a:lvl2pPr>
            <a:lvl3pPr algn="ctr">
              <a:spcBef>
                <a:spcPts val="0"/>
              </a:spcBef>
              <a:buSzPct val="100000"/>
              <a:defRPr sz="5200"/>
            </a:lvl3pPr>
            <a:lvl4pPr algn="ctr">
              <a:spcBef>
                <a:spcPts val="0"/>
              </a:spcBef>
              <a:buSzPct val="100000"/>
              <a:defRPr sz="5200"/>
            </a:lvl4pPr>
            <a:lvl5pPr algn="ctr">
              <a:spcBef>
                <a:spcPts val="0"/>
              </a:spcBef>
              <a:buSzPct val="100000"/>
              <a:defRPr sz="5200"/>
            </a:lvl5pPr>
            <a:lvl6pPr algn="ctr">
              <a:spcBef>
                <a:spcPts val="0"/>
              </a:spcBef>
              <a:buSzPct val="100000"/>
              <a:defRPr sz="5200"/>
            </a:lvl6pPr>
            <a:lvl7pPr algn="ctr">
              <a:spcBef>
                <a:spcPts val="0"/>
              </a:spcBef>
              <a:buSzPct val="100000"/>
              <a:defRPr sz="5200"/>
            </a:lvl7pPr>
            <a:lvl8pPr algn="ctr">
              <a:spcBef>
                <a:spcPts val="0"/>
              </a:spcBef>
              <a:buSzPct val="100000"/>
              <a:defRPr sz="5200"/>
            </a:lvl8pPr>
            <a:lvl9pPr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0" name="Shape 10"/>
          <p:cNvSpPr txBox="1"/>
          <p:nvPr>
            <p:ph idx="1" type="subTitle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1" name="Shape 1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12000"/>
            </a:lvl1pPr>
            <a:lvl2pPr algn="ctr">
              <a:spcBef>
                <a:spcPts val="0"/>
              </a:spcBef>
              <a:buSzPct val="100000"/>
              <a:defRPr sz="12000"/>
            </a:lvl2pPr>
            <a:lvl3pPr algn="ctr">
              <a:spcBef>
                <a:spcPts val="0"/>
              </a:spcBef>
              <a:buSzPct val="100000"/>
              <a:defRPr sz="12000"/>
            </a:lvl3pPr>
            <a:lvl4pPr algn="ctr">
              <a:spcBef>
                <a:spcPts val="0"/>
              </a:spcBef>
              <a:buSzPct val="100000"/>
              <a:defRPr sz="12000"/>
            </a:lvl4pPr>
            <a:lvl5pPr algn="ctr">
              <a:spcBef>
                <a:spcPts val="0"/>
              </a:spcBef>
              <a:buSzPct val="100000"/>
              <a:defRPr sz="12000"/>
            </a:lvl5pPr>
            <a:lvl6pPr algn="ctr">
              <a:spcBef>
                <a:spcPts val="0"/>
              </a:spcBef>
              <a:buSzPct val="100000"/>
              <a:defRPr sz="12000"/>
            </a:lvl6pPr>
            <a:lvl7pPr algn="ctr">
              <a:spcBef>
                <a:spcPts val="0"/>
              </a:spcBef>
              <a:buSzPct val="100000"/>
              <a:defRPr sz="12000"/>
            </a:lvl7pPr>
            <a:lvl8pPr algn="ctr">
              <a:spcBef>
                <a:spcPts val="0"/>
              </a:spcBef>
              <a:buSzPct val="100000"/>
              <a:defRPr sz="12000"/>
            </a:lvl8pPr>
            <a:lvl9pPr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/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anchorCtr="0" anchor="b" bIns="92600" lIns="92600" rIns="92600" tIns="92600"/>
          <a:lstStyle>
            <a:lvl1pPr rtl="0" algn="ctr">
              <a:spcBef>
                <a:spcPts val="0"/>
              </a:spcBef>
              <a:buSzPct val="100000"/>
              <a:defRPr sz="5300"/>
            </a:lvl1pPr>
            <a:lvl2pPr rtl="0" algn="ctr">
              <a:spcBef>
                <a:spcPts val="0"/>
              </a:spcBef>
              <a:buSzPct val="100000"/>
              <a:defRPr sz="5300"/>
            </a:lvl2pPr>
            <a:lvl3pPr rtl="0" algn="ctr">
              <a:spcBef>
                <a:spcPts val="0"/>
              </a:spcBef>
              <a:buSzPct val="100000"/>
              <a:defRPr sz="5300"/>
            </a:lvl3pPr>
            <a:lvl4pPr rtl="0" algn="ctr">
              <a:spcBef>
                <a:spcPts val="0"/>
              </a:spcBef>
              <a:buSzPct val="100000"/>
              <a:defRPr sz="5300"/>
            </a:lvl4pPr>
            <a:lvl5pPr rtl="0" algn="ctr">
              <a:spcBef>
                <a:spcPts val="0"/>
              </a:spcBef>
              <a:buSzPct val="100000"/>
              <a:defRPr sz="5300"/>
            </a:lvl5pPr>
            <a:lvl6pPr rtl="0" algn="ctr">
              <a:spcBef>
                <a:spcPts val="0"/>
              </a:spcBef>
              <a:buSzPct val="100000"/>
              <a:defRPr sz="5300"/>
            </a:lvl6pPr>
            <a:lvl7pPr rtl="0" algn="ctr">
              <a:spcBef>
                <a:spcPts val="0"/>
              </a:spcBef>
              <a:buSzPct val="100000"/>
              <a:defRPr sz="5300"/>
            </a:lvl7pPr>
            <a:lvl8pPr rtl="0" algn="ctr">
              <a:spcBef>
                <a:spcPts val="0"/>
              </a:spcBef>
              <a:buSzPct val="100000"/>
              <a:defRPr sz="5300"/>
            </a:lvl8pPr>
            <a:lvl9pPr rtl="0" algn="ctr">
              <a:spcBef>
                <a:spcPts val="0"/>
              </a:spcBef>
              <a:buSzPct val="100000"/>
              <a:defRPr sz="5300"/>
            </a:lvl9pPr>
          </a:lstStyle>
          <a:p/>
        </p:txBody>
      </p:sp>
      <p:sp>
        <p:nvSpPr>
          <p:cNvPr id="270" name="Shape 270"/>
          <p:cNvSpPr txBox="1"/>
          <p:nvPr>
            <p:ph idx="1" type="subTitle"/>
          </p:nvPr>
        </p:nvSpPr>
        <p:spPr>
          <a:xfrm>
            <a:off x="311699" y="2834125"/>
            <a:ext cx="8520599" cy="792600"/>
          </a:xfrm>
          <a:prstGeom prst="rect">
            <a:avLst/>
          </a:prstGeom>
        </p:spPr>
        <p:txBody>
          <a:bodyPr anchorCtr="0" anchor="t" bIns="92600" lIns="92600" rIns="92600" tIns="92600"/>
          <a:lstStyle>
            <a:lvl1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271" name="Shape 27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2600" lIns="92600" rIns="92600" tIns="926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/>
          <p:nvPr>
            <p:ph type="title"/>
          </p:nvPr>
        </p:nvSpPr>
        <p:spPr>
          <a:xfrm>
            <a:off x="311699" y="2150850"/>
            <a:ext cx="8520599" cy="841800"/>
          </a:xfrm>
          <a:prstGeom prst="rect">
            <a:avLst/>
          </a:prstGeom>
        </p:spPr>
        <p:txBody>
          <a:bodyPr anchorCtr="0" anchor="ctr" bIns="92600" lIns="92600" rIns="92600" tIns="92600"/>
          <a:lstStyle>
            <a:lvl1pPr rtl="0" algn="ctr">
              <a:spcBef>
                <a:spcPts val="0"/>
              </a:spcBef>
              <a:buSzPct val="100000"/>
              <a:defRPr sz="3700"/>
            </a:lvl1pPr>
            <a:lvl2pPr rtl="0" algn="ctr">
              <a:spcBef>
                <a:spcPts val="0"/>
              </a:spcBef>
              <a:buSzPct val="100000"/>
              <a:defRPr sz="3700"/>
            </a:lvl2pPr>
            <a:lvl3pPr rtl="0" algn="ctr">
              <a:spcBef>
                <a:spcPts val="0"/>
              </a:spcBef>
              <a:buSzPct val="100000"/>
              <a:defRPr sz="3700"/>
            </a:lvl3pPr>
            <a:lvl4pPr rtl="0" algn="ctr">
              <a:spcBef>
                <a:spcPts val="0"/>
              </a:spcBef>
              <a:buSzPct val="100000"/>
              <a:defRPr sz="3700"/>
            </a:lvl4pPr>
            <a:lvl5pPr rtl="0" algn="ctr">
              <a:spcBef>
                <a:spcPts val="0"/>
              </a:spcBef>
              <a:buSzPct val="100000"/>
              <a:defRPr sz="3700"/>
            </a:lvl5pPr>
            <a:lvl6pPr rtl="0" algn="ctr">
              <a:spcBef>
                <a:spcPts val="0"/>
              </a:spcBef>
              <a:buSzPct val="100000"/>
              <a:defRPr sz="3700"/>
            </a:lvl6pPr>
            <a:lvl7pPr rtl="0" algn="ctr">
              <a:spcBef>
                <a:spcPts val="0"/>
              </a:spcBef>
              <a:buSzPct val="100000"/>
              <a:defRPr sz="3700"/>
            </a:lvl7pPr>
            <a:lvl8pPr rtl="0" algn="ctr">
              <a:spcBef>
                <a:spcPts val="0"/>
              </a:spcBef>
              <a:buSzPct val="100000"/>
              <a:defRPr sz="3700"/>
            </a:lvl8pPr>
            <a:lvl9pPr rtl="0" algn="ctr">
              <a:spcBef>
                <a:spcPts val="0"/>
              </a:spcBef>
              <a:buSzPct val="100000"/>
              <a:defRPr sz="3700"/>
            </a:lvl9pPr>
          </a:lstStyle>
          <a:p/>
        </p:txBody>
      </p:sp>
      <p:sp>
        <p:nvSpPr>
          <p:cNvPr id="274" name="Shape 27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2600" lIns="92600" rIns="92600" tIns="926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/>
          <p:nvPr>
            <p:ph type="title"/>
          </p:nvPr>
        </p:nvSpPr>
        <p:spPr>
          <a:xfrm>
            <a:off x="311699" y="445025"/>
            <a:ext cx="8520599" cy="572699"/>
          </a:xfrm>
          <a:prstGeom prst="rect">
            <a:avLst/>
          </a:prstGeom>
        </p:spPr>
        <p:txBody>
          <a:bodyPr anchorCtr="0" anchor="t" bIns="92600" lIns="92600" rIns="92600" tIns="9260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77" name="Shape 277"/>
          <p:cNvSpPr txBox="1"/>
          <p:nvPr>
            <p:ph idx="1" type="body"/>
          </p:nvPr>
        </p:nvSpPr>
        <p:spPr>
          <a:xfrm>
            <a:off x="311699" y="1152475"/>
            <a:ext cx="8520599" cy="3416400"/>
          </a:xfrm>
          <a:prstGeom prst="rect">
            <a:avLst/>
          </a:prstGeom>
        </p:spPr>
        <p:txBody>
          <a:bodyPr anchorCtr="0" anchor="t" bIns="92600" lIns="92600" rIns="92600" tIns="9260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78" name="Shape 27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2600" lIns="92600" rIns="92600" tIns="926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/>
          <p:nvPr>
            <p:ph type="title"/>
          </p:nvPr>
        </p:nvSpPr>
        <p:spPr>
          <a:xfrm>
            <a:off x="311699" y="445025"/>
            <a:ext cx="8520599" cy="572699"/>
          </a:xfrm>
          <a:prstGeom prst="rect">
            <a:avLst/>
          </a:prstGeom>
        </p:spPr>
        <p:txBody>
          <a:bodyPr anchorCtr="0" anchor="t" bIns="92600" lIns="92600" rIns="92600" tIns="9260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81" name="Shape 281"/>
          <p:cNvSpPr txBox="1"/>
          <p:nvPr>
            <p:ph idx="1" type="body"/>
          </p:nvPr>
        </p:nvSpPr>
        <p:spPr>
          <a:xfrm>
            <a:off x="311699" y="1152475"/>
            <a:ext cx="3999899" cy="3416400"/>
          </a:xfrm>
          <a:prstGeom prst="rect">
            <a:avLst/>
          </a:prstGeom>
        </p:spPr>
        <p:txBody>
          <a:bodyPr anchorCtr="0" anchor="t" bIns="92600" lIns="92600" rIns="92600" tIns="92600"/>
          <a:lstStyle>
            <a:lvl1pPr rtl="0">
              <a:spcBef>
                <a:spcPts val="0"/>
              </a:spcBef>
              <a:buSzPct val="100000"/>
              <a:defRPr sz="14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rtl="0">
              <a:spcBef>
                <a:spcPts val="0"/>
              </a:spcBef>
              <a:buSzPct val="100000"/>
              <a:defRPr sz="1200"/>
            </a:lvl6pPr>
            <a:lvl7pPr rtl="0">
              <a:spcBef>
                <a:spcPts val="0"/>
              </a:spcBef>
              <a:buSzPct val="100000"/>
              <a:defRPr sz="1200"/>
            </a:lvl7pPr>
            <a:lvl8pPr rtl="0">
              <a:spcBef>
                <a:spcPts val="0"/>
              </a:spcBef>
              <a:buSzPct val="100000"/>
              <a:defRPr sz="1200"/>
            </a:lvl8pPr>
            <a:lvl9pPr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82" name="Shape 282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2600" lIns="92600" rIns="92600" tIns="92600"/>
          <a:lstStyle>
            <a:lvl1pPr rtl="0">
              <a:spcBef>
                <a:spcPts val="0"/>
              </a:spcBef>
              <a:buSzPct val="100000"/>
              <a:defRPr sz="14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rtl="0">
              <a:spcBef>
                <a:spcPts val="0"/>
              </a:spcBef>
              <a:buSzPct val="100000"/>
              <a:defRPr sz="1200"/>
            </a:lvl6pPr>
            <a:lvl7pPr rtl="0">
              <a:spcBef>
                <a:spcPts val="0"/>
              </a:spcBef>
              <a:buSzPct val="100000"/>
              <a:defRPr sz="1200"/>
            </a:lvl7pPr>
            <a:lvl8pPr rtl="0">
              <a:spcBef>
                <a:spcPts val="0"/>
              </a:spcBef>
              <a:buSzPct val="100000"/>
              <a:defRPr sz="1200"/>
            </a:lvl8pPr>
            <a:lvl9pPr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83" name="Shape 28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2600" lIns="92600" rIns="92600" tIns="926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/>
          <p:nvPr>
            <p:ph type="title"/>
          </p:nvPr>
        </p:nvSpPr>
        <p:spPr>
          <a:xfrm>
            <a:off x="311699" y="445025"/>
            <a:ext cx="8520599" cy="572699"/>
          </a:xfrm>
          <a:prstGeom prst="rect">
            <a:avLst/>
          </a:prstGeom>
        </p:spPr>
        <p:txBody>
          <a:bodyPr anchorCtr="0" anchor="t" bIns="92600" lIns="92600" rIns="92600" tIns="9260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86" name="Shape 28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2600" lIns="92600" rIns="92600" tIns="926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/>
          <p:nvPr>
            <p:ph type="title"/>
          </p:nvPr>
        </p:nvSpPr>
        <p:spPr>
          <a:xfrm>
            <a:off x="311699" y="555600"/>
            <a:ext cx="2807999" cy="755699"/>
          </a:xfrm>
          <a:prstGeom prst="rect">
            <a:avLst/>
          </a:prstGeom>
        </p:spPr>
        <p:txBody>
          <a:bodyPr anchorCtr="0" anchor="b" bIns="92600" lIns="92600" rIns="92600" tIns="92600"/>
          <a:lstStyle>
            <a:lvl1pPr rtl="0">
              <a:spcBef>
                <a:spcPts val="0"/>
              </a:spcBef>
              <a:buSzPct val="100000"/>
              <a:defRPr sz="2400"/>
            </a:lvl1pPr>
            <a:lvl2pPr rtl="0">
              <a:spcBef>
                <a:spcPts val="0"/>
              </a:spcBef>
              <a:buSzPct val="100000"/>
              <a:defRPr sz="2400"/>
            </a:lvl2pPr>
            <a:lvl3pPr rtl="0">
              <a:spcBef>
                <a:spcPts val="0"/>
              </a:spcBef>
              <a:buSzPct val="100000"/>
              <a:defRPr sz="2400"/>
            </a:lvl3pPr>
            <a:lvl4pPr rtl="0">
              <a:spcBef>
                <a:spcPts val="0"/>
              </a:spcBef>
              <a:buSzPct val="100000"/>
              <a:defRPr sz="2400"/>
            </a:lvl4pPr>
            <a:lvl5pPr rtl="0">
              <a:spcBef>
                <a:spcPts val="0"/>
              </a:spcBef>
              <a:buSzPct val="100000"/>
              <a:defRPr sz="2400"/>
            </a:lvl5pPr>
            <a:lvl6pPr rtl="0">
              <a:spcBef>
                <a:spcPts val="0"/>
              </a:spcBef>
              <a:buSzPct val="100000"/>
              <a:defRPr sz="2400"/>
            </a:lvl6pPr>
            <a:lvl7pPr rtl="0">
              <a:spcBef>
                <a:spcPts val="0"/>
              </a:spcBef>
              <a:buSzPct val="100000"/>
              <a:defRPr sz="2400"/>
            </a:lvl7pPr>
            <a:lvl8pPr rtl="0">
              <a:spcBef>
                <a:spcPts val="0"/>
              </a:spcBef>
              <a:buSzPct val="100000"/>
              <a:defRPr sz="2400"/>
            </a:lvl8pPr>
            <a:lvl9pPr rtl="0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289" name="Shape 289"/>
          <p:cNvSpPr txBox="1"/>
          <p:nvPr>
            <p:ph idx="1" type="body"/>
          </p:nvPr>
        </p:nvSpPr>
        <p:spPr>
          <a:xfrm>
            <a:off x="311699" y="1389600"/>
            <a:ext cx="2807999" cy="3179400"/>
          </a:xfrm>
          <a:prstGeom prst="rect">
            <a:avLst/>
          </a:prstGeom>
        </p:spPr>
        <p:txBody>
          <a:bodyPr anchorCtr="0" anchor="t" bIns="92600" lIns="92600" rIns="92600" tIns="92600"/>
          <a:lstStyle>
            <a:lvl1pPr rtl="0">
              <a:spcBef>
                <a:spcPts val="0"/>
              </a:spcBef>
              <a:buSzPct val="100000"/>
              <a:defRPr sz="12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rtl="0">
              <a:spcBef>
                <a:spcPts val="0"/>
              </a:spcBef>
              <a:buSzPct val="100000"/>
              <a:defRPr sz="1200"/>
            </a:lvl6pPr>
            <a:lvl7pPr rtl="0">
              <a:spcBef>
                <a:spcPts val="0"/>
              </a:spcBef>
              <a:buSzPct val="100000"/>
              <a:defRPr sz="1200"/>
            </a:lvl7pPr>
            <a:lvl8pPr rtl="0">
              <a:spcBef>
                <a:spcPts val="0"/>
              </a:spcBef>
              <a:buSzPct val="100000"/>
              <a:defRPr sz="1200"/>
            </a:lvl8pPr>
            <a:lvl9pPr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90" name="Shape 29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2600" lIns="92600" rIns="92600" tIns="926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2600" lIns="92600" rIns="92600" tIns="92600"/>
          <a:lstStyle>
            <a:lvl1pPr rtl="0">
              <a:spcBef>
                <a:spcPts val="0"/>
              </a:spcBef>
              <a:buSzPct val="100000"/>
              <a:defRPr sz="4800"/>
            </a:lvl1pPr>
            <a:lvl2pPr rtl="0">
              <a:spcBef>
                <a:spcPts val="0"/>
              </a:spcBef>
              <a:buSzPct val="100000"/>
              <a:defRPr sz="4800"/>
            </a:lvl2pPr>
            <a:lvl3pPr rtl="0">
              <a:spcBef>
                <a:spcPts val="0"/>
              </a:spcBef>
              <a:buSzPct val="100000"/>
              <a:defRPr sz="4800"/>
            </a:lvl3pPr>
            <a:lvl4pPr rtl="0">
              <a:spcBef>
                <a:spcPts val="0"/>
              </a:spcBef>
              <a:buSzPct val="100000"/>
              <a:defRPr sz="4800"/>
            </a:lvl4pPr>
            <a:lvl5pPr rtl="0">
              <a:spcBef>
                <a:spcPts val="0"/>
              </a:spcBef>
              <a:buSzPct val="100000"/>
              <a:defRPr sz="4800"/>
            </a:lvl5pPr>
            <a:lvl6pPr rtl="0">
              <a:spcBef>
                <a:spcPts val="0"/>
              </a:spcBef>
              <a:buSzPct val="100000"/>
              <a:defRPr sz="4800"/>
            </a:lvl6pPr>
            <a:lvl7pPr rtl="0">
              <a:spcBef>
                <a:spcPts val="0"/>
              </a:spcBef>
              <a:buSzPct val="100000"/>
              <a:defRPr sz="4800"/>
            </a:lvl7pPr>
            <a:lvl8pPr rtl="0">
              <a:spcBef>
                <a:spcPts val="0"/>
              </a:spcBef>
              <a:buSzPct val="100000"/>
              <a:defRPr sz="4800"/>
            </a:lvl8pPr>
            <a:lvl9pPr rtl="0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293" name="Shape 29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2600" lIns="92600" rIns="92600" tIns="926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2600" lIns="92600" rIns="92600" tIns="926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6" name="Shape 296"/>
          <p:cNvSpPr txBox="1"/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anchorCtr="0" anchor="b" bIns="92600" lIns="92600" rIns="92600" tIns="92600"/>
          <a:lstStyle>
            <a:lvl1pPr rtl="0" algn="ctr">
              <a:spcBef>
                <a:spcPts val="0"/>
              </a:spcBef>
              <a:buSzPct val="100000"/>
              <a:defRPr sz="4200"/>
            </a:lvl1pPr>
            <a:lvl2pPr rtl="0" algn="ctr">
              <a:spcBef>
                <a:spcPts val="0"/>
              </a:spcBef>
              <a:buSzPct val="100000"/>
              <a:defRPr sz="4200"/>
            </a:lvl2pPr>
            <a:lvl3pPr rtl="0" algn="ctr">
              <a:spcBef>
                <a:spcPts val="0"/>
              </a:spcBef>
              <a:buSzPct val="100000"/>
              <a:defRPr sz="4200"/>
            </a:lvl3pPr>
            <a:lvl4pPr rtl="0" algn="ctr">
              <a:spcBef>
                <a:spcPts val="0"/>
              </a:spcBef>
              <a:buSzPct val="100000"/>
              <a:defRPr sz="4200"/>
            </a:lvl4pPr>
            <a:lvl5pPr rtl="0" algn="ctr">
              <a:spcBef>
                <a:spcPts val="0"/>
              </a:spcBef>
              <a:buSzPct val="100000"/>
              <a:defRPr sz="4200"/>
            </a:lvl5pPr>
            <a:lvl6pPr rtl="0" algn="ctr">
              <a:spcBef>
                <a:spcPts val="0"/>
              </a:spcBef>
              <a:buSzPct val="100000"/>
              <a:defRPr sz="4200"/>
            </a:lvl6pPr>
            <a:lvl7pPr rtl="0" algn="ctr">
              <a:spcBef>
                <a:spcPts val="0"/>
              </a:spcBef>
              <a:buSzPct val="100000"/>
              <a:defRPr sz="4200"/>
            </a:lvl7pPr>
            <a:lvl8pPr rtl="0" algn="ctr">
              <a:spcBef>
                <a:spcPts val="0"/>
              </a:spcBef>
              <a:buSzPct val="100000"/>
              <a:defRPr sz="4200"/>
            </a:lvl8pPr>
            <a:lvl9pPr rtl="0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297" name="Shape 297"/>
          <p:cNvSpPr txBox="1"/>
          <p:nvPr>
            <p:ph idx="1" type="subTitle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anchorCtr="0" anchor="t" bIns="92600" lIns="92600" rIns="92600" tIns="92600"/>
          <a:lstStyle>
            <a:lvl1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298" name="Shape 298"/>
          <p:cNvSpPr txBox="1"/>
          <p:nvPr>
            <p:ph idx="2" type="body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anchorCtr="0" anchor="ctr" bIns="92600" lIns="92600" rIns="92600" tIns="9260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99" name="Shape 29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2600" lIns="92600" rIns="92600" tIns="926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/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algn="ctr">
              <a:spcBef>
                <a:spcPts val="0"/>
              </a:spcBef>
              <a:buSzPct val="100000"/>
              <a:defRPr sz="3600"/>
            </a:lvl1pPr>
            <a:lvl2pPr algn="ctr">
              <a:spcBef>
                <a:spcPts val="0"/>
              </a:spcBef>
              <a:buSzPct val="100000"/>
              <a:defRPr sz="3600"/>
            </a:lvl2pPr>
            <a:lvl3pPr algn="ctr">
              <a:spcBef>
                <a:spcPts val="0"/>
              </a:spcBef>
              <a:buSzPct val="100000"/>
              <a:defRPr sz="3600"/>
            </a:lvl3pPr>
            <a:lvl4pPr algn="ctr">
              <a:spcBef>
                <a:spcPts val="0"/>
              </a:spcBef>
              <a:buSzPct val="100000"/>
              <a:defRPr sz="3600"/>
            </a:lvl4pPr>
            <a:lvl5pPr algn="ctr">
              <a:spcBef>
                <a:spcPts val="0"/>
              </a:spcBef>
              <a:buSzPct val="100000"/>
              <a:defRPr sz="3600"/>
            </a:lvl5pPr>
            <a:lvl6pPr algn="ctr">
              <a:spcBef>
                <a:spcPts val="0"/>
              </a:spcBef>
              <a:buSzPct val="100000"/>
              <a:defRPr sz="3600"/>
            </a:lvl6pPr>
            <a:lvl7pPr algn="ctr">
              <a:spcBef>
                <a:spcPts val="0"/>
              </a:spcBef>
              <a:buSzPct val="100000"/>
              <a:defRPr sz="3600"/>
            </a:lvl7pPr>
            <a:lvl8pPr algn="ctr">
              <a:spcBef>
                <a:spcPts val="0"/>
              </a:spcBef>
              <a:buSzPct val="100000"/>
              <a:defRPr sz="3600"/>
            </a:lvl8pPr>
            <a:lvl9pPr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/>
          <p:nvPr>
            <p:ph idx="1" type="body"/>
          </p:nvPr>
        </p:nvSpPr>
        <p:spPr>
          <a:xfrm>
            <a:off x="311699" y="4230575"/>
            <a:ext cx="5998800" cy="605100"/>
          </a:xfrm>
          <a:prstGeom prst="rect">
            <a:avLst/>
          </a:prstGeom>
        </p:spPr>
        <p:txBody>
          <a:bodyPr anchorCtr="0" anchor="ctr" bIns="92600" lIns="92600" rIns="92600" tIns="92600"/>
          <a:lstStyle>
            <a:lvl1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302" name="Shape 30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2600" lIns="92600" rIns="92600" tIns="926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/>
          <p:nvPr>
            <p:ph type="title"/>
          </p:nvPr>
        </p:nvSpPr>
        <p:spPr>
          <a:xfrm>
            <a:off x="311699" y="1106125"/>
            <a:ext cx="8520599" cy="1963500"/>
          </a:xfrm>
          <a:prstGeom prst="rect">
            <a:avLst/>
          </a:prstGeom>
        </p:spPr>
        <p:txBody>
          <a:bodyPr anchorCtr="0" anchor="b" bIns="92600" lIns="92600" rIns="92600" tIns="92600"/>
          <a:lstStyle>
            <a:lvl1pPr rtl="0" algn="ctr">
              <a:spcBef>
                <a:spcPts val="0"/>
              </a:spcBef>
              <a:buSzPct val="100000"/>
              <a:defRPr sz="12100"/>
            </a:lvl1pPr>
            <a:lvl2pPr rtl="0" algn="ctr">
              <a:spcBef>
                <a:spcPts val="0"/>
              </a:spcBef>
              <a:buSzPct val="100000"/>
              <a:defRPr sz="12100"/>
            </a:lvl2pPr>
            <a:lvl3pPr rtl="0" algn="ctr">
              <a:spcBef>
                <a:spcPts val="0"/>
              </a:spcBef>
              <a:buSzPct val="100000"/>
              <a:defRPr sz="12100"/>
            </a:lvl3pPr>
            <a:lvl4pPr rtl="0" algn="ctr">
              <a:spcBef>
                <a:spcPts val="0"/>
              </a:spcBef>
              <a:buSzPct val="100000"/>
              <a:defRPr sz="12100"/>
            </a:lvl4pPr>
            <a:lvl5pPr rtl="0" algn="ctr">
              <a:spcBef>
                <a:spcPts val="0"/>
              </a:spcBef>
              <a:buSzPct val="100000"/>
              <a:defRPr sz="12100"/>
            </a:lvl5pPr>
            <a:lvl6pPr rtl="0" algn="ctr">
              <a:spcBef>
                <a:spcPts val="0"/>
              </a:spcBef>
              <a:buSzPct val="100000"/>
              <a:defRPr sz="12100"/>
            </a:lvl6pPr>
            <a:lvl7pPr rtl="0" algn="ctr">
              <a:spcBef>
                <a:spcPts val="0"/>
              </a:spcBef>
              <a:buSzPct val="100000"/>
              <a:defRPr sz="12100"/>
            </a:lvl7pPr>
            <a:lvl8pPr rtl="0" algn="ctr">
              <a:spcBef>
                <a:spcPts val="0"/>
              </a:spcBef>
              <a:buSzPct val="100000"/>
              <a:defRPr sz="12100"/>
            </a:lvl8pPr>
            <a:lvl9pPr rtl="0" algn="ctr">
              <a:spcBef>
                <a:spcPts val="0"/>
              </a:spcBef>
              <a:buSzPct val="100000"/>
              <a:defRPr sz="12100"/>
            </a:lvl9pPr>
          </a:lstStyle>
          <a:p/>
        </p:txBody>
      </p:sp>
      <p:sp>
        <p:nvSpPr>
          <p:cNvPr id="305" name="Shape 305"/>
          <p:cNvSpPr txBox="1"/>
          <p:nvPr>
            <p:ph idx="1" type="body"/>
          </p:nvPr>
        </p:nvSpPr>
        <p:spPr>
          <a:xfrm>
            <a:off x="311699" y="3152225"/>
            <a:ext cx="8520599" cy="1300800"/>
          </a:xfrm>
          <a:prstGeom prst="rect">
            <a:avLst/>
          </a:prstGeom>
        </p:spPr>
        <p:txBody>
          <a:bodyPr anchorCtr="0" anchor="t" bIns="92600" lIns="92600" rIns="92600" tIns="92600"/>
          <a:lstStyle>
            <a:lvl1pPr rtl="0" algn="ctr">
              <a:spcBef>
                <a:spcPts val="0"/>
              </a:spcBef>
              <a:defRPr/>
            </a:lvl1pPr>
            <a:lvl2pPr rtl="0" algn="ctr">
              <a:spcBef>
                <a:spcPts val="0"/>
              </a:spcBef>
              <a:defRPr/>
            </a:lvl2pPr>
            <a:lvl3pPr rtl="0" algn="ctr">
              <a:spcBef>
                <a:spcPts val="0"/>
              </a:spcBef>
              <a:defRPr/>
            </a:lvl3pPr>
            <a:lvl4pPr rtl="0" algn="ctr">
              <a:spcBef>
                <a:spcPts val="0"/>
              </a:spcBef>
              <a:defRPr/>
            </a:lvl4pPr>
            <a:lvl5pPr rtl="0" algn="ctr">
              <a:spcBef>
                <a:spcPts val="0"/>
              </a:spcBef>
              <a:defRPr/>
            </a:lvl5pPr>
            <a:lvl6pPr rtl="0" algn="ctr">
              <a:spcBef>
                <a:spcPts val="0"/>
              </a:spcBef>
              <a:defRPr/>
            </a:lvl6pPr>
            <a:lvl7pPr rtl="0" algn="ctr">
              <a:spcBef>
                <a:spcPts val="0"/>
              </a:spcBef>
              <a:defRPr/>
            </a:lvl7pPr>
            <a:lvl8pPr rtl="0" algn="ctr">
              <a:spcBef>
                <a:spcPts val="0"/>
              </a:spcBef>
              <a:defRPr/>
            </a:lvl8pPr>
            <a:lvl9pPr rtl="0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306" name="Shape 30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2600" lIns="92600" rIns="92600" tIns="926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2600" lIns="92600" rIns="92600" tIns="926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2" name="Shape 22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SzPct val="100000"/>
              <a:defRPr sz="4800"/>
            </a:lvl1pPr>
            <a:lvl2pPr>
              <a:spcBef>
                <a:spcPts val="0"/>
              </a:spcBef>
              <a:buSzPct val="100000"/>
              <a:defRPr sz="4800"/>
            </a:lvl2pPr>
            <a:lvl3pPr>
              <a:spcBef>
                <a:spcPts val="0"/>
              </a:spcBef>
              <a:buSzPct val="100000"/>
              <a:defRPr sz="4800"/>
            </a:lvl3pPr>
            <a:lvl4pPr>
              <a:spcBef>
                <a:spcPts val="0"/>
              </a:spcBef>
              <a:buSzPct val="100000"/>
              <a:defRPr sz="4800"/>
            </a:lvl4pPr>
            <a:lvl5pPr>
              <a:spcBef>
                <a:spcPts val="0"/>
              </a:spcBef>
              <a:buSzPct val="100000"/>
              <a:defRPr sz="4800"/>
            </a:lvl5pPr>
            <a:lvl6pPr>
              <a:spcBef>
                <a:spcPts val="0"/>
              </a:spcBef>
              <a:buSzPct val="100000"/>
              <a:defRPr sz="4800"/>
            </a:lvl6pPr>
            <a:lvl7pPr>
              <a:spcBef>
                <a:spcPts val="0"/>
              </a:spcBef>
              <a:buSzPct val="100000"/>
              <a:defRPr sz="4800"/>
            </a:lvl7pPr>
            <a:lvl8pPr>
              <a:spcBef>
                <a:spcPts val="0"/>
              </a:spcBef>
              <a:buSzPct val="100000"/>
              <a:defRPr sz="4800"/>
            </a:lvl8pPr>
            <a:lvl9pPr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" name="Shape 36"/>
          <p:cNvSpPr txBox="1"/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4200"/>
            </a:lvl1pPr>
            <a:lvl2pPr algn="ctr">
              <a:spcBef>
                <a:spcPts val="0"/>
              </a:spcBef>
              <a:buSzPct val="100000"/>
              <a:defRPr sz="4200"/>
            </a:lvl2pPr>
            <a:lvl3pPr algn="ctr">
              <a:spcBef>
                <a:spcPts val="0"/>
              </a:spcBef>
              <a:buSzPct val="100000"/>
              <a:defRPr sz="4200"/>
            </a:lvl3pPr>
            <a:lvl4pPr algn="ctr">
              <a:spcBef>
                <a:spcPts val="0"/>
              </a:spcBef>
              <a:buSzPct val="100000"/>
              <a:defRPr sz="4200"/>
            </a:lvl4pPr>
            <a:lvl5pPr algn="ctr">
              <a:spcBef>
                <a:spcPts val="0"/>
              </a:spcBef>
              <a:buSzPct val="100000"/>
              <a:defRPr sz="4200"/>
            </a:lvl5pPr>
            <a:lvl6pPr algn="ctr">
              <a:spcBef>
                <a:spcPts val="0"/>
              </a:spcBef>
              <a:buSzPct val="100000"/>
              <a:defRPr sz="4200"/>
            </a:lvl6pPr>
            <a:lvl7pPr algn="ctr">
              <a:spcBef>
                <a:spcPts val="0"/>
              </a:spcBef>
              <a:buSzPct val="100000"/>
              <a:defRPr sz="4200"/>
            </a:lvl7pPr>
            <a:lvl8pPr algn="ctr">
              <a:spcBef>
                <a:spcPts val="0"/>
              </a:spcBef>
              <a:buSzPct val="100000"/>
              <a:defRPr sz="4200"/>
            </a:lvl8pPr>
            <a:lvl9pPr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7" name="Shape 37"/>
          <p:cNvSpPr txBox="1"/>
          <p:nvPr>
            <p:ph idx="1" type="subTitle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8" name="Shape 38"/>
          <p:cNvSpPr txBox="1"/>
          <p:nvPr>
            <p:ph idx="2" type="body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>
            <p:ph type="title"/>
          </p:nvPr>
        </p:nvSpPr>
        <p:spPr>
          <a:xfrm>
            <a:off x="311699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2600" lIns="92600" rIns="92600" tIns="92600"/>
          <a:lstStyle>
            <a:lvl1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66" name="Shape 266"/>
          <p:cNvSpPr txBox="1"/>
          <p:nvPr>
            <p:ph idx="1" type="body"/>
          </p:nvPr>
        </p:nvSpPr>
        <p:spPr>
          <a:xfrm>
            <a:off x="311699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2600" lIns="92600" rIns="92600" tIns="92600"/>
          <a:lstStyle>
            <a:lvl1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400">
                <a:solidFill>
                  <a:schemeClr val="dk2"/>
                </a:solidFill>
              </a:defRPr>
            </a:lvl2pPr>
            <a:lvl3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400">
                <a:solidFill>
                  <a:schemeClr val="dk2"/>
                </a:solidFill>
              </a:defRPr>
            </a:lvl3pPr>
            <a:lvl4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400">
                <a:solidFill>
                  <a:schemeClr val="dk2"/>
                </a:solidFill>
              </a:defRPr>
            </a:lvl4pPr>
            <a:lvl5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400">
                <a:solidFill>
                  <a:schemeClr val="dk2"/>
                </a:solidFill>
              </a:defRPr>
            </a:lvl5pPr>
            <a:lvl6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400">
                <a:solidFill>
                  <a:schemeClr val="dk2"/>
                </a:solidFill>
              </a:defRPr>
            </a:lvl6pPr>
            <a:lvl7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400">
                <a:solidFill>
                  <a:schemeClr val="dk2"/>
                </a:solidFill>
              </a:defRPr>
            </a:lvl7pPr>
            <a:lvl8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400">
                <a:solidFill>
                  <a:schemeClr val="dk2"/>
                </a:solidFill>
              </a:defRPr>
            </a:lvl8pPr>
            <a:lvl9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67" name="Shape 26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2600" lIns="92600" rIns="92600" tIns="92600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7.png"/><Relationship Id="rId4" Type="http://schemas.openxmlformats.org/officeDocument/2006/relationships/image" Target="../media/image04.png"/><Relationship Id="rId5" Type="http://schemas.openxmlformats.org/officeDocument/2006/relationships/image" Target="../media/image06.png"/><Relationship Id="rId6" Type="http://schemas.openxmlformats.org/officeDocument/2006/relationships/image" Target="../media/image0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Relationship Id="rId4" Type="http://schemas.openxmlformats.org/officeDocument/2006/relationships/image" Target="../media/image2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png"/><Relationship Id="rId4" Type="http://schemas.openxmlformats.org/officeDocument/2006/relationships/image" Target="../media/image2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0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2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5.png"/><Relationship Id="rId4" Type="http://schemas.openxmlformats.org/officeDocument/2006/relationships/image" Target="../media/image27.png"/><Relationship Id="rId5" Type="http://schemas.openxmlformats.org/officeDocument/2006/relationships/image" Target="../media/image29.png"/><Relationship Id="rId6" Type="http://schemas.openxmlformats.org/officeDocument/2006/relationships/image" Target="../media/image26.png"/><Relationship Id="rId7" Type="http://schemas.openxmlformats.org/officeDocument/2006/relationships/image" Target="../media/image2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0.png"/><Relationship Id="rId4" Type="http://schemas.openxmlformats.org/officeDocument/2006/relationships/image" Target="../media/image03.png"/><Relationship Id="rId9" Type="http://schemas.openxmlformats.org/officeDocument/2006/relationships/image" Target="../media/image11.png"/><Relationship Id="rId5" Type="http://schemas.openxmlformats.org/officeDocument/2006/relationships/image" Target="../media/image01.png"/><Relationship Id="rId6" Type="http://schemas.openxmlformats.org/officeDocument/2006/relationships/image" Target="../media/image05.png"/><Relationship Id="rId7" Type="http://schemas.openxmlformats.org/officeDocument/2006/relationships/image" Target="../media/image02.png"/><Relationship Id="rId8" Type="http://schemas.openxmlformats.org/officeDocument/2006/relationships/image" Target="../media/image0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10.png"/><Relationship Id="rId5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/>
        </p:nvSpPr>
        <p:spPr>
          <a:xfrm>
            <a:off x="1481100" y="453425"/>
            <a:ext cx="6181800" cy="10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6000">
                <a:solidFill>
                  <a:srgbClr val="1E88E5"/>
                </a:solidFill>
                <a:latin typeface="Lato"/>
                <a:ea typeface="Lato"/>
                <a:cs typeface="Lato"/>
                <a:sym typeface="Lato"/>
              </a:rPr>
              <a:t>Team Covalence</a:t>
            </a:r>
          </a:p>
        </p:txBody>
      </p:sp>
      <p:pic>
        <p:nvPicPr>
          <p:cNvPr id="54" name="Shape 54"/>
          <p:cNvPicPr preferRelativeResize="0"/>
          <p:nvPr/>
        </p:nvPicPr>
        <p:blipFill rotWithShape="1">
          <a:blip r:embed="rId3">
            <a:alphaModFix/>
          </a:blip>
          <a:srcRect b="31551" l="46569" r="9027" t="3592"/>
          <a:stretch/>
        </p:blipFill>
        <p:spPr>
          <a:xfrm>
            <a:off x="2778537" y="2081000"/>
            <a:ext cx="1461300" cy="1422899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5" name="Shape 55"/>
          <p:cNvPicPr preferRelativeResize="0"/>
          <p:nvPr/>
        </p:nvPicPr>
        <p:blipFill rotWithShape="1">
          <a:blip r:embed="rId4">
            <a:alphaModFix/>
          </a:blip>
          <a:srcRect b="45879" l="13097" r="13443" t="8690"/>
          <a:stretch/>
        </p:blipFill>
        <p:spPr>
          <a:xfrm>
            <a:off x="7029750" y="2081000"/>
            <a:ext cx="1461300" cy="1422899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6" name="Shape 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2950" y="2081000"/>
            <a:ext cx="1461300" cy="1422899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7" name="Shape 57"/>
          <p:cNvPicPr preferRelativeResize="0"/>
          <p:nvPr/>
        </p:nvPicPr>
        <p:blipFill rotWithShape="1">
          <a:blip r:embed="rId6">
            <a:alphaModFix/>
          </a:blip>
          <a:srcRect b="44751" l="66963" r="1995" t="13310"/>
          <a:stretch/>
        </p:blipFill>
        <p:spPr>
          <a:xfrm>
            <a:off x="4904150" y="2052042"/>
            <a:ext cx="1461300" cy="1480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8" name="Shape 58"/>
          <p:cNvSpPr txBox="1"/>
          <p:nvPr/>
        </p:nvSpPr>
        <p:spPr>
          <a:xfrm>
            <a:off x="783450" y="3616225"/>
            <a:ext cx="1200299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2000">
                <a:solidFill>
                  <a:srgbClr val="1561A4"/>
                </a:solidFill>
                <a:latin typeface="Lato"/>
                <a:ea typeface="Lato"/>
                <a:cs typeface="Lato"/>
                <a:sym typeface="Lato"/>
              </a:rPr>
              <a:t>TED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en" sz="2000">
                <a:solidFill>
                  <a:srgbClr val="1561A4"/>
                </a:solidFill>
                <a:latin typeface="Lato"/>
                <a:ea typeface="Lato"/>
                <a:cs typeface="Lato"/>
                <a:sym typeface="Lato"/>
              </a:rPr>
              <a:t>LI</a:t>
            </a:r>
          </a:p>
        </p:txBody>
      </p:sp>
      <p:sp>
        <p:nvSpPr>
          <p:cNvPr id="59" name="Shape 59"/>
          <p:cNvSpPr txBox="1"/>
          <p:nvPr/>
        </p:nvSpPr>
        <p:spPr>
          <a:xfrm>
            <a:off x="2362300" y="3616225"/>
            <a:ext cx="2293799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2000">
                <a:solidFill>
                  <a:srgbClr val="1561A4"/>
                </a:solidFill>
                <a:latin typeface="Lato"/>
                <a:ea typeface="Lato"/>
                <a:cs typeface="Lato"/>
                <a:sym typeface="Lato"/>
              </a:rPr>
              <a:t>COURTNEY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en" sz="2000">
                <a:solidFill>
                  <a:srgbClr val="1561A4"/>
                </a:solidFill>
                <a:latin typeface="Lato"/>
                <a:ea typeface="Lato"/>
                <a:cs typeface="Lato"/>
                <a:sym typeface="Lato"/>
              </a:rPr>
              <a:t>NOH</a:t>
            </a:r>
          </a:p>
        </p:txBody>
      </p:sp>
      <p:sp>
        <p:nvSpPr>
          <p:cNvPr id="60" name="Shape 60"/>
          <p:cNvSpPr txBox="1"/>
          <p:nvPr/>
        </p:nvSpPr>
        <p:spPr>
          <a:xfrm>
            <a:off x="4487900" y="3616225"/>
            <a:ext cx="2293799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2000">
                <a:solidFill>
                  <a:srgbClr val="1561A4"/>
                </a:solidFill>
                <a:latin typeface="Lato"/>
                <a:ea typeface="Lato"/>
                <a:cs typeface="Lato"/>
                <a:sym typeface="Lato"/>
              </a:rPr>
              <a:t>LOGAN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en" sz="2000">
                <a:solidFill>
                  <a:srgbClr val="1561A4"/>
                </a:solidFill>
                <a:latin typeface="Lato"/>
                <a:ea typeface="Lato"/>
                <a:cs typeface="Lato"/>
                <a:sym typeface="Lato"/>
              </a:rPr>
              <a:t>SHORT</a:t>
            </a:r>
          </a:p>
        </p:txBody>
      </p:sp>
      <p:sp>
        <p:nvSpPr>
          <p:cNvPr id="61" name="Shape 61"/>
          <p:cNvSpPr txBox="1"/>
          <p:nvPr/>
        </p:nvSpPr>
        <p:spPr>
          <a:xfrm>
            <a:off x="6613500" y="3616225"/>
            <a:ext cx="2293799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2000">
                <a:solidFill>
                  <a:srgbClr val="1561A4"/>
                </a:solidFill>
                <a:latin typeface="Lato"/>
                <a:ea typeface="Lato"/>
                <a:cs typeface="Lato"/>
                <a:sym typeface="Lato"/>
              </a:rPr>
              <a:t>EMMA TOWNLEY-SMITH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/>
        </p:nvSpPr>
        <p:spPr>
          <a:xfrm>
            <a:off x="0" y="0"/>
            <a:ext cx="9144000" cy="1190400"/>
          </a:xfrm>
          <a:prstGeom prst="rect">
            <a:avLst/>
          </a:prstGeom>
          <a:solidFill>
            <a:srgbClr val="1E88E5">
              <a:alpha val="6115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lnSpc>
                <a:spcPct val="134550"/>
              </a:lnSpc>
              <a:spcBef>
                <a:spcPts val="0"/>
              </a:spcBef>
              <a:buNone/>
            </a:pPr>
            <a:r>
              <a:rPr b="1" lang="en" sz="36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Results: Heuristic Evaluation</a:t>
            </a:r>
          </a:p>
        </p:txBody>
      </p:sp>
      <p:sp>
        <p:nvSpPr>
          <p:cNvPr id="125" name="Shape 125"/>
          <p:cNvSpPr txBox="1"/>
          <p:nvPr/>
        </p:nvSpPr>
        <p:spPr>
          <a:xfrm>
            <a:off x="152400" y="1342800"/>
            <a:ext cx="4970999" cy="784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34550"/>
              </a:lnSpc>
              <a:spcBef>
                <a:spcPts val="0"/>
              </a:spcBef>
              <a:buNone/>
            </a:pPr>
            <a:r>
              <a:rPr b="1" lang="en" sz="24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UX flow for linking nodes: before</a:t>
            </a:r>
          </a:p>
        </p:txBody>
      </p:sp>
      <p:sp>
        <p:nvSpPr>
          <p:cNvPr id="126" name="Shape 126"/>
          <p:cNvSpPr txBox="1"/>
          <p:nvPr/>
        </p:nvSpPr>
        <p:spPr>
          <a:xfrm>
            <a:off x="3279300" y="1957550"/>
            <a:ext cx="2585400" cy="665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2. Add the new node through the ‘plus’ button.</a:t>
            </a:r>
          </a:p>
        </p:txBody>
      </p:sp>
      <p:pic>
        <p:nvPicPr>
          <p:cNvPr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726" y="2949225"/>
            <a:ext cx="2585499" cy="194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3775" y="2949225"/>
            <a:ext cx="2585500" cy="1940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Shape 1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79250" y="2949225"/>
            <a:ext cx="2585500" cy="1950414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Shape 130"/>
          <p:cNvSpPr txBox="1"/>
          <p:nvPr/>
        </p:nvSpPr>
        <p:spPr>
          <a:xfrm>
            <a:off x="117475" y="2018225"/>
            <a:ext cx="3000000" cy="78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1. Tap on the node(s) your next node should be connected to.</a:t>
            </a:r>
          </a:p>
        </p:txBody>
      </p:sp>
      <p:sp>
        <p:nvSpPr>
          <p:cNvPr id="131" name="Shape 131"/>
          <p:cNvSpPr txBox="1"/>
          <p:nvPr/>
        </p:nvSpPr>
        <p:spPr>
          <a:xfrm>
            <a:off x="6026525" y="1908100"/>
            <a:ext cx="30000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3. Connections between nodes are drawn automatically.</a:t>
            </a:r>
          </a:p>
        </p:txBody>
      </p:sp>
      <p:sp>
        <p:nvSpPr>
          <p:cNvPr id="132" name="Shape 132"/>
          <p:cNvSpPr/>
          <p:nvPr/>
        </p:nvSpPr>
        <p:spPr>
          <a:xfrm>
            <a:off x="1291350" y="3589500"/>
            <a:ext cx="678599" cy="665399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3" name="Shape 133"/>
          <p:cNvSpPr/>
          <p:nvPr/>
        </p:nvSpPr>
        <p:spPr>
          <a:xfrm>
            <a:off x="2485500" y="4440950"/>
            <a:ext cx="304799" cy="304799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4" name="Shape 134"/>
          <p:cNvSpPr/>
          <p:nvPr/>
        </p:nvSpPr>
        <p:spPr>
          <a:xfrm>
            <a:off x="5186575" y="4201400"/>
            <a:ext cx="304799" cy="304799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5" name="Shape 135"/>
          <p:cNvSpPr txBox="1"/>
          <p:nvPr/>
        </p:nvSpPr>
        <p:spPr>
          <a:xfrm>
            <a:off x="952100" y="3731775"/>
            <a:ext cx="569100" cy="2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1.</a:t>
            </a:r>
          </a:p>
        </p:txBody>
      </p:sp>
      <p:sp>
        <p:nvSpPr>
          <p:cNvPr id="136" name="Shape 136"/>
          <p:cNvSpPr txBox="1"/>
          <p:nvPr/>
        </p:nvSpPr>
        <p:spPr>
          <a:xfrm>
            <a:off x="2122350" y="4396700"/>
            <a:ext cx="569100" cy="2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2.</a:t>
            </a:r>
          </a:p>
        </p:txBody>
      </p:sp>
      <p:sp>
        <p:nvSpPr>
          <p:cNvPr id="137" name="Shape 137"/>
          <p:cNvSpPr txBox="1"/>
          <p:nvPr/>
        </p:nvSpPr>
        <p:spPr>
          <a:xfrm>
            <a:off x="4867875" y="4125200"/>
            <a:ext cx="569100" cy="2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3.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/>
        </p:nvSpPr>
        <p:spPr>
          <a:xfrm>
            <a:off x="0" y="0"/>
            <a:ext cx="9144000" cy="1190400"/>
          </a:xfrm>
          <a:prstGeom prst="rect">
            <a:avLst/>
          </a:prstGeom>
          <a:solidFill>
            <a:srgbClr val="1E88E5">
              <a:alpha val="6115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lnSpc>
                <a:spcPct val="134550"/>
              </a:lnSpc>
              <a:spcBef>
                <a:spcPts val="0"/>
              </a:spcBef>
              <a:buNone/>
            </a:pPr>
            <a:r>
              <a:rPr b="1" lang="en" sz="36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Results: Heuristic Evaluation</a:t>
            </a:r>
          </a:p>
        </p:txBody>
      </p:sp>
      <p:sp>
        <p:nvSpPr>
          <p:cNvPr id="143" name="Shape 143"/>
          <p:cNvSpPr txBox="1"/>
          <p:nvPr/>
        </p:nvSpPr>
        <p:spPr>
          <a:xfrm>
            <a:off x="152400" y="1342800"/>
            <a:ext cx="4970999" cy="784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34550"/>
              </a:lnSpc>
              <a:spcBef>
                <a:spcPts val="0"/>
              </a:spcBef>
              <a:buNone/>
            </a:pPr>
            <a:r>
              <a:rPr b="1" lang="en" sz="24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UX flow for linking nodes: after</a:t>
            </a:r>
          </a:p>
        </p:txBody>
      </p:sp>
      <p:sp>
        <p:nvSpPr>
          <p:cNvPr id="144" name="Shape 144"/>
          <p:cNvSpPr txBox="1"/>
          <p:nvPr/>
        </p:nvSpPr>
        <p:spPr>
          <a:xfrm>
            <a:off x="152400" y="1806025"/>
            <a:ext cx="3433800" cy="30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>
              <a:spcBef>
                <a:spcPts val="0"/>
              </a:spcBef>
              <a:buSzPct val="100000"/>
              <a:buFont typeface="Lato"/>
              <a:buAutoNum type="arabicPeriod"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Draw a line between the centers of two nodes to connect them.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5" name="Shape 145">
            <a:hlinkClick/>
          </p:cNvPr>
          <p:cNvSpPr/>
          <p:nvPr/>
        </p:nvSpPr>
        <p:spPr>
          <a:xfrm>
            <a:off x="4707175" y="1496700"/>
            <a:ext cx="4098800" cy="3074100"/>
          </a:xfrm>
          <a:prstGeom prst="rect">
            <a:avLst/>
          </a:prstGeom>
          <a:blipFill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/>
        </p:nvSpPr>
        <p:spPr>
          <a:xfrm>
            <a:off x="0" y="0"/>
            <a:ext cx="9144000" cy="1190400"/>
          </a:xfrm>
          <a:prstGeom prst="rect">
            <a:avLst/>
          </a:prstGeom>
          <a:solidFill>
            <a:srgbClr val="1E88E5">
              <a:alpha val="6115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lnSpc>
                <a:spcPct val="134550"/>
              </a:lnSpc>
              <a:spcBef>
                <a:spcPts val="0"/>
              </a:spcBef>
              <a:buNone/>
            </a:pPr>
            <a:r>
              <a:rPr b="1" lang="en" sz="36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Results: Heuristic Evaluation</a:t>
            </a:r>
          </a:p>
        </p:txBody>
      </p:sp>
      <p:sp>
        <p:nvSpPr>
          <p:cNvPr id="151" name="Shape 151"/>
          <p:cNvSpPr txBox="1"/>
          <p:nvPr/>
        </p:nvSpPr>
        <p:spPr>
          <a:xfrm>
            <a:off x="851100" y="2376825"/>
            <a:ext cx="7441800" cy="1805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chemeClr val="dk1"/>
                </a:solidFill>
              </a:rPr>
              <a:t>[H2-3: User Control] (Severity 3)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chemeClr val="dk1"/>
                </a:solidFill>
              </a:rPr>
              <a:t>How do you edit an existing map? The editor only allows you to create new maps</a:t>
            </a:r>
            <a:r>
              <a:rPr lang="en">
                <a:solidFill>
                  <a:schemeClr val="dk1"/>
                </a:solidFill>
              </a:rPr>
              <a:t> - I don’t see any edit button when I’m viewing a finished map - this seems like an an important oversight especially since editing/creating maps is one of your main tasks. There should at least be an edit button somewhere in your prototype to represent this.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/>
          </a:p>
        </p:txBody>
      </p:sp>
      <p:sp>
        <p:nvSpPr>
          <p:cNvPr id="152" name="Shape 152"/>
          <p:cNvSpPr txBox="1"/>
          <p:nvPr/>
        </p:nvSpPr>
        <p:spPr>
          <a:xfrm>
            <a:off x="1302600" y="1325375"/>
            <a:ext cx="6538800" cy="1175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lnSpc>
                <a:spcPct val="134550"/>
              </a:lnSpc>
              <a:spcBef>
                <a:spcPts val="0"/>
              </a:spcBef>
              <a:buNone/>
            </a:pPr>
            <a:r>
              <a:rPr lang="en" sz="30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Modes of Operation -- Edit and View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/>
        </p:nvSpPr>
        <p:spPr>
          <a:xfrm>
            <a:off x="0" y="0"/>
            <a:ext cx="9144000" cy="1190400"/>
          </a:xfrm>
          <a:prstGeom prst="rect">
            <a:avLst/>
          </a:prstGeom>
          <a:solidFill>
            <a:srgbClr val="1E88E5">
              <a:alpha val="6115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lnSpc>
                <a:spcPct val="134550"/>
              </a:lnSpc>
              <a:spcBef>
                <a:spcPts val="0"/>
              </a:spcBef>
              <a:buNone/>
            </a:pPr>
            <a:r>
              <a:rPr b="1" lang="en" sz="36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Results: Heuristic Evaluation</a:t>
            </a:r>
          </a:p>
        </p:txBody>
      </p:sp>
      <p:sp>
        <p:nvSpPr>
          <p:cNvPr id="158" name="Shape 158"/>
          <p:cNvSpPr txBox="1"/>
          <p:nvPr/>
        </p:nvSpPr>
        <p:spPr>
          <a:xfrm>
            <a:off x="152400" y="1342800"/>
            <a:ext cx="4970999" cy="784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34550"/>
              </a:lnSpc>
              <a:spcBef>
                <a:spcPts val="0"/>
              </a:spcBef>
              <a:buNone/>
            </a:pPr>
            <a:r>
              <a:rPr b="1" lang="en" sz="24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Edit and view modes: before</a:t>
            </a:r>
          </a:p>
        </p:txBody>
      </p:sp>
      <p:sp>
        <p:nvSpPr>
          <p:cNvPr id="159" name="Shape 159"/>
          <p:cNvSpPr txBox="1"/>
          <p:nvPr/>
        </p:nvSpPr>
        <p:spPr>
          <a:xfrm>
            <a:off x="889150" y="1997550"/>
            <a:ext cx="2790899" cy="784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1. How do you view (not edit) your own maps?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60" name="Shape 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9224" y="2873275"/>
            <a:ext cx="2790749" cy="2102174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Shape 161"/>
          <p:cNvSpPr txBox="1"/>
          <p:nvPr/>
        </p:nvSpPr>
        <p:spPr>
          <a:xfrm>
            <a:off x="5406250" y="1794750"/>
            <a:ext cx="2849699" cy="119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2. How do you edit someone else’s map?</a:t>
            </a:r>
          </a:p>
        </p:txBody>
      </p:sp>
      <p:pic>
        <p:nvPicPr>
          <p:cNvPr id="162" name="Shape 1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23400" y="2873287"/>
            <a:ext cx="2790750" cy="208800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Shape 163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Shape 1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9796" y="1400625"/>
            <a:ext cx="4595449" cy="345275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Shape 169"/>
          <p:cNvSpPr txBox="1"/>
          <p:nvPr/>
        </p:nvSpPr>
        <p:spPr>
          <a:xfrm>
            <a:off x="0" y="0"/>
            <a:ext cx="9144000" cy="1190400"/>
          </a:xfrm>
          <a:prstGeom prst="rect">
            <a:avLst/>
          </a:prstGeom>
          <a:solidFill>
            <a:srgbClr val="1E88E5">
              <a:alpha val="6115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lnSpc>
                <a:spcPct val="134550"/>
              </a:lnSpc>
              <a:spcBef>
                <a:spcPts val="0"/>
              </a:spcBef>
              <a:buNone/>
            </a:pPr>
            <a:r>
              <a:rPr b="1" lang="en" sz="36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Results: Heuristic Evaluation</a:t>
            </a:r>
          </a:p>
        </p:txBody>
      </p:sp>
      <p:sp>
        <p:nvSpPr>
          <p:cNvPr id="170" name="Shape 170"/>
          <p:cNvSpPr txBox="1"/>
          <p:nvPr/>
        </p:nvSpPr>
        <p:spPr>
          <a:xfrm>
            <a:off x="152400" y="1342800"/>
            <a:ext cx="4970999" cy="784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34550"/>
              </a:lnSpc>
              <a:spcBef>
                <a:spcPts val="0"/>
              </a:spcBef>
              <a:buNone/>
            </a:pPr>
            <a:r>
              <a:rPr b="1" lang="en" sz="24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Edit and view modes: after</a:t>
            </a:r>
          </a:p>
        </p:txBody>
      </p:sp>
      <p:sp>
        <p:nvSpPr>
          <p:cNvPr id="171" name="Shape 171"/>
          <p:cNvSpPr txBox="1"/>
          <p:nvPr/>
        </p:nvSpPr>
        <p:spPr>
          <a:xfrm>
            <a:off x="304800" y="2088475"/>
            <a:ext cx="4051199" cy="30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Explicit UI buttons for edit vs. view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2" name="Shape 172"/>
          <p:cNvSpPr/>
          <p:nvPr/>
        </p:nvSpPr>
        <p:spPr>
          <a:xfrm>
            <a:off x="6632925" y="1638275"/>
            <a:ext cx="953099" cy="397499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EDIT</a:t>
            </a:r>
          </a:p>
        </p:txBody>
      </p:sp>
      <p:sp>
        <p:nvSpPr>
          <p:cNvPr id="173" name="Shape 173"/>
          <p:cNvSpPr/>
          <p:nvPr/>
        </p:nvSpPr>
        <p:spPr>
          <a:xfrm>
            <a:off x="7736100" y="1638275"/>
            <a:ext cx="953099" cy="397499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B7B7B7"/>
                </a:solidFill>
              </a:rPr>
              <a:t>View</a:t>
            </a:r>
          </a:p>
        </p:txBody>
      </p:sp>
      <p:sp>
        <p:nvSpPr>
          <p:cNvPr id="174" name="Shape 174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/>
        </p:nvSpPr>
        <p:spPr>
          <a:xfrm>
            <a:off x="0" y="0"/>
            <a:ext cx="9144000" cy="1190400"/>
          </a:xfrm>
          <a:prstGeom prst="rect">
            <a:avLst/>
          </a:prstGeom>
          <a:solidFill>
            <a:srgbClr val="1E88E5">
              <a:alpha val="6115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lnSpc>
                <a:spcPct val="134550"/>
              </a:lnSpc>
              <a:spcBef>
                <a:spcPts val="0"/>
              </a:spcBef>
              <a:buNone/>
            </a:pPr>
            <a:r>
              <a:rPr b="1" lang="en" sz="36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Results: Heuristic Evaluation</a:t>
            </a:r>
          </a:p>
        </p:txBody>
      </p:sp>
      <p:sp>
        <p:nvSpPr>
          <p:cNvPr id="180" name="Shape 180"/>
          <p:cNvSpPr txBox="1"/>
          <p:nvPr/>
        </p:nvSpPr>
        <p:spPr>
          <a:xfrm>
            <a:off x="851100" y="2376825"/>
            <a:ext cx="7441800" cy="1805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chemeClr val="dk1"/>
                </a:solidFill>
              </a:rPr>
              <a:t>[H2-3: User Control] (Severity 3)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...</a:t>
            </a:r>
            <a:r>
              <a:rPr b="1" lang="en">
                <a:solidFill>
                  <a:schemeClr val="dk1"/>
                </a:solidFill>
              </a:rPr>
              <a:t>How do you import/save a public map into your local storage so that you can edit it, or see it later?</a:t>
            </a:r>
            <a:r>
              <a:rPr lang="en">
                <a:solidFill>
                  <a:schemeClr val="dk1"/>
                </a:solidFill>
              </a:rPr>
              <a:t> (I see a “saved maps” section in the “Home” section, but there’s no corresponding save button when you look at a specific map under the “Explore maps” section)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/>
          </a:p>
        </p:txBody>
      </p:sp>
      <p:sp>
        <p:nvSpPr>
          <p:cNvPr id="181" name="Shape 181"/>
          <p:cNvSpPr txBox="1"/>
          <p:nvPr/>
        </p:nvSpPr>
        <p:spPr>
          <a:xfrm>
            <a:off x="1302600" y="1325375"/>
            <a:ext cx="6538800" cy="956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lnSpc>
                <a:spcPct val="134550"/>
              </a:lnSpc>
              <a:spcBef>
                <a:spcPts val="0"/>
              </a:spcBef>
              <a:buNone/>
            </a:pPr>
            <a:r>
              <a:rPr lang="en" sz="30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Model for how maps are stored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/>
        </p:nvSpPr>
        <p:spPr>
          <a:xfrm>
            <a:off x="0" y="0"/>
            <a:ext cx="9144000" cy="1190400"/>
          </a:xfrm>
          <a:prstGeom prst="rect">
            <a:avLst/>
          </a:prstGeom>
          <a:solidFill>
            <a:srgbClr val="1E88E5">
              <a:alpha val="6115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lnSpc>
                <a:spcPct val="134550"/>
              </a:lnSpc>
              <a:spcBef>
                <a:spcPts val="0"/>
              </a:spcBef>
              <a:buNone/>
            </a:pPr>
            <a:r>
              <a:rPr b="1" lang="en" sz="36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Results: Heuristic Evaluation</a:t>
            </a:r>
          </a:p>
        </p:txBody>
      </p:sp>
      <p:sp>
        <p:nvSpPr>
          <p:cNvPr id="187" name="Shape 187"/>
          <p:cNvSpPr txBox="1"/>
          <p:nvPr/>
        </p:nvSpPr>
        <p:spPr>
          <a:xfrm>
            <a:off x="152400" y="1342800"/>
            <a:ext cx="6087600" cy="784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34550"/>
              </a:lnSpc>
              <a:spcBef>
                <a:spcPts val="0"/>
              </a:spcBef>
              <a:buNone/>
            </a:pPr>
            <a:r>
              <a:rPr b="1" lang="en" sz="24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How are maps stored? (before)</a:t>
            </a:r>
          </a:p>
        </p:txBody>
      </p:sp>
      <p:pic>
        <p:nvPicPr>
          <p:cNvPr id="188" name="Shape 1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3437" y="2195050"/>
            <a:ext cx="3457124" cy="2582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/>
        </p:nvSpPr>
        <p:spPr>
          <a:xfrm>
            <a:off x="0" y="0"/>
            <a:ext cx="9144000" cy="1190400"/>
          </a:xfrm>
          <a:prstGeom prst="rect">
            <a:avLst/>
          </a:prstGeom>
          <a:solidFill>
            <a:srgbClr val="1E88E5">
              <a:alpha val="6115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lnSpc>
                <a:spcPct val="134550"/>
              </a:lnSpc>
              <a:spcBef>
                <a:spcPts val="0"/>
              </a:spcBef>
              <a:buNone/>
            </a:pPr>
            <a:r>
              <a:rPr b="1" lang="en" sz="36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Results: Heuristic Evaluation</a:t>
            </a:r>
          </a:p>
        </p:txBody>
      </p:sp>
      <p:sp>
        <p:nvSpPr>
          <p:cNvPr id="194" name="Shape 194"/>
          <p:cNvSpPr txBox="1"/>
          <p:nvPr/>
        </p:nvSpPr>
        <p:spPr>
          <a:xfrm>
            <a:off x="152400" y="1342800"/>
            <a:ext cx="6087600" cy="784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34550"/>
              </a:lnSpc>
              <a:spcBef>
                <a:spcPts val="0"/>
              </a:spcBef>
              <a:buNone/>
            </a:pPr>
            <a:r>
              <a:rPr b="1" lang="en" sz="24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How are maps stored? (after)</a:t>
            </a:r>
          </a:p>
        </p:txBody>
      </p:sp>
      <p:sp>
        <p:nvSpPr>
          <p:cNvPr id="195" name="Shape 195"/>
          <p:cNvSpPr/>
          <p:nvPr/>
        </p:nvSpPr>
        <p:spPr>
          <a:xfrm>
            <a:off x="788200" y="3379089"/>
            <a:ext cx="2824500" cy="412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DNA STRUCTURE by Courtney</a:t>
            </a:r>
          </a:p>
        </p:txBody>
      </p:sp>
      <p:sp>
        <p:nvSpPr>
          <p:cNvPr id="196" name="Shape 196"/>
          <p:cNvSpPr/>
          <p:nvPr/>
        </p:nvSpPr>
        <p:spPr>
          <a:xfrm>
            <a:off x="788200" y="3791242"/>
            <a:ext cx="2824500" cy="412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PALO ALTO STORES by Ted</a:t>
            </a:r>
          </a:p>
        </p:txBody>
      </p:sp>
      <p:sp>
        <p:nvSpPr>
          <p:cNvPr id="197" name="Shape 197"/>
          <p:cNvSpPr/>
          <p:nvPr/>
        </p:nvSpPr>
        <p:spPr>
          <a:xfrm>
            <a:off x="788200" y="4203396"/>
            <a:ext cx="2824500" cy="412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CS103 MIDTERM by Logan</a:t>
            </a:r>
          </a:p>
        </p:txBody>
      </p:sp>
      <p:sp>
        <p:nvSpPr>
          <p:cNvPr id="198" name="Shape 198"/>
          <p:cNvSpPr/>
          <p:nvPr/>
        </p:nvSpPr>
        <p:spPr>
          <a:xfrm>
            <a:off x="788200" y="2972850"/>
            <a:ext cx="2824500" cy="412200"/>
          </a:xfrm>
          <a:prstGeom prst="roundRect">
            <a:avLst>
              <a:gd fmla="val 16667" name="adj"/>
            </a:avLst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Your Maps</a:t>
            </a:r>
          </a:p>
        </p:txBody>
      </p:sp>
      <p:pic>
        <p:nvPicPr>
          <p:cNvPr id="199" name="Shape 1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0031" y="1889825"/>
            <a:ext cx="3425043" cy="2573374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Shape 200"/>
          <p:cNvSpPr/>
          <p:nvPr/>
        </p:nvSpPr>
        <p:spPr>
          <a:xfrm>
            <a:off x="5090025" y="2220975"/>
            <a:ext cx="372299" cy="2868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1" name="Shape 201"/>
          <p:cNvSpPr txBox="1"/>
          <p:nvPr/>
        </p:nvSpPr>
        <p:spPr>
          <a:xfrm>
            <a:off x="5090025" y="1460025"/>
            <a:ext cx="3563699" cy="160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Explicit save button on any map</a:t>
            </a:r>
          </a:p>
        </p:txBody>
      </p:sp>
      <p:cxnSp>
        <p:nvCxnSpPr>
          <p:cNvPr id="202" name="Shape 202"/>
          <p:cNvCxnSpPr>
            <a:stCxn id="200" idx="0"/>
            <a:endCxn id="199" idx="0"/>
          </p:cNvCxnSpPr>
          <p:nvPr/>
        </p:nvCxnSpPr>
        <p:spPr>
          <a:xfrm flipH="1" rot="10800000">
            <a:off x="5276175" y="1889775"/>
            <a:ext cx="1526400" cy="3312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203" name="Shape 203"/>
          <p:cNvSpPr txBox="1"/>
          <p:nvPr/>
        </p:nvSpPr>
        <p:spPr>
          <a:xfrm>
            <a:off x="152400" y="1885637"/>
            <a:ext cx="4609799" cy="395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Home page list view of your saved maps</a:t>
            </a:r>
          </a:p>
        </p:txBody>
      </p:sp>
      <p:pic>
        <p:nvPicPr>
          <p:cNvPr id="204" name="Shape 2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7375" y="2586650"/>
            <a:ext cx="3286125" cy="33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/>
        </p:nvSpPr>
        <p:spPr>
          <a:xfrm>
            <a:off x="0" y="0"/>
            <a:ext cx="9144000" cy="1190400"/>
          </a:xfrm>
          <a:prstGeom prst="rect">
            <a:avLst/>
          </a:prstGeom>
          <a:solidFill>
            <a:srgbClr val="1E88E5">
              <a:alpha val="6115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lnSpc>
                <a:spcPct val="134550"/>
              </a:lnSpc>
              <a:spcBef>
                <a:spcPts val="0"/>
              </a:spcBef>
              <a:buNone/>
            </a:pPr>
            <a:r>
              <a:rPr b="1" lang="en" sz="36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Backburner</a:t>
            </a:r>
          </a:p>
        </p:txBody>
      </p:sp>
      <p:sp>
        <p:nvSpPr>
          <p:cNvPr id="210" name="Shape 210"/>
          <p:cNvSpPr txBox="1"/>
          <p:nvPr/>
        </p:nvSpPr>
        <p:spPr>
          <a:xfrm>
            <a:off x="851100" y="1901875"/>
            <a:ext cx="7441800" cy="1805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Lato"/>
              <a:buChar char="●"/>
            </a:pPr>
            <a:r>
              <a:rPr lang="en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Automatic crediting when you’re copying someone else’s map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Lato"/>
              <a:buChar char="●"/>
            </a:pPr>
            <a:r>
              <a:rPr lang="en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 way to view recent searches and recently viewed maps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Lato"/>
              <a:buChar char="●"/>
            </a:pPr>
            <a:r>
              <a:rPr lang="en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Think more about visual contrast between nodes and background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/>
          <p:nvPr/>
        </p:nvSpPr>
        <p:spPr>
          <a:xfrm>
            <a:off x="0" y="1316550"/>
            <a:ext cx="9144000" cy="2510399"/>
          </a:xfrm>
          <a:prstGeom prst="rect">
            <a:avLst/>
          </a:prstGeom>
          <a:solidFill>
            <a:srgbClr val="1E88E5">
              <a:alpha val="6115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lnSpc>
                <a:spcPct val="134550"/>
              </a:lnSpc>
              <a:spcBef>
                <a:spcPts val="0"/>
              </a:spcBef>
              <a:buNone/>
            </a:pPr>
            <a:r>
              <a:rPr b="1" lang="en" sz="36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THE PROTOTYPE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2737" y="1170187"/>
            <a:ext cx="2879675" cy="2106124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Shape 67"/>
          <p:cNvSpPr txBox="1"/>
          <p:nvPr/>
        </p:nvSpPr>
        <p:spPr>
          <a:xfrm>
            <a:off x="196162" y="3446487"/>
            <a:ext cx="4192800" cy="5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b="1" lang="en" sz="21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Connect your world.</a:t>
            </a:r>
          </a:p>
        </p:txBody>
      </p:sp>
      <p:sp>
        <p:nvSpPr>
          <p:cNvPr id="68" name="Shape 68"/>
          <p:cNvSpPr txBox="1"/>
          <p:nvPr/>
        </p:nvSpPr>
        <p:spPr>
          <a:xfrm>
            <a:off x="4438825" y="986387"/>
            <a:ext cx="4509000" cy="31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34550"/>
              </a:lnSpc>
              <a:spcBef>
                <a:spcPts val="0"/>
              </a:spcBef>
              <a:buNone/>
            </a:pPr>
            <a:r>
              <a:rPr b="1" lang="en" sz="24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Covalence is a visual, mobile workspace for concept maps. </a:t>
            </a:r>
          </a:p>
          <a:p>
            <a:pPr lvl="0" rtl="0">
              <a:lnSpc>
                <a:spcPct val="134550"/>
              </a:lnSpc>
              <a:spcBef>
                <a:spcPts val="0"/>
              </a:spcBef>
              <a:buNone/>
            </a:pPr>
            <a:r>
              <a:t/>
            </a:r>
            <a:endParaRPr sz="6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  <a:p>
            <a:pPr lvl="0" rtl="0">
              <a:lnSpc>
                <a:spcPct val="13455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Use text, images, drawings, and other resources to share your ideas and connect your world.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/>
        </p:nvSpPr>
        <p:spPr>
          <a:xfrm>
            <a:off x="0" y="0"/>
            <a:ext cx="9144000" cy="1190400"/>
          </a:xfrm>
          <a:prstGeom prst="rect">
            <a:avLst/>
          </a:prstGeom>
          <a:solidFill>
            <a:srgbClr val="1E88E5">
              <a:alpha val="6115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lnSpc>
                <a:spcPct val="134550"/>
              </a:lnSpc>
              <a:spcBef>
                <a:spcPts val="0"/>
              </a:spcBef>
              <a:buNone/>
            </a:pPr>
            <a:r>
              <a:rPr b="1" lang="en" sz="36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The Prototype</a:t>
            </a:r>
          </a:p>
        </p:txBody>
      </p:sp>
      <p:sp>
        <p:nvSpPr>
          <p:cNvPr id="221" name="Shape 221"/>
          <p:cNvSpPr txBox="1"/>
          <p:nvPr/>
        </p:nvSpPr>
        <p:spPr>
          <a:xfrm>
            <a:off x="276875" y="1539700"/>
            <a:ext cx="4051199" cy="30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ct val="100000"/>
              <a:buFont typeface="Lato"/>
              <a:buChar char="●"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Android with embedded AngularJS web app + vis.js library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>
              <a:spcBef>
                <a:spcPts val="0"/>
              </a:spcBef>
              <a:buSzPct val="100000"/>
              <a:buFont typeface="Lato"/>
              <a:buChar char="●"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Current implementation:</a:t>
            </a:r>
          </a:p>
          <a:p>
            <a:pPr indent="-342900" lvl="1" marL="914400" rtl="0">
              <a:spcBef>
                <a:spcPts val="0"/>
              </a:spcBef>
              <a:buSzPct val="100000"/>
              <a:buFont typeface="Lato"/>
              <a:buChar char="○"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add text nodes</a:t>
            </a:r>
          </a:p>
          <a:p>
            <a:pPr indent="-342900" lvl="1" marL="914400" rtl="0">
              <a:spcBef>
                <a:spcPts val="0"/>
              </a:spcBef>
              <a:buSzPct val="100000"/>
              <a:buFont typeface="Lato"/>
              <a:buChar char="○"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add image nodes</a:t>
            </a:r>
          </a:p>
          <a:p>
            <a:pPr indent="-342900" lvl="1" marL="914400" rtl="0">
              <a:spcBef>
                <a:spcPts val="0"/>
              </a:spcBef>
              <a:buSzPct val="100000"/>
              <a:buFont typeface="Lato"/>
              <a:buChar char="○"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connect nodes</a:t>
            </a:r>
          </a:p>
          <a:p>
            <a:pPr indent="-342900" lvl="1" marL="914400" rtl="0">
              <a:spcBef>
                <a:spcPts val="0"/>
              </a:spcBef>
              <a:buSzPct val="100000"/>
              <a:buFont typeface="Lato"/>
              <a:buChar char="○"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move nodes and background</a:t>
            </a:r>
          </a:p>
          <a:p>
            <a:pPr indent="-342900" lvl="1" marL="914400" rtl="0">
              <a:spcBef>
                <a:spcPts val="0"/>
              </a:spcBef>
              <a:buSzPct val="100000"/>
              <a:buFont typeface="Lato"/>
              <a:buChar char="○"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‘flip over’ nodes to see more content</a:t>
            </a:r>
          </a:p>
        </p:txBody>
      </p:sp>
      <p:pic>
        <p:nvPicPr>
          <p:cNvPr id="222" name="Shape 2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2350" y="1694721"/>
            <a:ext cx="3506099" cy="2764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/>
        </p:nvSpPr>
        <p:spPr>
          <a:xfrm>
            <a:off x="0" y="0"/>
            <a:ext cx="9144000" cy="1190400"/>
          </a:xfrm>
          <a:prstGeom prst="rect">
            <a:avLst/>
          </a:prstGeom>
          <a:solidFill>
            <a:srgbClr val="1E88E5">
              <a:alpha val="6115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lnSpc>
                <a:spcPct val="134550"/>
              </a:lnSpc>
              <a:spcBef>
                <a:spcPts val="0"/>
              </a:spcBef>
              <a:buNone/>
            </a:pPr>
            <a:r>
              <a:rPr b="1" lang="en" sz="36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The Prototype</a:t>
            </a:r>
          </a:p>
        </p:txBody>
      </p:sp>
      <p:sp>
        <p:nvSpPr>
          <p:cNvPr id="228" name="Shape 228"/>
          <p:cNvSpPr txBox="1"/>
          <p:nvPr/>
        </p:nvSpPr>
        <p:spPr>
          <a:xfrm>
            <a:off x="1425600" y="1529700"/>
            <a:ext cx="6292799" cy="30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Lato"/>
              <a:buChar char="●"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No Wizard of Oz techniques</a:t>
            </a:r>
          </a:p>
          <a:p>
            <a:pPr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indent="-381000" lvl="0" marL="4572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Lato"/>
              <a:buChar char="●"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Hard-coded data</a:t>
            </a:r>
          </a:p>
          <a:p>
            <a:pPr indent="-381000" lvl="1" marL="9144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Lato"/>
              <a:buChar char="○"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For ‘Explore’ task -- hard-coded community maps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/>
          <p:nvPr/>
        </p:nvSpPr>
        <p:spPr>
          <a:xfrm>
            <a:off x="0" y="1316550"/>
            <a:ext cx="9144000" cy="2510399"/>
          </a:xfrm>
          <a:prstGeom prst="rect">
            <a:avLst/>
          </a:prstGeom>
          <a:solidFill>
            <a:srgbClr val="1E88E5">
              <a:alpha val="6115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lnSpc>
                <a:spcPct val="134550"/>
              </a:lnSpc>
              <a:spcBef>
                <a:spcPts val="0"/>
              </a:spcBef>
              <a:buNone/>
            </a:pPr>
            <a:r>
              <a:rPr b="1" lang="en" sz="36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DEMO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/>
        </p:nvSpPr>
        <p:spPr>
          <a:xfrm>
            <a:off x="-43100" y="-107700"/>
            <a:ext cx="1292399" cy="5358899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9" name="Shape 239">
            <a:hlinkClick/>
          </p:cNvPr>
          <p:cNvSpPr/>
          <p:nvPr/>
        </p:nvSpPr>
        <p:spPr>
          <a:xfrm>
            <a:off x="1089875" y="-39837"/>
            <a:ext cx="6964250" cy="5223175"/>
          </a:xfrm>
          <a:prstGeom prst="rect">
            <a:avLst/>
          </a:prstGeom>
          <a:blipFill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40" name="Shape 240"/>
          <p:cNvSpPr/>
          <p:nvPr/>
        </p:nvSpPr>
        <p:spPr>
          <a:xfrm>
            <a:off x="7932250" y="-39850"/>
            <a:ext cx="1292399" cy="5358899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/>
          <p:nvPr/>
        </p:nvSpPr>
        <p:spPr>
          <a:xfrm>
            <a:off x="0" y="1316550"/>
            <a:ext cx="9144000" cy="2510399"/>
          </a:xfrm>
          <a:prstGeom prst="rect">
            <a:avLst/>
          </a:prstGeom>
          <a:solidFill>
            <a:srgbClr val="1E88E5">
              <a:alpha val="6115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lnSpc>
                <a:spcPct val="134550"/>
              </a:lnSpc>
              <a:spcBef>
                <a:spcPts val="0"/>
              </a:spcBef>
              <a:buNone/>
            </a:pPr>
            <a:r>
              <a:rPr b="1" lang="en" sz="36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THE ROAD AHEAD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/>
          <p:nvPr/>
        </p:nvSpPr>
        <p:spPr>
          <a:xfrm>
            <a:off x="0" y="0"/>
            <a:ext cx="9144000" cy="1190400"/>
          </a:xfrm>
          <a:prstGeom prst="rect">
            <a:avLst/>
          </a:prstGeom>
          <a:solidFill>
            <a:srgbClr val="1E88E5">
              <a:alpha val="6115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lnSpc>
                <a:spcPct val="134550"/>
              </a:lnSpc>
              <a:spcBef>
                <a:spcPts val="0"/>
              </a:spcBef>
              <a:buNone/>
            </a:pPr>
            <a:r>
              <a:rPr b="1" lang="en" sz="36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Issues/Challenges</a:t>
            </a:r>
          </a:p>
        </p:txBody>
      </p:sp>
      <p:sp>
        <p:nvSpPr>
          <p:cNvPr id="251" name="Shape 251"/>
          <p:cNvSpPr txBox="1"/>
          <p:nvPr/>
        </p:nvSpPr>
        <p:spPr>
          <a:xfrm>
            <a:off x="1056300" y="1660625"/>
            <a:ext cx="7031400" cy="23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2" marL="1371600" rtl="0">
              <a:spcBef>
                <a:spcPts val="0"/>
              </a:spcBef>
              <a:buSzPct val="100000"/>
              <a:buFont typeface="Lato"/>
              <a:buChar char="■"/>
            </a:pPr>
            <a:r>
              <a:rPr lang="en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Building a very flexible yet structured GUI heavy application</a:t>
            </a:r>
          </a:p>
          <a:p>
            <a:pPr indent="0" lvl="0" marL="91440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2" marL="1371600" rtl="0">
              <a:spcBef>
                <a:spcPts val="0"/>
              </a:spcBef>
              <a:buClr>
                <a:schemeClr val="dk1"/>
              </a:buClr>
              <a:buSzPct val="100000"/>
              <a:buFont typeface="Lato"/>
              <a:buChar char="■"/>
            </a:pPr>
            <a:r>
              <a:rPr lang="en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Make automatic node sizing more aesthetic</a:t>
            </a:r>
          </a:p>
          <a:p>
            <a: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3429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Lato"/>
              <a:buChar char="■"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Figuring out how we are going to save/store maps</a:t>
            </a: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3429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Lato"/>
              <a:buChar char="■"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Work on and find quicker/more intuitive motions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/>
          <p:nvPr/>
        </p:nvSpPr>
        <p:spPr>
          <a:xfrm>
            <a:off x="0" y="0"/>
            <a:ext cx="9144000" cy="1190400"/>
          </a:xfrm>
          <a:prstGeom prst="rect">
            <a:avLst/>
          </a:prstGeom>
          <a:solidFill>
            <a:srgbClr val="1E88E5">
              <a:alpha val="6115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lnSpc>
                <a:spcPct val="134550"/>
              </a:lnSpc>
              <a:spcBef>
                <a:spcPts val="0"/>
              </a:spcBef>
              <a:buNone/>
            </a:pPr>
            <a:r>
              <a:rPr b="1" lang="en" sz="36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Still to implement...</a:t>
            </a:r>
          </a:p>
        </p:txBody>
      </p:sp>
      <p:sp>
        <p:nvSpPr>
          <p:cNvPr id="257" name="Shape 257"/>
          <p:cNvSpPr txBox="1"/>
          <p:nvPr/>
        </p:nvSpPr>
        <p:spPr>
          <a:xfrm>
            <a:off x="1012100" y="1190400"/>
            <a:ext cx="7031400" cy="23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Lato"/>
              <a:buChar char="○"/>
            </a:pPr>
            <a:r>
              <a:rPr b="1" lang="en" sz="1800">
                <a:latin typeface="Lato"/>
                <a:ea typeface="Lato"/>
                <a:cs typeface="Lato"/>
                <a:sym typeface="Lato"/>
              </a:rPr>
              <a:t>Saving maps to your homescreen</a:t>
            </a:r>
          </a:p>
          <a:p>
            <a:pPr indent="-3429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Lato"/>
              <a:buChar char="■"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list view of recently saved maps</a:t>
            </a: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Lato"/>
              <a:buChar char="○"/>
            </a:pPr>
            <a:r>
              <a:rPr b="1" lang="en" sz="1800">
                <a:latin typeface="Lato"/>
                <a:ea typeface="Lato"/>
                <a:cs typeface="Lato"/>
                <a:sym typeface="Lato"/>
              </a:rPr>
              <a:t>Exploring other maps</a:t>
            </a:r>
          </a:p>
          <a:p>
            <a:pPr indent="-3429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Lato"/>
              <a:buChar char="■"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search and view</a:t>
            </a: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Lato"/>
              <a:buChar char="○"/>
            </a:pPr>
            <a:r>
              <a:rPr b="1" lang="en" sz="1800">
                <a:latin typeface="Lato"/>
                <a:ea typeface="Lato"/>
                <a:cs typeface="Lato"/>
                <a:sym typeface="Lato"/>
              </a:rPr>
              <a:t>Sharing maps</a:t>
            </a:r>
          </a:p>
          <a:p>
            <a:pPr indent="-3429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Lato"/>
              <a:buChar char="■"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share link to covalence through email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/>
        </p:nvSpPr>
        <p:spPr>
          <a:xfrm>
            <a:off x="0" y="0"/>
            <a:ext cx="9144000" cy="1190400"/>
          </a:xfrm>
          <a:prstGeom prst="rect">
            <a:avLst/>
          </a:prstGeom>
          <a:solidFill>
            <a:srgbClr val="1E88E5">
              <a:alpha val="6115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lnSpc>
                <a:spcPct val="134550"/>
              </a:lnSpc>
              <a:spcBef>
                <a:spcPts val="0"/>
              </a:spcBef>
              <a:buNone/>
            </a:pPr>
            <a:r>
              <a:rPr b="1" lang="en" sz="36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Summary</a:t>
            </a:r>
          </a:p>
        </p:txBody>
      </p:sp>
      <p:sp>
        <p:nvSpPr>
          <p:cNvPr id="263" name="Shape 263"/>
          <p:cNvSpPr txBox="1"/>
          <p:nvPr/>
        </p:nvSpPr>
        <p:spPr>
          <a:xfrm>
            <a:off x="602250" y="1361400"/>
            <a:ext cx="7939500" cy="784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lnSpc>
                <a:spcPct val="134550"/>
              </a:lnSpc>
              <a:spcBef>
                <a:spcPts val="0"/>
              </a:spcBef>
              <a:buClr>
                <a:srgbClr val="666666"/>
              </a:buClr>
              <a:buSzPct val="100000"/>
              <a:buFont typeface="Lato"/>
              <a:buChar char="●"/>
            </a:pPr>
            <a:r>
              <a:rPr lang="en" sz="20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Covalence: a mobile workspace for concept maps.</a:t>
            </a:r>
          </a:p>
          <a:p>
            <a:pPr lvl="0" rtl="0">
              <a:lnSpc>
                <a:spcPct val="134550"/>
              </a:lnSpc>
              <a:spcBef>
                <a:spcPts val="0"/>
              </a:spcBef>
              <a:buNone/>
            </a:pPr>
            <a:r>
              <a:t/>
            </a:r>
            <a:endParaRPr sz="8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rtl="0">
              <a:lnSpc>
                <a:spcPct val="134550"/>
              </a:lnSpc>
              <a:spcBef>
                <a:spcPts val="0"/>
              </a:spcBef>
              <a:buClr>
                <a:srgbClr val="666666"/>
              </a:buClr>
              <a:buSzPct val="100000"/>
              <a:buFont typeface="Lato"/>
              <a:buChar char="●"/>
            </a:pPr>
            <a:r>
              <a:rPr lang="en" sz="20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Our HE taught us…</a:t>
            </a:r>
          </a:p>
          <a:p>
            <a:pPr indent="-355600" lvl="1" marL="914400" rtl="0">
              <a:lnSpc>
                <a:spcPct val="134550"/>
              </a:lnSpc>
              <a:spcBef>
                <a:spcPts val="0"/>
              </a:spcBef>
              <a:buClr>
                <a:srgbClr val="666666"/>
              </a:buClr>
              <a:buSzPct val="100000"/>
              <a:buFont typeface="Lato"/>
              <a:buChar char="○"/>
            </a:pPr>
            <a:r>
              <a:rPr lang="en" sz="20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Intuitive gestures are better!</a:t>
            </a:r>
          </a:p>
          <a:p>
            <a:pPr indent="-355600" lvl="1" marL="914400" rtl="0">
              <a:lnSpc>
                <a:spcPct val="134550"/>
              </a:lnSpc>
              <a:spcBef>
                <a:spcPts val="0"/>
              </a:spcBef>
              <a:buClr>
                <a:srgbClr val="666666"/>
              </a:buClr>
              <a:buSzPct val="100000"/>
              <a:buFont typeface="Lato"/>
              <a:buChar char="○"/>
            </a:pPr>
            <a:r>
              <a:rPr lang="en" sz="20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Think carefully about the user mindset (edit vs. view)</a:t>
            </a:r>
          </a:p>
          <a:p>
            <a:pPr indent="-355600" lvl="1" marL="914400" rtl="0">
              <a:lnSpc>
                <a:spcPct val="134550"/>
              </a:lnSpc>
              <a:spcBef>
                <a:spcPts val="0"/>
              </a:spcBef>
              <a:buClr>
                <a:srgbClr val="666666"/>
              </a:buClr>
              <a:buSzPct val="100000"/>
              <a:buFont typeface="Lato"/>
              <a:buChar char="○"/>
            </a:pPr>
            <a:r>
              <a:rPr lang="en" sz="20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Think through conceptual model for map storage</a:t>
            </a:r>
          </a:p>
          <a:p>
            <a:pPr indent="0" lvl="0" marL="457200" rtl="0">
              <a:lnSpc>
                <a:spcPct val="134550"/>
              </a:lnSpc>
              <a:spcBef>
                <a:spcPts val="0"/>
              </a:spcBef>
              <a:buNone/>
            </a:pPr>
            <a:r>
              <a:t/>
            </a:r>
            <a:endParaRPr sz="70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rtl="0">
              <a:lnSpc>
                <a:spcPct val="134550"/>
              </a:lnSpc>
              <a:spcBef>
                <a:spcPts val="0"/>
              </a:spcBef>
              <a:buClr>
                <a:srgbClr val="666666"/>
              </a:buClr>
              <a:buSzPct val="100000"/>
              <a:buFont typeface="Lato"/>
              <a:buChar char="●"/>
            </a:pPr>
            <a:r>
              <a:rPr lang="en" sz="20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We implemented our ‘hardest’ task! Now we just have the build the system around these concept maps that will make them useful.</a:t>
            </a: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/>
          <p:nvPr>
            <p:ph type="title"/>
          </p:nvPr>
        </p:nvSpPr>
        <p:spPr>
          <a:xfrm>
            <a:off x="311699" y="445025"/>
            <a:ext cx="8520599" cy="572699"/>
          </a:xfrm>
          <a:prstGeom prst="rect">
            <a:avLst/>
          </a:prstGeom>
        </p:spPr>
        <p:txBody>
          <a:bodyPr anchorCtr="0" anchor="t" bIns="92600" lIns="92600" rIns="92600" tIns="9260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INSIGHT random stuff that can help</a:t>
            </a:r>
          </a:p>
        </p:txBody>
      </p:sp>
      <p:sp>
        <p:nvSpPr>
          <p:cNvPr id="314" name="Shape 314"/>
          <p:cNvSpPr txBox="1"/>
          <p:nvPr>
            <p:ph idx="1" type="body"/>
          </p:nvPr>
        </p:nvSpPr>
        <p:spPr>
          <a:xfrm>
            <a:off x="311698" y="1152476"/>
            <a:ext cx="4512599" cy="1512899"/>
          </a:xfrm>
          <a:prstGeom prst="rect">
            <a:avLst/>
          </a:prstGeom>
        </p:spPr>
        <p:txBody>
          <a:bodyPr anchorCtr="0" anchor="t" bIns="92600" lIns="92600" rIns="92600" tIns="92600">
            <a:noAutofit/>
          </a:bodyPr>
          <a:lstStyle/>
          <a:p>
            <a:pPr lvl="0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6666"/>
              <a:buFont typeface="Arial"/>
              <a:buNone/>
            </a:pPr>
            <a:r>
              <a:rPr lang="en" sz="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How might we help George, Tim, and Luke...</a:t>
            </a:r>
          </a:p>
          <a:p>
            <a:pPr lvl="0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6666"/>
              <a:buFont typeface="Arial"/>
              <a:buNone/>
            </a:pPr>
            <a:r>
              <a:rPr lang="en" sz="600">
                <a:solidFill>
                  <a:schemeClr val="dk1"/>
                </a:solidFill>
              </a:rPr>
              <a:t>•</a:t>
            </a:r>
            <a:r>
              <a:rPr lang="en" sz="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use their own knowledge and conceptual understandings to teach others?</a:t>
            </a:r>
          </a:p>
          <a:p>
            <a:pPr lvl="0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6666"/>
              <a:buFont typeface="Arial"/>
              <a:buNone/>
            </a:pPr>
            <a:r>
              <a:rPr lang="en" sz="600">
                <a:solidFill>
                  <a:schemeClr val="dk1"/>
                </a:solidFill>
              </a:rPr>
              <a:t>•</a:t>
            </a:r>
            <a:r>
              <a:rPr lang="en" sz="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give feedback to their teachers on what concepts they understand or have trouble with?</a:t>
            </a:r>
          </a:p>
          <a:p>
            <a:pPr lvl="0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6666"/>
              <a:buFont typeface="Arial"/>
              <a:buNone/>
            </a:pPr>
            <a:r>
              <a:rPr lang="en" sz="600">
                <a:solidFill>
                  <a:schemeClr val="dk1"/>
                </a:solidFill>
              </a:rPr>
              <a:t>•</a:t>
            </a:r>
            <a:r>
              <a:rPr lang="en" sz="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find new, easy, and exciting ways of interacting with their notes again to solidify their understanding of concepts?</a:t>
            </a:r>
          </a:p>
          <a:p>
            <a:pPr lvl="0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6666"/>
              <a:buFont typeface="Arial"/>
              <a:buNone/>
            </a:pPr>
            <a:r>
              <a:rPr lang="en" sz="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How might we help Ms. Giraudo…</a:t>
            </a:r>
          </a:p>
          <a:p>
            <a:pPr lvl="0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6666"/>
              <a:buFont typeface="Arial"/>
              <a:buNone/>
            </a:pPr>
            <a:r>
              <a:rPr lang="en" sz="600">
                <a:solidFill>
                  <a:schemeClr val="dk1"/>
                </a:solidFill>
              </a:rPr>
              <a:t>•</a:t>
            </a:r>
            <a:r>
              <a:rPr lang="en" sz="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quickly and easily be able to create (and iterate on) new, interesting high-quality educational materials?</a:t>
            </a:r>
          </a:p>
          <a:p>
            <a:pPr lvl="0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6666"/>
              <a:buFont typeface="Arial"/>
              <a:buNone/>
            </a:pPr>
            <a:r>
              <a:rPr lang="en" sz="600">
                <a:solidFill>
                  <a:schemeClr val="dk1"/>
                </a:solidFill>
              </a:rPr>
              <a:t>•</a:t>
            </a:r>
            <a:r>
              <a:rPr lang="en" sz="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facilitate group work in more creative and visual manners?</a:t>
            </a:r>
          </a:p>
          <a:p>
            <a:pPr lvl="0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1"/>
                </a:solidFill>
              </a:rPr>
              <a:t>•</a:t>
            </a:r>
            <a:r>
              <a:rPr lang="en" sz="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encourage free creation and creativity through her assignments? </a:t>
            </a:r>
          </a:p>
          <a:p>
            <a:pPr lvl="0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lvl="0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EXPERIENCE PROTOTYPING PICS:</a:t>
            </a:r>
          </a:p>
          <a:p>
            <a:pPr lvl="0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lvl="0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600"/>
          </a:p>
        </p:txBody>
      </p:sp>
      <p:pic>
        <p:nvPicPr>
          <p:cNvPr id="315" name="Shape 3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629" y="2125589"/>
            <a:ext cx="1149251" cy="471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Shape 3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3629" y="2951546"/>
            <a:ext cx="1926134" cy="993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Shape 3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3383" y="4089958"/>
            <a:ext cx="1923455" cy="953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Shape 3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73669" y="4085936"/>
            <a:ext cx="1923455" cy="961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Shape 3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46848" y="2746856"/>
            <a:ext cx="1923455" cy="959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2" cy="5664299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Shape 74"/>
          <p:cNvSpPr txBox="1"/>
          <p:nvPr/>
        </p:nvSpPr>
        <p:spPr>
          <a:xfrm>
            <a:off x="0" y="0"/>
            <a:ext cx="9144000" cy="1190400"/>
          </a:xfrm>
          <a:prstGeom prst="rect">
            <a:avLst/>
          </a:prstGeom>
          <a:solidFill>
            <a:srgbClr val="1E88E5">
              <a:alpha val="6115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lnSpc>
                <a:spcPct val="134550"/>
              </a:lnSpc>
              <a:spcBef>
                <a:spcPts val="0"/>
              </a:spcBef>
              <a:buNone/>
            </a:pPr>
            <a:r>
              <a:rPr b="1" lang="en" sz="24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Problem: learning happens everywhere.</a:t>
            </a:r>
          </a:p>
        </p:txBody>
      </p:sp>
      <p:pic>
        <p:nvPicPr>
          <p:cNvPr id="75" name="Shape 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4151" y="1448025"/>
            <a:ext cx="1853850" cy="63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07648" y="2336200"/>
            <a:ext cx="1448495" cy="119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Shape 7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6812" y="3784225"/>
            <a:ext cx="1666875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Shape 7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73610" y="1382600"/>
            <a:ext cx="2351164" cy="33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Shape 7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379349" y="1448018"/>
            <a:ext cx="1666875" cy="1617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104950" y="3323625"/>
            <a:ext cx="2708599" cy="2031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6462" y="1190399"/>
            <a:ext cx="7391075" cy="3866849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 txBox="1"/>
          <p:nvPr/>
        </p:nvSpPr>
        <p:spPr>
          <a:xfrm>
            <a:off x="0" y="0"/>
            <a:ext cx="9144000" cy="1190400"/>
          </a:xfrm>
          <a:prstGeom prst="rect">
            <a:avLst/>
          </a:prstGeom>
          <a:solidFill>
            <a:srgbClr val="1E88E5">
              <a:alpha val="7115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lnSpc>
                <a:spcPct val="134550"/>
              </a:lnSpc>
              <a:spcBef>
                <a:spcPts val="0"/>
              </a:spcBef>
              <a:buNone/>
            </a:pPr>
            <a:r>
              <a:rPr b="1" lang="en" sz="24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Problem: current tools hamper collaboration and visual learning.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/>
        </p:nvSpPr>
        <p:spPr>
          <a:xfrm>
            <a:off x="0" y="0"/>
            <a:ext cx="9144000" cy="1190400"/>
          </a:xfrm>
          <a:prstGeom prst="rect">
            <a:avLst/>
          </a:prstGeom>
          <a:solidFill>
            <a:srgbClr val="1E88E5">
              <a:alpha val="6115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lnSpc>
                <a:spcPct val="134550"/>
              </a:lnSpc>
              <a:spcBef>
                <a:spcPts val="0"/>
              </a:spcBef>
              <a:buNone/>
            </a:pPr>
            <a:r>
              <a:rPr b="1" lang="en" sz="3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Our solution: Covalence.</a:t>
            </a:r>
          </a:p>
        </p:txBody>
      </p:sp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787" y="1360500"/>
            <a:ext cx="4098198" cy="3191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1012" y="1360500"/>
            <a:ext cx="4098198" cy="3191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4500" y="1697800"/>
            <a:ext cx="3426949" cy="254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42250" y="1704800"/>
            <a:ext cx="3373825" cy="2540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/>
        </p:nvSpPr>
        <p:spPr>
          <a:xfrm>
            <a:off x="0" y="0"/>
            <a:ext cx="9144000" cy="1190400"/>
          </a:xfrm>
          <a:prstGeom prst="rect">
            <a:avLst/>
          </a:prstGeom>
          <a:solidFill>
            <a:srgbClr val="1E88E5">
              <a:alpha val="6115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lnSpc>
                <a:spcPct val="134550"/>
              </a:lnSpc>
              <a:spcBef>
                <a:spcPts val="0"/>
              </a:spcBef>
              <a:buNone/>
            </a:pPr>
            <a:r>
              <a:rPr b="1" lang="en" sz="36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Today we’re covering...</a:t>
            </a:r>
          </a:p>
        </p:txBody>
      </p:sp>
      <p:sp>
        <p:nvSpPr>
          <p:cNvPr id="101" name="Shape 101"/>
          <p:cNvSpPr txBox="1"/>
          <p:nvPr/>
        </p:nvSpPr>
        <p:spPr>
          <a:xfrm>
            <a:off x="1410600" y="1982175"/>
            <a:ext cx="6322799" cy="21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lnSpc>
                <a:spcPct val="134550"/>
              </a:lnSpc>
              <a:spcBef>
                <a:spcPts val="0"/>
              </a:spcBef>
              <a:buClr>
                <a:srgbClr val="666666"/>
              </a:buClr>
              <a:buSzPct val="100000"/>
              <a:buFont typeface="Lato"/>
              <a:buAutoNum type="arabicPeriod"/>
            </a:pPr>
            <a:r>
              <a:rPr b="1" lang="en" sz="30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HE Results &amp; Revised Design</a:t>
            </a:r>
          </a:p>
          <a:p>
            <a:pPr indent="-419100" lvl="0" marL="457200" rtl="0">
              <a:lnSpc>
                <a:spcPct val="134550"/>
              </a:lnSpc>
              <a:spcBef>
                <a:spcPts val="0"/>
              </a:spcBef>
              <a:buClr>
                <a:srgbClr val="666666"/>
              </a:buClr>
              <a:buSzPct val="100000"/>
              <a:buFont typeface="Lato"/>
              <a:buAutoNum type="arabicPeriod"/>
            </a:pPr>
            <a:r>
              <a:rPr b="1" lang="en" sz="30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Prototype thus far</a:t>
            </a:r>
          </a:p>
          <a:p>
            <a:pPr indent="-419100" lvl="0" marL="457200" rtl="0">
              <a:lnSpc>
                <a:spcPct val="134550"/>
              </a:lnSpc>
              <a:spcBef>
                <a:spcPts val="0"/>
              </a:spcBef>
              <a:buClr>
                <a:srgbClr val="666666"/>
              </a:buClr>
              <a:buSzPct val="100000"/>
              <a:buFont typeface="Lato"/>
              <a:buAutoNum type="arabicPeriod"/>
            </a:pPr>
            <a:r>
              <a:rPr b="1" lang="en" sz="30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The road ahead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/>
        </p:nvSpPr>
        <p:spPr>
          <a:xfrm>
            <a:off x="0" y="1316550"/>
            <a:ext cx="9144000" cy="2510399"/>
          </a:xfrm>
          <a:prstGeom prst="rect">
            <a:avLst/>
          </a:prstGeom>
          <a:solidFill>
            <a:srgbClr val="1E88E5">
              <a:alpha val="6115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lnSpc>
                <a:spcPct val="134550"/>
              </a:lnSpc>
              <a:spcBef>
                <a:spcPts val="0"/>
              </a:spcBef>
              <a:buNone/>
            </a:pPr>
            <a:r>
              <a:rPr b="1" lang="en" sz="36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HE RESULTS &amp; REVISED DESIGN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/>
        </p:nvSpPr>
        <p:spPr>
          <a:xfrm>
            <a:off x="0" y="0"/>
            <a:ext cx="9144000" cy="1190400"/>
          </a:xfrm>
          <a:prstGeom prst="rect">
            <a:avLst/>
          </a:prstGeom>
          <a:solidFill>
            <a:srgbClr val="1E88E5">
              <a:alpha val="6115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lnSpc>
                <a:spcPct val="134550"/>
              </a:lnSpc>
              <a:spcBef>
                <a:spcPts val="0"/>
              </a:spcBef>
              <a:buNone/>
            </a:pPr>
            <a:r>
              <a:rPr b="1" lang="en" sz="36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Results: Heuristic Evaluation</a:t>
            </a:r>
          </a:p>
        </p:txBody>
      </p:sp>
      <p:sp>
        <p:nvSpPr>
          <p:cNvPr id="112" name="Shape 112"/>
          <p:cNvSpPr txBox="1"/>
          <p:nvPr/>
        </p:nvSpPr>
        <p:spPr>
          <a:xfrm>
            <a:off x="726000" y="1365775"/>
            <a:ext cx="7691999" cy="31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lnSpc>
                <a:spcPct val="134550"/>
              </a:lnSpc>
              <a:spcBef>
                <a:spcPts val="0"/>
              </a:spcBef>
              <a:buNone/>
            </a:pPr>
            <a:r>
              <a:rPr b="1" lang="en" sz="30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Three big changes:</a:t>
            </a:r>
          </a:p>
          <a:p>
            <a:pPr indent="-419100" lvl="0" marL="457200" rtl="0">
              <a:lnSpc>
                <a:spcPct val="134550"/>
              </a:lnSpc>
              <a:spcBef>
                <a:spcPts val="0"/>
              </a:spcBef>
              <a:buClr>
                <a:srgbClr val="666666"/>
              </a:buClr>
              <a:buSzPct val="100000"/>
              <a:buFont typeface="Lato"/>
              <a:buChar char="●"/>
            </a:pPr>
            <a:r>
              <a:rPr lang="en" sz="30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UX flow for linking nodes</a:t>
            </a:r>
          </a:p>
          <a:p>
            <a:pPr indent="-419100" lvl="0" marL="457200" rtl="0">
              <a:lnSpc>
                <a:spcPct val="134550"/>
              </a:lnSpc>
              <a:spcBef>
                <a:spcPts val="0"/>
              </a:spcBef>
              <a:buClr>
                <a:srgbClr val="666666"/>
              </a:buClr>
              <a:buSzPct val="100000"/>
              <a:buFont typeface="Lato"/>
              <a:buChar char="●"/>
            </a:pPr>
            <a:r>
              <a:rPr lang="en" sz="30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“Modes of operation” -- edit and view</a:t>
            </a:r>
          </a:p>
          <a:p>
            <a:pPr indent="-419100" lvl="0" marL="457200" rtl="0">
              <a:lnSpc>
                <a:spcPct val="134550"/>
              </a:lnSpc>
              <a:spcBef>
                <a:spcPts val="0"/>
              </a:spcBef>
              <a:buClr>
                <a:srgbClr val="666666"/>
              </a:buClr>
              <a:buSzPct val="100000"/>
              <a:buFont typeface="Lato"/>
              <a:buChar char="●"/>
            </a:pPr>
            <a:r>
              <a:rPr lang="en" sz="30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Model for how maps are stored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/>
        </p:nvSpPr>
        <p:spPr>
          <a:xfrm>
            <a:off x="0" y="0"/>
            <a:ext cx="9144000" cy="1190400"/>
          </a:xfrm>
          <a:prstGeom prst="rect">
            <a:avLst/>
          </a:prstGeom>
          <a:solidFill>
            <a:srgbClr val="1E88E5">
              <a:alpha val="6115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lnSpc>
                <a:spcPct val="134550"/>
              </a:lnSpc>
              <a:spcBef>
                <a:spcPts val="0"/>
              </a:spcBef>
              <a:buNone/>
            </a:pPr>
            <a:r>
              <a:rPr b="1" lang="en" sz="36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Results: Heuristic Evaluation</a:t>
            </a:r>
          </a:p>
        </p:txBody>
      </p:sp>
      <p:sp>
        <p:nvSpPr>
          <p:cNvPr id="118" name="Shape 118"/>
          <p:cNvSpPr txBox="1"/>
          <p:nvPr/>
        </p:nvSpPr>
        <p:spPr>
          <a:xfrm>
            <a:off x="851100" y="1868775"/>
            <a:ext cx="74418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/>
              <a:t>[H2-1: Visibility of Status] (Severity 2)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After creating the “CS147” node, a second tap on the node creates a double outline but nothing else seems to have changed; </a:t>
            </a:r>
            <a:r>
              <a:rPr b="1" lang="en"/>
              <a:t>it is thus unclear what double-tapping does</a:t>
            </a:r>
            <a:r>
              <a:rPr lang="en"/>
              <a:t>...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Following this, </a:t>
            </a:r>
            <a:r>
              <a:rPr b="1" lang="en"/>
              <a:t>perhaps make the “add node” button grayed out</a:t>
            </a:r>
            <a:r>
              <a:rPr lang="en"/>
              <a:t> such that a user will know they can’t click it before clicking the node they just made/the node they want to extend another node from or connect with.</a:t>
            </a:r>
          </a:p>
        </p:txBody>
      </p:sp>
      <p:sp>
        <p:nvSpPr>
          <p:cNvPr id="119" name="Shape 119"/>
          <p:cNvSpPr txBox="1"/>
          <p:nvPr/>
        </p:nvSpPr>
        <p:spPr>
          <a:xfrm>
            <a:off x="1302600" y="457200"/>
            <a:ext cx="65388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lnSpc>
                <a:spcPct val="134550"/>
              </a:lnSpc>
              <a:spcBef>
                <a:spcPts val="0"/>
              </a:spcBef>
              <a:buNone/>
            </a:pPr>
            <a:r>
              <a:rPr lang="en" sz="30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UX flow for linking nodes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