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4.png"/><Relationship Id="rId5" Type="http://schemas.openxmlformats.org/officeDocument/2006/relationships/image" Target="../media/image07.png"/><Relationship Id="rId6"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png"/><Relationship Id="rId4" Type="http://schemas.openxmlformats.org/officeDocument/2006/relationships/image" Target="../media/image03.png"/><Relationship Id="rId5" Type="http://schemas.openxmlformats.org/officeDocument/2006/relationships/image" Target="../media/image09.png"/><Relationship Id="rId6"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png"/><Relationship Id="rId4" Type="http://schemas.openxmlformats.org/officeDocument/2006/relationships/image" Target="../media/image02.png"/><Relationship Id="rId10" Type="http://schemas.openxmlformats.org/officeDocument/2006/relationships/image" Target="../media/image13.png"/><Relationship Id="rId9"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21.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youtu.be/D54G55RFSxM" TargetMode="External"/><Relationship Id="rId4" Type="http://schemas.openxmlformats.org/officeDocument/2006/relationships/hyperlink" Target="https://vimeo.com/14268988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nvSpPr>
        <p:spPr>
          <a:xfrm>
            <a:off x="1865700" y="453425"/>
            <a:ext cx="6181800" cy="1041600"/>
          </a:xfrm>
          <a:prstGeom prst="rect">
            <a:avLst/>
          </a:prstGeom>
          <a:noFill/>
          <a:ln>
            <a:noFill/>
          </a:ln>
        </p:spPr>
        <p:txBody>
          <a:bodyPr anchorCtr="0" anchor="t" bIns="91425" lIns="91425" rIns="91425" tIns="91425">
            <a:noAutofit/>
          </a:bodyPr>
          <a:lstStyle/>
          <a:p>
            <a:pPr lvl="0" rtl="0" algn="ctr">
              <a:spcBef>
                <a:spcPts val="0"/>
              </a:spcBef>
              <a:buNone/>
            </a:pPr>
            <a:r>
              <a:rPr lang="en" sz="6000">
                <a:solidFill>
                  <a:srgbClr val="0B5394"/>
                </a:solidFill>
                <a:latin typeface="Proxima Nova"/>
                <a:ea typeface="Proxima Nova"/>
                <a:cs typeface="Proxima Nova"/>
                <a:sym typeface="Proxima Nova"/>
              </a:rPr>
              <a:t>Team Covalence</a:t>
            </a:r>
          </a:p>
        </p:txBody>
      </p:sp>
      <p:pic>
        <p:nvPicPr>
          <p:cNvPr id="51" name="Shape 51"/>
          <p:cNvPicPr preferRelativeResize="0"/>
          <p:nvPr/>
        </p:nvPicPr>
        <p:blipFill rotWithShape="1">
          <a:blip r:embed="rId3">
            <a:alphaModFix/>
          </a:blip>
          <a:srcRect b="31551" l="46569" r="9027" t="3592"/>
          <a:stretch/>
        </p:blipFill>
        <p:spPr>
          <a:xfrm>
            <a:off x="2778537" y="2081000"/>
            <a:ext cx="1461300" cy="1422899"/>
          </a:xfrm>
          <a:prstGeom prst="ellipse">
            <a:avLst/>
          </a:prstGeom>
          <a:noFill/>
          <a:ln>
            <a:noFill/>
          </a:ln>
        </p:spPr>
      </p:pic>
      <p:pic>
        <p:nvPicPr>
          <p:cNvPr id="52" name="Shape 52"/>
          <p:cNvPicPr preferRelativeResize="0"/>
          <p:nvPr/>
        </p:nvPicPr>
        <p:blipFill rotWithShape="1">
          <a:blip r:embed="rId4">
            <a:alphaModFix/>
          </a:blip>
          <a:srcRect b="45879" l="13097" r="13443" t="8690"/>
          <a:stretch/>
        </p:blipFill>
        <p:spPr>
          <a:xfrm>
            <a:off x="7029750" y="2081000"/>
            <a:ext cx="1461300" cy="1422899"/>
          </a:xfrm>
          <a:prstGeom prst="ellipse">
            <a:avLst/>
          </a:prstGeom>
          <a:noFill/>
          <a:ln>
            <a:noFill/>
          </a:ln>
        </p:spPr>
      </p:pic>
      <p:pic>
        <p:nvPicPr>
          <p:cNvPr id="53" name="Shape 53"/>
          <p:cNvPicPr preferRelativeResize="0"/>
          <p:nvPr/>
        </p:nvPicPr>
        <p:blipFill>
          <a:blip r:embed="rId5">
            <a:alphaModFix/>
          </a:blip>
          <a:stretch>
            <a:fillRect/>
          </a:stretch>
        </p:blipFill>
        <p:spPr>
          <a:xfrm>
            <a:off x="652950" y="2081000"/>
            <a:ext cx="1461300" cy="1422899"/>
          </a:xfrm>
          <a:prstGeom prst="ellipse">
            <a:avLst/>
          </a:prstGeom>
          <a:noFill/>
          <a:ln>
            <a:noFill/>
          </a:ln>
        </p:spPr>
      </p:pic>
      <p:pic>
        <p:nvPicPr>
          <p:cNvPr id="54" name="Shape 54"/>
          <p:cNvPicPr preferRelativeResize="0"/>
          <p:nvPr/>
        </p:nvPicPr>
        <p:blipFill rotWithShape="1">
          <a:blip r:embed="rId6">
            <a:alphaModFix/>
          </a:blip>
          <a:srcRect b="44751" l="66963" r="1995" t="13310"/>
          <a:stretch/>
        </p:blipFill>
        <p:spPr>
          <a:xfrm>
            <a:off x="4904150" y="2052042"/>
            <a:ext cx="1461300" cy="1480800"/>
          </a:xfrm>
          <a:prstGeom prst="ellipse">
            <a:avLst/>
          </a:prstGeom>
          <a:noFill/>
          <a:ln>
            <a:noFill/>
          </a:ln>
        </p:spPr>
      </p:pic>
      <p:sp>
        <p:nvSpPr>
          <p:cNvPr id="55" name="Shape 55"/>
          <p:cNvSpPr txBox="1"/>
          <p:nvPr/>
        </p:nvSpPr>
        <p:spPr>
          <a:xfrm>
            <a:off x="783450" y="3616225"/>
            <a:ext cx="1200299" cy="468000"/>
          </a:xfrm>
          <a:prstGeom prst="rect">
            <a:avLst/>
          </a:prstGeom>
          <a:noFill/>
          <a:ln>
            <a:noFill/>
          </a:ln>
        </p:spPr>
        <p:txBody>
          <a:bodyPr anchorCtr="0" anchor="t" bIns="91425" lIns="91425" rIns="91425" tIns="91425">
            <a:noAutofit/>
          </a:bodyPr>
          <a:lstStyle/>
          <a:p>
            <a:pPr lvl="0" rtl="0" algn="ctr">
              <a:spcBef>
                <a:spcPts val="0"/>
              </a:spcBef>
              <a:buNone/>
            </a:pPr>
            <a:r>
              <a:rPr b="1" lang="en" sz="2000">
                <a:solidFill>
                  <a:srgbClr val="6FA8DC"/>
                </a:solidFill>
                <a:latin typeface="Proxima Nova"/>
                <a:ea typeface="Proxima Nova"/>
                <a:cs typeface="Proxima Nova"/>
                <a:sym typeface="Proxima Nova"/>
              </a:rPr>
              <a:t>TED </a:t>
            </a:r>
          </a:p>
          <a:p>
            <a:pPr lvl="0" rtl="0" algn="ctr">
              <a:spcBef>
                <a:spcPts val="0"/>
              </a:spcBef>
              <a:buNone/>
            </a:pPr>
            <a:r>
              <a:rPr b="1" lang="en" sz="2000">
                <a:solidFill>
                  <a:srgbClr val="6FA8DC"/>
                </a:solidFill>
                <a:latin typeface="Proxima Nova"/>
                <a:ea typeface="Proxima Nova"/>
                <a:cs typeface="Proxima Nova"/>
                <a:sym typeface="Proxima Nova"/>
              </a:rPr>
              <a:t>LI</a:t>
            </a:r>
          </a:p>
        </p:txBody>
      </p:sp>
      <p:sp>
        <p:nvSpPr>
          <p:cNvPr id="56" name="Shape 56"/>
          <p:cNvSpPr txBox="1"/>
          <p:nvPr/>
        </p:nvSpPr>
        <p:spPr>
          <a:xfrm>
            <a:off x="2362300" y="3616225"/>
            <a:ext cx="2293799" cy="468000"/>
          </a:xfrm>
          <a:prstGeom prst="rect">
            <a:avLst/>
          </a:prstGeom>
          <a:noFill/>
          <a:ln>
            <a:noFill/>
          </a:ln>
        </p:spPr>
        <p:txBody>
          <a:bodyPr anchorCtr="0" anchor="t" bIns="91425" lIns="91425" rIns="91425" tIns="91425">
            <a:noAutofit/>
          </a:bodyPr>
          <a:lstStyle/>
          <a:p>
            <a:pPr lvl="0" rtl="0" algn="ctr">
              <a:spcBef>
                <a:spcPts val="0"/>
              </a:spcBef>
              <a:buNone/>
            </a:pPr>
            <a:r>
              <a:rPr b="1" lang="en" sz="2000">
                <a:solidFill>
                  <a:srgbClr val="6FA8DC"/>
                </a:solidFill>
                <a:latin typeface="Proxima Nova"/>
                <a:ea typeface="Proxima Nova"/>
                <a:cs typeface="Proxima Nova"/>
                <a:sym typeface="Proxima Nova"/>
              </a:rPr>
              <a:t>COURTNEY </a:t>
            </a:r>
          </a:p>
          <a:p>
            <a:pPr lvl="0" rtl="0" algn="ctr">
              <a:spcBef>
                <a:spcPts val="0"/>
              </a:spcBef>
              <a:buNone/>
            </a:pPr>
            <a:r>
              <a:rPr b="1" lang="en" sz="2000">
                <a:solidFill>
                  <a:srgbClr val="6FA8DC"/>
                </a:solidFill>
                <a:latin typeface="Proxima Nova"/>
                <a:ea typeface="Proxima Nova"/>
                <a:cs typeface="Proxima Nova"/>
                <a:sym typeface="Proxima Nova"/>
              </a:rPr>
              <a:t>NOH</a:t>
            </a:r>
          </a:p>
        </p:txBody>
      </p:sp>
      <p:sp>
        <p:nvSpPr>
          <p:cNvPr id="57" name="Shape 57"/>
          <p:cNvSpPr txBox="1"/>
          <p:nvPr/>
        </p:nvSpPr>
        <p:spPr>
          <a:xfrm>
            <a:off x="4487900" y="3616225"/>
            <a:ext cx="2293799" cy="468000"/>
          </a:xfrm>
          <a:prstGeom prst="rect">
            <a:avLst/>
          </a:prstGeom>
          <a:noFill/>
          <a:ln>
            <a:noFill/>
          </a:ln>
        </p:spPr>
        <p:txBody>
          <a:bodyPr anchorCtr="0" anchor="t" bIns="91425" lIns="91425" rIns="91425" tIns="91425">
            <a:noAutofit/>
          </a:bodyPr>
          <a:lstStyle/>
          <a:p>
            <a:pPr lvl="0" rtl="0" algn="ctr">
              <a:spcBef>
                <a:spcPts val="0"/>
              </a:spcBef>
              <a:buNone/>
            </a:pPr>
            <a:r>
              <a:rPr b="1" lang="en" sz="2000">
                <a:solidFill>
                  <a:srgbClr val="6FA8DC"/>
                </a:solidFill>
                <a:latin typeface="Proxima Nova"/>
                <a:ea typeface="Proxima Nova"/>
                <a:cs typeface="Proxima Nova"/>
                <a:sym typeface="Proxima Nova"/>
              </a:rPr>
              <a:t>LOGAN </a:t>
            </a:r>
          </a:p>
          <a:p>
            <a:pPr lvl="0" rtl="0" algn="ctr">
              <a:spcBef>
                <a:spcPts val="0"/>
              </a:spcBef>
              <a:buNone/>
            </a:pPr>
            <a:r>
              <a:rPr b="1" lang="en" sz="2000">
                <a:solidFill>
                  <a:srgbClr val="6FA8DC"/>
                </a:solidFill>
                <a:latin typeface="Proxima Nova"/>
                <a:ea typeface="Proxima Nova"/>
                <a:cs typeface="Proxima Nova"/>
                <a:sym typeface="Proxima Nova"/>
              </a:rPr>
              <a:t>SHORT</a:t>
            </a:r>
          </a:p>
        </p:txBody>
      </p:sp>
      <p:sp>
        <p:nvSpPr>
          <p:cNvPr id="58" name="Shape 58"/>
          <p:cNvSpPr txBox="1"/>
          <p:nvPr/>
        </p:nvSpPr>
        <p:spPr>
          <a:xfrm>
            <a:off x="6613500" y="3616225"/>
            <a:ext cx="2293799" cy="468000"/>
          </a:xfrm>
          <a:prstGeom prst="rect">
            <a:avLst/>
          </a:prstGeom>
          <a:noFill/>
          <a:ln>
            <a:noFill/>
          </a:ln>
        </p:spPr>
        <p:txBody>
          <a:bodyPr anchorCtr="0" anchor="t" bIns="91425" lIns="91425" rIns="91425" tIns="91425">
            <a:noAutofit/>
          </a:bodyPr>
          <a:lstStyle/>
          <a:p>
            <a:pPr lvl="0" rtl="0" algn="ctr">
              <a:spcBef>
                <a:spcPts val="0"/>
              </a:spcBef>
              <a:buNone/>
            </a:pPr>
            <a:r>
              <a:rPr b="1" lang="en" sz="2000">
                <a:solidFill>
                  <a:srgbClr val="6FA8DC"/>
                </a:solidFill>
                <a:latin typeface="Proxima Nova"/>
                <a:ea typeface="Proxima Nova"/>
                <a:cs typeface="Proxima Nova"/>
                <a:sym typeface="Proxima Nova"/>
              </a:rPr>
              <a:t>EMMA TOWNLEY-SMITH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Value Proposition</a:t>
            </a:r>
          </a:p>
        </p:txBody>
      </p:sp>
      <p:sp>
        <p:nvSpPr>
          <p:cNvPr id="64" name="Shape 64"/>
          <p:cNvSpPr txBox="1"/>
          <p:nvPr>
            <p:ph idx="1" type="body"/>
          </p:nvPr>
        </p:nvSpPr>
        <p:spPr>
          <a:xfrm>
            <a:off x="311700" y="1718825"/>
            <a:ext cx="8520599" cy="2849999"/>
          </a:xfrm>
          <a:prstGeom prst="rect">
            <a:avLst/>
          </a:prstGeom>
        </p:spPr>
        <p:txBody>
          <a:bodyPr anchorCtr="0" anchor="t" bIns="91425" lIns="91425" rIns="91425" tIns="91425">
            <a:noAutofit/>
          </a:bodyPr>
          <a:lstStyle/>
          <a:p>
            <a:pPr rtl="0">
              <a:spcBef>
                <a:spcPts val="0"/>
              </a:spcBef>
              <a:buNone/>
            </a:pPr>
            <a:r>
              <a:rPr lang="en" sz="2400">
                <a:solidFill>
                  <a:srgbClr val="373E4D"/>
                </a:solidFill>
              </a:rPr>
              <a:t>Organize your thoughts, share your ideas, connect your world</a:t>
            </a:r>
          </a:p>
          <a:p>
            <a:pPr rtl="0">
              <a:spcBef>
                <a:spcPts val="0"/>
              </a:spcBef>
              <a:buNone/>
            </a:pPr>
            <a:r>
              <a:t/>
            </a:r>
            <a:endParaRPr sz="2400">
              <a:solidFill>
                <a:srgbClr val="373E4D"/>
              </a:solidFill>
            </a:endParaRPr>
          </a:p>
          <a:p>
            <a:pPr>
              <a:spcBef>
                <a:spcPts val="0"/>
              </a:spcBef>
              <a:buNone/>
            </a:pPr>
            <a:r>
              <a:rPr lang="en" sz="1400">
                <a:solidFill>
                  <a:srgbClr val="373E4D"/>
                </a:solidFill>
              </a:rPr>
              <a:t>In an ever busier world, we hardly have time to collect our thoughts and express them as well as we'd like, whether it's studying for classes, sharing your favorite restaurants, or collecting all of your selfies. We've got the capability to keep all of this info on our phones and tablets, but how do we quickly go through all of it - and </a:t>
            </a:r>
            <a:r>
              <a:rPr i="1" lang="en" sz="1400">
                <a:solidFill>
                  <a:srgbClr val="373E4D"/>
                </a:solidFill>
              </a:rPr>
              <a:t>share</a:t>
            </a:r>
            <a:r>
              <a:rPr lang="en" sz="1400">
                <a:solidFill>
                  <a:srgbClr val="373E4D"/>
                </a:solidFill>
              </a:rPr>
              <a:t> it? With Covalence, we hope to provide a mobile app that allows you to link your memories in a map on the go, optimized for quick use and versatility so that you can express yourself more openly, organize your ideas better, and connect with others more.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244350"/>
            <a:ext cx="8520599" cy="572699"/>
          </a:xfrm>
          <a:prstGeom prst="rect">
            <a:avLst/>
          </a:prstGeom>
        </p:spPr>
        <p:txBody>
          <a:bodyPr anchorCtr="0" anchor="t" bIns="91425" lIns="91425" rIns="91425" tIns="91425">
            <a:noAutofit/>
          </a:bodyPr>
          <a:lstStyle/>
          <a:p>
            <a:pPr algn="ctr">
              <a:spcBef>
                <a:spcPts val="0"/>
              </a:spcBef>
              <a:buNone/>
            </a:pPr>
            <a:r>
              <a:rPr lang="en"/>
              <a:t>Tasks</a:t>
            </a:r>
          </a:p>
        </p:txBody>
      </p:sp>
      <p:sp>
        <p:nvSpPr>
          <p:cNvPr id="70" name="Shape 70"/>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sz="2400"/>
              <a:t>Simple Task: Create a node based on an idea</a:t>
            </a:r>
          </a:p>
          <a:p>
            <a:pPr rtl="0">
              <a:spcBef>
                <a:spcPts val="0"/>
              </a:spcBef>
              <a:buNone/>
            </a:pPr>
            <a:r>
              <a:rPr lang="en" sz="2400"/>
              <a:t>Moderate Task: Connect nodes to create a map</a:t>
            </a:r>
          </a:p>
          <a:p>
            <a:pPr lvl="0" rtl="0">
              <a:spcBef>
                <a:spcPts val="0"/>
              </a:spcBef>
              <a:buClr>
                <a:schemeClr val="dk1"/>
              </a:buClr>
              <a:buSzPct val="45833"/>
              <a:buFont typeface="Arial"/>
              <a:buNone/>
            </a:pPr>
            <a:r>
              <a:rPr lang="en" sz="2400"/>
              <a:t>Complex Task: Collaborate on and share maps with others</a:t>
            </a:r>
          </a:p>
          <a:p>
            <a:pPr>
              <a:spcBef>
                <a:spcPts val="0"/>
              </a:spcBef>
              <a:buNone/>
            </a:pPr>
            <a:r>
              <a:t/>
            </a:r>
            <a:endParaRPr sz="24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2396100" y="212975"/>
            <a:ext cx="4351800" cy="572699"/>
          </a:xfrm>
          <a:prstGeom prst="rect">
            <a:avLst/>
          </a:prstGeom>
        </p:spPr>
        <p:txBody>
          <a:bodyPr anchorCtr="0" anchor="t" bIns="91425" lIns="91425" rIns="91425" tIns="91425">
            <a:noAutofit/>
          </a:bodyPr>
          <a:lstStyle/>
          <a:p>
            <a:pPr>
              <a:spcBef>
                <a:spcPts val="0"/>
              </a:spcBef>
              <a:buNone/>
            </a:pPr>
            <a:r>
              <a:rPr lang="en"/>
              <a:t>Simple Task: Storyboard</a:t>
            </a:r>
          </a:p>
        </p:txBody>
      </p:sp>
      <p:pic>
        <p:nvPicPr>
          <p:cNvPr id="76" name="Shape 76"/>
          <p:cNvPicPr preferRelativeResize="0"/>
          <p:nvPr/>
        </p:nvPicPr>
        <p:blipFill>
          <a:blip r:embed="rId3">
            <a:alphaModFix/>
          </a:blip>
          <a:stretch>
            <a:fillRect/>
          </a:stretch>
        </p:blipFill>
        <p:spPr>
          <a:xfrm>
            <a:off x="2114850" y="818125"/>
            <a:ext cx="1941549" cy="1941549"/>
          </a:xfrm>
          <a:prstGeom prst="rect">
            <a:avLst/>
          </a:prstGeom>
          <a:noFill/>
          <a:ln>
            <a:noFill/>
          </a:ln>
        </p:spPr>
      </p:pic>
      <p:pic>
        <p:nvPicPr>
          <p:cNvPr id="77" name="Shape 77"/>
          <p:cNvPicPr preferRelativeResize="0"/>
          <p:nvPr/>
        </p:nvPicPr>
        <p:blipFill>
          <a:blip r:embed="rId4">
            <a:alphaModFix/>
          </a:blip>
          <a:stretch>
            <a:fillRect/>
          </a:stretch>
        </p:blipFill>
        <p:spPr>
          <a:xfrm>
            <a:off x="5309650" y="818125"/>
            <a:ext cx="1941549" cy="1941549"/>
          </a:xfrm>
          <a:prstGeom prst="rect">
            <a:avLst/>
          </a:prstGeom>
          <a:noFill/>
          <a:ln>
            <a:noFill/>
          </a:ln>
        </p:spPr>
      </p:pic>
      <p:pic>
        <p:nvPicPr>
          <p:cNvPr id="78" name="Shape 78"/>
          <p:cNvPicPr preferRelativeResize="0"/>
          <p:nvPr/>
        </p:nvPicPr>
        <p:blipFill>
          <a:blip r:embed="rId5">
            <a:alphaModFix/>
          </a:blip>
          <a:stretch>
            <a:fillRect/>
          </a:stretch>
        </p:blipFill>
        <p:spPr>
          <a:xfrm>
            <a:off x="2114850" y="3046900"/>
            <a:ext cx="1941549" cy="1941549"/>
          </a:xfrm>
          <a:prstGeom prst="rect">
            <a:avLst/>
          </a:prstGeom>
          <a:noFill/>
          <a:ln>
            <a:noFill/>
          </a:ln>
        </p:spPr>
      </p:pic>
      <p:pic>
        <p:nvPicPr>
          <p:cNvPr id="79" name="Shape 79"/>
          <p:cNvPicPr preferRelativeResize="0"/>
          <p:nvPr/>
        </p:nvPicPr>
        <p:blipFill>
          <a:blip r:embed="rId6">
            <a:alphaModFix/>
          </a:blip>
          <a:stretch>
            <a:fillRect/>
          </a:stretch>
        </p:blipFill>
        <p:spPr>
          <a:xfrm>
            <a:off x="5309650" y="3046900"/>
            <a:ext cx="1941549" cy="19415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238675"/>
            <a:ext cx="8520599" cy="572699"/>
          </a:xfrm>
          <a:prstGeom prst="rect">
            <a:avLst/>
          </a:prstGeom>
        </p:spPr>
        <p:txBody>
          <a:bodyPr anchorCtr="0" anchor="t" bIns="91425" lIns="91425" rIns="91425" tIns="91425">
            <a:noAutofit/>
          </a:bodyPr>
          <a:lstStyle/>
          <a:p>
            <a:pPr algn="ctr">
              <a:spcBef>
                <a:spcPts val="0"/>
              </a:spcBef>
              <a:buNone/>
            </a:pPr>
            <a:r>
              <a:rPr lang="en"/>
              <a:t>Moderate Task: Storyboard</a:t>
            </a:r>
          </a:p>
        </p:txBody>
      </p:sp>
      <p:pic>
        <p:nvPicPr>
          <p:cNvPr id="85" name="Shape 85"/>
          <p:cNvPicPr preferRelativeResize="0"/>
          <p:nvPr/>
        </p:nvPicPr>
        <p:blipFill>
          <a:blip r:embed="rId3">
            <a:alphaModFix/>
          </a:blip>
          <a:stretch>
            <a:fillRect/>
          </a:stretch>
        </p:blipFill>
        <p:spPr>
          <a:xfrm>
            <a:off x="303250" y="771250"/>
            <a:ext cx="1941549" cy="1941549"/>
          </a:xfrm>
          <a:prstGeom prst="rect">
            <a:avLst/>
          </a:prstGeom>
          <a:noFill/>
          <a:ln>
            <a:noFill/>
          </a:ln>
        </p:spPr>
      </p:pic>
      <p:pic>
        <p:nvPicPr>
          <p:cNvPr id="86" name="Shape 86"/>
          <p:cNvPicPr preferRelativeResize="0"/>
          <p:nvPr/>
        </p:nvPicPr>
        <p:blipFill>
          <a:blip r:embed="rId4">
            <a:alphaModFix/>
          </a:blip>
          <a:stretch>
            <a:fillRect/>
          </a:stretch>
        </p:blipFill>
        <p:spPr>
          <a:xfrm>
            <a:off x="2499075" y="771250"/>
            <a:ext cx="1941549" cy="1941549"/>
          </a:xfrm>
          <a:prstGeom prst="rect">
            <a:avLst/>
          </a:prstGeom>
          <a:noFill/>
          <a:ln>
            <a:noFill/>
          </a:ln>
        </p:spPr>
      </p:pic>
      <p:pic>
        <p:nvPicPr>
          <p:cNvPr id="87" name="Shape 87"/>
          <p:cNvPicPr preferRelativeResize="0"/>
          <p:nvPr/>
        </p:nvPicPr>
        <p:blipFill>
          <a:blip r:embed="rId5">
            <a:alphaModFix/>
          </a:blip>
          <a:stretch>
            <a:fillRect/>
          </a:stretch>
        </p:blipFill>
        <p:spPr>
          <a:xfrm>
            <a:off x="4694900" y="771250"/>
            <a:ext cx="1941549" cy="1941549"/>
          </a:xfrm>
          <a:prstGeom prst="rect">
            <a:avLst/>
          </a:prstGeom>
          <a:noFill/>
          <a:ln>
            <a:noFill/>
          </a:ln>
        </p:spPr>
      </p:pic>
      <p:pic>
        <p:nvPicPr>
          <p:cNvPr id="88" name="Shape 88"/>
          <p:cNvPicPr preferRelativeResize="0"/>
          <p:nvPr/>
        </p:nvPicPr>
        <p:blipFill>
          <a:blip r:embed="rId6">
            <a:alphaModFix/>
          </a:blip>
          <a:stretch>
            <a:fillRect/>
          </a:stretch>
        </p:blipFill>
        <p:spPr>
          <a:xfrm>
            <a:off x="6890725" y="771250"/>
            <a:ext cx="1941549" cy="1941549"/>
          </a:xfrm>
          <a:prstGeom prst="rect">
            <a:avLst/>
          </a:prstGeom>
          <a:noFill/>
          <a:ln>
            <a:noFill/>
          </a:ln>
        </p:spPr>
      </p:pic>
      <p:pic>
        <p:nvPicPr>
          <p:cNvPr id="89" name="Shape 89"/>
          <p:cNvPicPr preferRelativeResize="0"/>
          <p:nvPr/>
        </p:nvPicPr>
        <p:blipFill>
          <a:blip r:embed="rId7">
            <a:alphaModFix/>
          </a:blip>
          <a:stretch>
            <a:fillRect/>
          </a:stretch>
        </p:blipFill>
        <p:spPr>
          <a:xfrm>
            <a:off x="303225" y="2979500"/>
            <a:ext cx="1941549" cy="1941549"/>
          </a:xfrm>
          <a:prstGeom prst="rect">
            <a:avLst/>
          </a:prstGeom>
          <a:noFill/>
          <a:ln>
            <a:noFill/>
          </a:ln>
        </p:spPr>
      </p:pic>
      <p:pic>
        <p:nvPicPr>
          <p:cNvPr id="90" name="Shape 90"/>
          <p:cNvPicPr preferRelativeResize="0"/>
          <p:nvPr/>
        </p:nvPicPr>
        <p:blipFill>
          <a:blip r:embed="rId8">
            <a:alphaModFix/>
          </a:blip>
          <a:stretch>
            <a:fillRect/>
          </a:stretch>
        </p:blipFill>
        <p:spPr>
          <a:xfrm>
            <a:off x="2499075" y="2979500"/>
            <a:ext cx="1941549" cy="1941549"/>
          </a:xfrm>
          <a:prstGeom prst="rect">
            <a:avLst/>
          </a:prstGeom>
          <a:noFill/>
          <a:ln>
            <a:noFill/>
          </a:ln>
        </p:spPr>
      </p:pic>
      <p:pic>
        <p:nvPicPr>
          <p:cNvPr id="91" name="Shape 91"/>
          <p:cNvPicPr preferRelativeResize="0"/>
          <p:nvPr/>
        </p:nvPicPr>
        <p:blipFill>
          <a:blip r:embed="rId9">
            <a:alphaModFix/>
          </a:blip>
          <a:stretch>
            <a:fillRect/>
          </a:stretch>
        </p:blipFill>
        <p:spPr>
          <a:xfrm>
            <a:off x="4694925" y="2979500"/>
            <a:ext cx="1941549" cy="1941549"/>
          </a:xfrm>
          <a:prstGeom prst="rect">
            <a:avLst/>
          </a:prstGeom>
          <a:noFill/>
          <a:ln>
            <a:noFill/>
          </a:ln>
        </p:spPr>
      </p:pic>
      <p:pic>
        <p:nvPicPr>
          <p:cNvPr id="92" name="Shape 92"/>
          <p:cNvPicPr preferRelativeResize="0"/>
          <p:nvPr/>
        </p:nvPicPr>
        <p:blipFill>
          <a:blip r:embed="rId10">
            <a:alphaModFix/>
          </a:blip>
          <a:stretch>
            <a:fillRect/>
          </a:stretch>
        </p:blipFill>
        <p:spPr>
          <a:xfrm>
            <a:off x="6890775" y="2979500"/>
            <a:ext cx="1941549" cy="19415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224500"/>
            <a:ext cx="8520599" cy="572699"/>
          </a:xfrm>
          <a:prstGeom prst="rect">
            <a:avLst/>
          </a:prstGeom>
        </p:spPr>
        <p:txBody>
          <a:bodyPr anchorCtr="0" anchor="t" bIns="91425" lIns="91425" rIns="91425" tIns="91425">
            <a:noAutofit/>
          </a:bodyPr>
          <a:lstStyle/>
          <a:p>
            <a:pPr lvl="0" rtl="0" algn="ctr">
              <a:spcBef>
                <a:spcPts val="0"/>
              </a:spcBef>
              <a:buNone/>
            </a:pPr>
            <a:r>
              <a:rPr lang="en"/>
              <a:t>Moderate Task: Storyboard (cont.)</a:t>
            </a:r>
          </a:p>
        </p:txBody>
      </p:sp>
      <p:pic>
        <p:nvPicPr>
          <p:cNvPr id="98" name="Shape 98"/>
          <p:cNvPicPr preferRelativeResize="0"/>
          <p:nvPr/>
        </p:nvPicPr>
        <p:blipFill>
          <a:blip r:embed="rId3">
            <a:alphaModFix/>
          </a:blip>
          <a:stretch>
            <a:fillRect/>
          </a:stretch>
        </p:blipFill>
        <p:spPr>
          <a:xfrm>
            <a:off x="436500" y="797200"/>
            <a:ext cx="1941549" cy="1941549"/>
          </a:xfrm>
          <a:prstGeom prst="rect">
            <a:avLst/>
          </a:prstGeom>
          <a:noFill/>
          <a:ln>
            <a:noFill/>
          </a:ln>
        </p:spPr>
      </p:pic>
      <p:pic>
        <p:nvPicPr>
          <p:cNvPr id="99" name="Shape 99"/>
          <p:cNvPicPr preferRelativeResize="0"/>
          <p:nvPr/>
        </p:nvPicPr>
        <p:blipFill>
          <a:blip r:embed="rId4">
            <a:alphaModFix/>
          </a:blip>
          <a:stretch>
            <a:fillRect/>
          </a:stretch>
        </p:blipFill>
        <p:spPr>
          <a:xfrm>
            <a:off x="3540100" y="797200"/>
            <a:ext cx="1941549" cy="1941549"/>
          </a:xfrm>
          <a:prstGeom prst="rect">
            <a:avLst/>
          </a:prstGeom>
          <a:noFill/>
          <a:ln>
            <a:noFill/>
          </a:ln>
        </p:spPr>
      </p:pic>
      <p:pic>
        <p:nvPicPr>
          <p:cNvPr id="100" name="Shape 100"/>
          <p:cNvPicPr preferRelativeResize="0"/>
          <p:nvPr/>
        </p:nvPicPr>
        <p:blipFill>
          <a:blip r:embed="rId5">
            <a:alphaModFix/>
          </a:blip>
          <a:stretch>
            <a:fillRect/>
          </a:stretch>
        </p:blipFill>
        <p:spPr>
          <a:xfrm>
            <a:off x="6643725" y="797200"/>
            <a:ext cx="1941549" cy="1941549"/>
          </a:xfrm>
          <a:prstGeom prst="rect">
            <a:avLst/>
          </a:prstGeom>
          <a:noFill/>
          <a:ln>
            <a:noFill/>
          </a:ln>
        </p:spPr>
      </p:pic>
      <p:pic>
        <p:nvPicPr>
          <p:cNvPr id="101" name="Shape 101"/>
          <p:cNvPicPr preferRelativeResize="0"/>
          <p:nvPr/>
        </p:nvPicPr>
        <p:blipFill>
          <a:blip r:embed="rId6">
            <a:alphaModFix/>
          </a:blip>
          <a:stretch>
            <a:fillRect/>
          </a:stretch>
        </p:blipFill>
        <p:spPr>
          <a:xfrm>
            <a:off x="436500" y="2966525"/>
            <a:ext cx="1941549" cy="1941549"/>
          </a:xfrm>
          <a:prstGeom prst="rect">
            <a:avLst/>
          </a:prstGeom>
          <a:noFill/>
          <a:ln>
            <a:noFill/>
          </a:ln>
        </p:spPr>
      </p:pic>
      <p:pic>
        <p:nvPicPr>
          <p:cNvPr id="102" name="Shape 102"/>
          <p:cNvPicPr preferRelativeResize="0"/>
          <p:nvPr/>
        </p:nvPicPr>
        <p:blipFill>
          <a:blip r:embed="rId7">
            <a:alphaModFix/>
          </a:blip>
          <a:stretch>
            <a:fillRect/>
          </a:stretch>
        </p:blipFill>
        <p:spPr>
          <a:xfrm>
            <a:off x="3601225" y="2966525"/>
            <a:ext cx="1941549" cy="1941549"/>
          </a:xfrm>
          <a:prstGeom prst="rect">
            <a:avLst/>
          </a:prstGeom>
          <a:noFill/>
          <a:ln>
            <a:noFill/>
          </a:ln>
        </p:spPr>
      </p:pic>
      <p:pic>
        <p:nvPicPr>
          <p:cNvPr id="103" name="Shape 103"/>
          <p:cNvPicPr preferRelativeResize="0"/>
          <p:nvPr/>
        </p:nvPicPr>
        <p:blipFill>
          <a:blip r:embed="rId8">
            <a:alphaModFix/>
          </a:blip>
          <a:stretch>
            <a:fillRect/>
          </a:stretch>
        </p:blipFill>
        <p:spPr>
          <a:xfrm>
            <a:off x="6643725" y="2966525"/>
            <a:ext cx="1941549" cy="19415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237450"/>
            <a:ext cx="8520599" cy="572699"/>
          </a:xfrm>
          <a:prstGeom prst="rect">
            <a:avLst/>
          </a:prstGeom>
        </p:spPr>
        <p:txBody>
          <a:bodyPr anchorCtr="0" anchor="t" bIns="91425" lIns="91425" rIns="91425" tIns="91425">
            <a:noAutofit/>
          </a:bodyPr>
          <a:lstStyle/>
          <a:p>
            <a:pPr lvl="0" rtl="0" algn="ctr">
              <a:spcBef>
                <a:spcPts val="0"/>
              </a:spcBef>
              <a:buNone/>
            </a:pPr>
            <a:r>
              <a:rPr lang="en"/>
              <a:t>Complex Task: Storyboard</a:t>
            </a:r>
          </a:p>
        </p:txBody>
      </p:sp>
      <p:pic>
        <p:nvPicPr>
          <p:cNvPr id="109" name="Shape 109"/>
          <p:cNvPicPr preferRelativeResize="0"/>
          <p:nvPr/>
        </p:nvPicPr>
        <p:blipFill>
          <a:blip r:embed="rId3">
            <a:alphaModFix/>
          </a:blip>
          <a:stretch>
            <a:fillRect/>
          </a:stretch>
        </p:blipFill>
        <p:spPr>
          <a:xfrm>
            <a:off x="311700" y="810150"/>
            <a:ext cx="1941549" cy="1941549"/>
          </a:xfrm>
          <a:prstGeom prst="rect">
            <a:avLst/>
          </a:prstGeom>
          <a:noFill/>
          <a:ln>
            <a:noFill/>
          </a:ln>
        </p:spPr>
      </p:pic>
      <p:pic>
        <p:nvPicPr>
          <p:cNvPr id="110" name="Shape 110"/>
          <p:cNvPicPr preferRelativeResize="0"/>
          <p:nvPr/>
        </p:nvPicPr>
        <p:blipFill>
          <a:blip r:embed="rId4">
            <a:alphaModFix/>
          </a:blip>
          <a:stretch>
            <a:fillRect/>
          </a:stretch>
        </p:blipFill>
        <p:spPr>
          <a:xfrm>
            <a:off x="2478837" y="810150"/>
            <a:ext cx="1941549" cy="1941549"/>
          </a:xfrm>
          <a:prstGeom prst="rect">
            <a:avLst/>
          </a:prstGeom>
          <a:noFill/>
          <a:ln>
            <a:noFill/>
          </a:ln>
        </p:spPr>
      </p:pic>
      <p:pic>
        <p:nvPicPr>
          <p:cNvPr id="111" name="Shape 111"/>
          <p:cNvPicPr preferRelativeResize="0"/>
          <p:nvPr/>
        </p:nvPicPr>
        <p:blipFill>
          <a:blip r:embed="rId5">
            <a:alphaModFix/>
          </a:blip>
          <a:stretch>
            <a:fillRect/>
          </a:stretch>
        </p:blipFill>
        <p:spPr>
          <a:xfrm>
            <a:off x="4658950" y="810150"/>
            <a:ext cx="1941549" cy="1941549"/>
          </a:xfrm>
          <a:prstGeom prst="rect">
            <a:avLst/>
          </a:prstGeom>
          <a:noFill/>
          <a:ln>
            <a:noFill/>
          </a:ln>
        </p:spPr>
      </p:pic>
      <p:pic>
        <p:nvPicPr>
          <p:cNvPr id="112" name="Shape 112"/>
          <p:cNvPicPr preferRelativeResize="0"/>
          <p:nvPr/>
        </p:nvPicPr>
        <p:blipFill>
          <a:blip r:embed="rId6">
            <a:alphaModFix/>
          </a:blip>
          <a:stretch>
            <a:fillRect/>
          </a:stretch>
        </p:blipFill>
        <p:spPr>
          <a:xfrm>
            <a:off x="6839050" y="810150"/>
            <a:ext cx="1941549" cy="1941549"/>
          </a:xfrm>
          <a:prstGeom prst="rect">
            <a:avLst/>
          </a:prstGeom>
          <a:noFill/>
          <a:ln>
            <a:noFill/>
          </a:ln>
        </p:spPr>
      </p:pic>
      <p:pic>
        <p:nvPicPr>
          <p:cNvPr id="113" name="Shape 113"/>
          <p:cNvPicPr preferRelativeResize="0"/>
          <p:nvPr/>
        </p:nvPicPr>
        <p:blipFill>
          <a:blip r:embed="rId7">
            <a:alphaModFix/>
          </a:blip>
          <a:stretch>
            <a:fillRect/>
          </a:stretch>
        </p:blipFill>
        <p:spPr>
          <a:xfrm>
            <a:off x="311700" y="2992450"/>
            <a:ext cx="1941549" cy="1941549"/>
          </a:xfrm>
          <a:prstGeom prst="rect">
            <a:avLst/>
          </a:prstGeom>
          <a:noFill/>
          <a:ln>
            <a:noFill/>
          </a:ln>
        </p:spPr>
      </p:pic>
      <p:pic>
        <p:nvPicPr>
          <p:cNvPr id="114" name="Shape 114"/>
          <p:cNvPicPr preferRelativeResize="0"/>
          <p:nvPr/>
        </p:nvPicPr>
        <p:blipFill>
          <a:blip r:embed="rId8">
            <a:alphaModFix/>
          </a:blip>
          <a:stretch>
            <a:fillRect/>
          </a:stretch>
        </p:blipFill>
        <p:spPr>
          <a:xfrm>
            <a:off x="2478850" y="2992450"/>
            <a:ext cx="1941549" cy="1941549"/>
          </a:xfrm>
          <a:prstGeom prst="rect">
            <a:avLst/>
          </a:prstGeom>
          <a:noFill/>
          <a:ln>
            <a:noFill/>
          </a:ln>
        </p:spPr>
      </p:pic>
      <p:pic>
        <p:nvPicPr>
          <p:cNvPr id="115" name="Shape 115"/>
          <p:cNvPicPr preferRelativeResize="0"/>
          <p:nvPr/>
        </p:nvPicPr>
        <p:blipFill>
          <a:blip r:embed="rId9">
            <a:alphaModFix/>
          </a:blip>
          <a:stretch>
            <a:fillRect/>
          </a:stretch>
        </p:blipFill>
        <p:spPr>
          <a:xfrm>
            <a:off x="4658950" y="2992450"/>
            <a:ext cx="1941549" cy="19415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2216700" y="181500"/>
            <a:ext cx="4710599" cy="572699"/>
          </a:xfrm>
          <a:prstGeom prst="rect">
            <a:avLst/>
          </a:prstGeom>
        </p:spPr>
        <p:txBody>
          <a:bodyPr anchorCtr="0" anchor="t" bIns="91425" lIns="91425" rIns="91425" tIns="91425">
            <a:noAutofit/>
          </a:bodyPr>
          <a:lstStyle/>
          <a:p>
            <a:pPr lvl="0" rtl="0" algn="ctr">
              <a:spcBef>
                <a:spcPts val="0"/>
              </a:spcBef>
              <a:buNone/>
            </a:pPr>
            <a:r>
              <a:rPr lang="en"/>
              <a:t>Complex Task 2: Storyboard</a:t>
            </a:r>
          </a:p>
        </p:txBody>
      </p:sp>
      <p:pic>
        <p:nvPicPr>
          <p:cNvPr id="121" name="Shape 121"/>
          <p:cNvPicPr preferRelativeResize="0"/>
          <p:nvPr/>
        </p:nvPicPr>
        <p:blipFill>
          <a:blip r:embed="rId3">
            <a:alphaModFix/>
          </a:blip>
          <a:stretch>
            <a:fillRect/>
          </a:stretch>
        </p:blipFill>
        <p:spPr>
          <a:xfrm>
            <a:off x="1928325" y="706375"/>
            <a:ext cx="1941549" cy="1941549"/>
          </a:xfrm>
          <a:prstGeom prst="rect">
            <a:avLst/>
          </a:prstGeom>
          <a:noFill/>
          <a:ln>
            <a:noFill/>
          </a:ln>
        </p:spPr>
      </p:pic>
      <p:pic>
        <p:nvPicPr>
          <p:cNvPr id="122" name="Shape 122"/>
          <p:cNvPicPr preferRelativeResize="0"/>
          <p:nvPr/>
        </p:nvPicPr>
        <p:blipFill>
          <a:blip r:embed="rId4">
            <a:alphaModFix/>
          </a:blip>
          <a:stretch>
            <a:fillRect/>
          </a:stretch>
        </p:blipFill>
        <p:spPr>
          <a:xfrm>
            <a:off x="5080525" y="706375"/>
            <a:ext cx="1941549" cy="1941549"/>
          </a:xfrm>
          <a:prstGeom prst="rect">
            <a:avLst/>
          </a:prstGeom>
          <a:noFill/>
          <a:ln>
            <a:noFill/>
          </a:ln>
        </p:spPr>
      </p:pic>
      <p:pic>
        <p:nvPicPr>
          <p:cNvPr id="123" name="Shape 123"/>
          <p:cNvPicPr preferRelativeResize="0"/>
          <p:nvPr/>
        </p:nvPicPr>
        <p:blipFill>
          <a:blip r:embed="rId5">
            <a:alphaModFix/>
          </a:blip>
          <a:stretch>
            <a:fillRect/>
          </a:stretch>
        </p:blipFill>
        <p:spPr>
          <a:xfrm>
            <a:off x="1928325" y="2914650"/>
            <a:ext cx="1941549" cy="1941549"/>
          </a:xfrm>
          <a:prstGeom prst="rect">
            <a:avLst/>
          </a:prstGeom>
          <a:noFill/>
          <a:ln>
            <a:noFill/>
          </a:ln>
        </p:spPr>
      </p:pic>
      <p:pic>
        <p:nvPicPr>
          <p:cNvPr id="124" name="Shape 124"/>
          <p:cNvPicPr preferRelativeResize="0"/>
          <p:nvPr/>
        </p:nvPicPr>
        <p:blipFill>
          <a:blip r:embed="rId6">
            <a:alphaModFix/>
          </a:blip>
          <a:stretch>
            <a:fillRect/>
          </a:stretch>
        </p:blipFill>
        <p:spPr>
          <a:xfrm>
            <a:off x="5080525" y="2914648"/>
            <a:ext cx="1941549" cy="19415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Concept Video</a:t>
            </a:r>
          </a:p>
        </p:txBody>
      </p:sp>
      <p:sp>
        <p:nvSpPr>
          <p:cNvPr id="130" name="Shape 130"/>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u="sng">
                <a:solidFill>
                  <a:srgbClr val="167AC6"/>
                </a:solidFill>
                <a:highlight>
                  <a:srgbClr val="FFFFFF"/>
                </a:highlight>
                <a:hlinkClick r:id="rId3"/>
              </a:rPr>
              <a:t>https://youtu.be/D54G55RFSxM</a:t>
            </a:r>
          </a:p>
          <a:p>
            <a:pPr rtl="0">
              <a:spcBef>
                <a:spcPts val="0"/>
              </a:spcBef>
              <a:buNone/>
            </a:pPr>
            <a:r>
              <a:rPr lang="en" u="sng">
                <a:solidFill>
                  <a:schemeClr val="hlink"/>
                </a:solidFill>
                <a:hlinkClick r:id="rId4"/>
              </a:rPr>
              <a:t>https://vimeo.com/142689888</a:t>
            </a: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