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0050" y="2432050"/>
            <a:ext cx="7124700" cy="488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886724" y="5303093"/>
            <a:ext cx="11231351" cy="3207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a considerable portion of the time reorganizing the content of her Bento entry into an aesthetically pleasing format</a:t>
            </a:r>
          </a:p>
        </p:txBody>
      </p:sp>
      <p:sp>
        <p:nvSpPr>
          <p:cNvPr id="163" name="Shape 163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Participant B:</a:t>
            </a:r>
          </a:p>
        </p:txBody>
      </p:sp>
      <p:sp>
        <p:nvSpPr>
          <p:cNvPr id="164" name="Shape 164"/>
          <p:cNvSpPr/>
          <p:nvPr/>
        </p:nvSpPr>
        <p:spPr>
          <a:xfrm>
            <a:off x="886724" y="2303416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is an artsy writer, working on a creative fiction piece set in medieval times</a:t>
            </a:r>
          </a:p>
        </p:txBody>
      </p:sp>
      <p:sp>
        <p:nvSpPr>
          <p:cNvPr id="165" name="Shape 165"/>
          <p:cNvSpPr/>
          <p:nvPr/>
        </p:nvSpPr>
        <p:spPr>
          <a:xfrm>
            <a:off x="886724" y="4181000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She spent: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886724" y="5303093"/>
            <a:ext cx="11231351" cy="3207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that she enjoyed the ability to organize ideas in a way that worked for her but that the drag and drop method was unintuitive</a:t>
            </a:r>
          </a:p>
        </p:txBody>
      </p:sp>
      <p:sp>
        <p:nvSpPr>
          <p:cNvPr id="169" name="Shape 169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Participant C:</a:t>
            </a:r>
          </a:p>
        </p:txBody>
      </p:sp>
      <p:sp>
        <p:nvSpPr>
          <p:cNvPr id="170" name="Shape 170"/>
          <p:cNvSpPr/>
          <p:nvPr/>
        </p:nvSpPr>
        <p:spPr>
          <a:xfrm>
            <a:off x="886724" y="2303416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is the social chair of her sorority, trying to track event inspiration and details</a:t>
            </a:r>
          </a:p>
        </p:txBody>
      </p:sp>
      <p:sp>
        <p:nvSpPr>
          <p:cNvPr id="171" name="Shape 171"/>
          <p:cNvSpPr/>
          <p:nvPr/>
        </p:nvSpPr>
        <p:spPr>
          <a:xfrm>
            <a:off x="886724" y="4181000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She noted: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886724" y="5303092"/>
            <a:ext cx="11231351" cy="237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to introduce a new functionality into Bento that allows external clipboard use and media insertion</a:t>
            </a:r>
          </a:p>
        </p:txBody>
      </p:sp>
      <p:sp>
        <p:nvSpPr>
          <p:cNvPr id="175" name="Shape 175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Participant A:</a:t>
            </a:r>
          </a:p>
        </p:txBody>
      </p:sp>
      <p:sp>
        <p:nvSpPr>
          <p:cNvPr id="176" name="Shape 176"/>
          <p:cNvSpPr/>
          <p:nvPr/>
        </p:nvSpPr>
        <p:spPr>
          <a:xfrm>
            <a:off x="886724" y="2303416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needed to be able to import information into Bento</a:t>
            </a:r>
          </a:p>
        </p:txBody>
      </p:sp>
      <p:sp>
        <p:nvSpPr>
          <p:cNvPr id="177" name="Shape 177"/>
          <p:cNvSpPr/>
          <p:nvPr/>
        </p:nvSpPr>
        <p:spPr>
          <a:xfrm>
            <a:off x="886724" y="4181000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We propose: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886724" y="5303093"/>
            <a:ext cx="11231351" cy="3207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a function that allows her to temporarily clear her screen and reformat the configuration of her content all at once</a:t>
            </a:r>
          </a:p>
        </p:txBody>
      </p:sp>
      <p:sp>
        <p:nvSpPr>
          <p:cNvPr id="181" name="Shape 181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Participant B:</a:t>
            </a:r>
          </a:p>
        </p:txBody>
      </p:sp>
      <p:sp>
        <p:nvSpPr>
          <p:cNvPr id="182" name="Shape 182"/>
          <p:cNvSpPr/>
          <p:nvPr/>
        </p:nvSpPr>
        <p:spPr>
          <a:xfrm>
            <a:off x="886724" y="2303416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needed an easier way to reorganize all the content within a single Bento entry</a:t>
            </a:r>
          </a:p>
        </p:txBody>
      </p:sp>
      <p:sp>
        <p:nvSpPr>
          <p:cNvPr id="183" name="Shape 183"/>
          <p:cNvSpPr/>
          <p:nvPr/>
        </p:nvSpPr>
        <p:spPr>
          <a:xfrm>
            <a:off x="886724" y="4181000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We propose: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886724" y="5303092"/>
            <a:ext cx="11231351" cy="237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implementing an additional gesture that performs the same function of adding multimedia content</a:t>
            </a:r>
          </a:p>
        </p:txBody>
      </p:sp>
      <p:sp>
        <p:nvSpPr>
          <p:cNvPr id="187" name="Shape 187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Participant C:</a:t>
            </a:r>
          </a:p>
        </p:txBody>
      </p:sp>
      <p:sp>
        <p:nvSpPr>
          <p:cNvPr id="188" name="Shape 188"/>
          <p:cNvSpPr/>
          <p:nvPr/>
        </p:nvSpPr>
        <p:spPr>
          <a:xfrm>
            <a:off x="886724" y="2303416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interacted with the Bento app in an unsupported way</a:t>
            </a:r>
          </a:p>
        </p:txBody>
      </p:sp>
      <p:sp>
        <p:nvSpPr>
          <p:cNvPr id="189" name="Shape 189"/>
          <p:cNvSpPr/>
          <p:nvPr/>
        </p:nvSpPr>
        <p:spPr>
          <a:xfrm>
            <a:off x="886724" y="4181000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We propose: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0050" y="2432050"/>
            <a:ext cx="7124700" cy="488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886724" y="3273145"/>
            <a:ext cx="11231351" cy="320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Bento provides a platform for users to document inspiration that they see on a daily basis, and be reminded to come back to it and act on it.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886724" y="5300298"/>
            <a:ext cx="11231351" cy="320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the user to easily capture moments with a convenient drag, and also creation of single entries with multiple pieces of media to capture context</a:t>
            </a:r>
          </a:p>
        </p:txBody>
      </p:sp>
      <p:sp>
        <p:nvSpPr>
          <p:cNvPr id="127" name="Shape 127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We selected:</a:t>
            </a:r>
          </a:p>
        </p:txBody>
      </p:sp>
      <p:sp>
        <p:nvSpPr>
          <p:cNvPr id="128" name="Shape 128"/>
          <p:cNvSpPr/>
          <p:nvPr/>
        </p:nvSpPr>
        <p:spPr>
          <a:xfrm>
            <a:off x="886724" y="2303416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a drag and drop interface to create multimedia journal entries.</a:t>
            </a:r>
          </a:p>
        </p:txBody>
      </p:sp>
      <p:sp>
        <p:nvSpPr>
          <p:cNvPr id="129" name="Shape 129"/>
          <p:cNvSpPr/>
          <p:nvPr/>
        </p:nvSpPr>
        <p:spPr>
          <a:xfrm>
            <a:off x="886724" y="4181000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This allows: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22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452" y="5745641"/>
            <a:ext cx="2540001" cy="3386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221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1347" y="2069092"/>
            <a:ext cx="2540001" cy="3386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22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6084" y="2069092"/>
            <a:ext cx="2540001" cy="3386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22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18716" y="2069092"/>
            <a:ext cx="2540001" cy="3386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22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3452" y="2069092"/>
            <a:ext cx="2540001" cy="3386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G_221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18716" y="5745641"/>
            <a:ext cx="2540001" cy="3386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22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46084" y="5745641"/>
            <a:ext cx="2540001" cy="3386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Newsfe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8971" y="2440788"/>
            <a:ext cx="9366858" cy="4872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reate Pos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8399" y="3310030"/>
            <a:ext cx="9648002" cy="3133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Remind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9521" y="2529287"/>
            <a:ext cx="9345758" cy="4695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886724" y="5300298"/>
            <a:ext cx="11231351" cy="320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looked at past entries in the feed, made a new entry with the drag and drop interface, and set himself/herself a reminder for the entry</a:t>
            </a:r>
          </a:p>
        </p:txBody>
      </p:sp>
      <p:sp>
        <p:nvSpPr>
          <p:cNvPr id="151" name="Shape 151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The instructor:</a:t>
            </a:r>
          </a:p>
        </p:txBody>
      </p:sp>
      <p:sp>
        <p:nvSpPr>
          <p:cNvPr id="152" name="Shape 152"/>
          <p:cNvSpPr/>
          <p:nvPr/>
        </p:nvSpPr>
        <p:spPr>
          <a:xfrm>
            <a:off x="886724" y="2303416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demoed getting reminders and making a text/picture entry</a:t>
            </a:r>
          </a:p>
        </p:txBody>
      </p:sp>
      <p:sp>
        <p:nvSpPr>
          <p:cNvPr id="153" name="Shape 153"/>
          <p:cNvSpPr/>
          <p:nvPr/>
        </p:nvSpPr>
        <p:spPr>
          <a:xfrm>
            <a:off x="886724" y="4181000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The user: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2F2E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5954" y="217042"/>
            <a:ext cx="1233204" cy="846317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886724" y="5300298"/>
            <a:ext cx="11231351" cy="320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that he needed to be able to import portions of emails his trainer sends him as that is how he receives his workout schedule and related videos</a:t>
            </a:r>
          </a:p>
        </p:txBody>
      </p:sp>
      <p:sp>
        <p:nvSpPr>
          <p:cNvPr id="157" name="Shape 157"/>
          <p:cNvSpPr/>
          <p:nvPr/>
        </p:nvSpPr>
        <p:spPr>
          <a:xfrm>
            <a:off x="886724" y="1181324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Participant A:</a:t>
            </a:r>
          </a:p>
        </p:txBody>
      </p:sp>
      <p:sp>
        <p:nvSpPr>
          <p:cNvPr id="158" name="Shape 158"/>
          <p:cNvSpPr/>
          <p:nvPr/>
        </p:nvSpPr>
        <p:spPr>
          <a:xfrm>
            <a:off x="886724" y="2303416"/>
            <a:ext cx="11231351" cy="15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96" sz="4800">
                <a:solidFill>
                  <a:srgbClr val="ECF0F1"/>
                </a:solidFill>
                <a:latin typeface="Ikaros Regular"/>
                <a:ea typeface="Ikaros Regular"/>
                <a:cs typeface="Ikaros Regular"/>
                <a:sym typeface="Ikaros Regular"/>
              </a:defRPr>
            </a:lvl1pPr>
          </a:lstStyle>
          <a:p>
            <a:pPr/>
            <a:r>
              <a:t>is collegiate athlete, looking to consolidate academic and athletic notes</a:t>
            </a:r>
          </a:p>
        </p:txBody>
      </p:sp>
      <p:sp>
        <p:nvSpPr>
          <p:cNvPr id="159" name="Shape 159"/>
          <p:cNvSpPr/>
          <p:nvPr/>
        </p:nvSpPr>
        <p:spPr>
          <a:xfrm>
            <a:off x="886724" y="4181000"/>
            <a:ext cx="11231351" cy="786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pc="119" sz="6000">
                <a:solidFill>
                  <a:srgbClr val="F39C12"/>
                </a:solidFill>
                <a:latin typeface="Neutra Text TF SC Bold"/>
                <a:ea typeface="Neutra Text TF SC Bold"/>
                <a:cs typeface="Neutra Text TF SC Bold"/>
                <a:sym typeface="Neutra Text TF SC Bold"/>
              </a:defRPr>
            </a:lvl1pPr>
          </a:lstStyle>
          <a:p>
            <a:pPr/>
            <a:r>
              <a:t>He mentioned: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