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3004800" cy="9753600"/>
  <p:notesSz cx="6858000" cy="9144000"/>
  <p:defaultTextStyle>
    <a:lvl1pPr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497F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308B16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One</a:t>
            </a:r>
            <a:endParaRPr sz="2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Two</a:t>
            </a:r>
            <a:endParaRPr sz="2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Three</a:t>
            </a:r>
            <a:endParaRPr sz="2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Four</a:t>
            </a:r>
            <a:endParaRPr sz="2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7600">
                <a:latin typeface="Neutra Text Light SC Demi"/>
                <a:ea typeface="Neutra Text Light SC Demi"/>
                <a:cs typeface="Neutra Text Light SC Demi"/>
                <a:sym typeface="Neutra Text Light SC Demi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7600">
                <a:solidFill>
                  <a:srgbClr val="FFFFFF"/>
                </a:solidFill>
              </a:rPr>
              <a:t>Facilitating Creativity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xfrm>
            <a:off x="1402702" y="6282497"/>
            <a:ext cx="10464801" cy="511773"/>
          </a:xfrm>
          <a:prstGeom prst="rect">
            <a:avLst/>
          </a:prstGeom>
        </p:spPr>
        <p:txBody>
          <a:bodyPr/>
          <a:lstStyle>
            <a:lvl1pPr>
              <a:defRPr>
                <a:latin typeface="Neutra Text Light Alt"/>
                <a:ea typeface="Neutra Text Light Alt"/>
                <a:cs typeface="Neutra Text Light Alt"/>
                <a:sym typeface="Neutra Text Light Al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Mike Yu, Darby Schumacher, April Yu, Alex Lin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/>
        </p:nvSpPr>
        <p:spPr>
          <a:xfrm>
            <a:off x="1270000" y="377677"/>
            <a:ext cx="10464800" cy="668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 sz="5000">
                <a:solidFill>
                  <a:srgbClr val="3FAAE2"/>
                </a:solidFill>
                <a:latin typeface="Neutra Text Light SC Demi"/>
                <a:ea typeface="Neutra Text Light SC Demi"/>
                <a:cs typeface="Neutra Text Light SC Demi"/>
                <a:sym typeface="Neutra Text Light SC Demi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5000">
                <a:solidFill>
                  <a:srgbClr val="3FAAE2"/>
                </a:solidFill>
              </a:rPr>
              <a:t>We Met…</a:t>
            </a:r>
          </a:p>
        </p:txBody>
      </p:sp>
      <p:sp>
        <p:nvSpPr>
          <p:cNvPr id="103" name="Shape 103"/>
          <p:cNvSpPr/>
          <p:nvPr/>
        </p:nvSpPr>
        <p:spPr>
          <a:xfrm>
            <a:off x="1270000" y="2657399"/>
            <a:ext cx="10464800" cy="668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 sz="5000">
                <a:solidFill>
                  <a:srgbClr val="3FAAE2"/>
                </a:solidFill>
                <a:latin typeface="Neutra Text Light SC Demi"/>
                <a:ea typeface="Neutra Text Light SC Demi"/>
                <a:cs typeface="Neutra Text Light SC Demi"/>
                <a:sym typeface="Neutra Text Light SC Demi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5000">
                <a:solidFill>
                  <a:srgbClr val="3FAAE2"/>
                </a:solidFill>
              </a:rPr>
              <a:t>We were amazed to discover…</a:t>
            </a:r>
          </a:p>
        </p:txBody>
      </p:sp>
      <p:sp>
        <p:nvSpPr>
          <p:cNvPr id="104" name="Shape 104"/>
          <p:cNvSpPr/>
          <p:nvPr/>
        </p:nvSpPr>
        <p:spPr>
          <a:xfrm>
            <a:off x="1270000" y="4937121"/>
            <a:ext cx="10464800" cy="668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 sz="5000">
                <a:solidFill>
                  <a:srgbClr val="3FAAE2"/>
                </a:solidFill>
                <a:latin typeface="Neutra Text Light SC Demi"/>
                <a:ea typeface="Neutra Text Light SC Demi"/>
                <a:cs typeface="Neutra Text Light SC Demi"/>
                <a:sym typeface="Neutra Text Light SC Demi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5000">
                <a:solidFill>
                  <a:srgbClr val="3FAAE2"/>
                </a:solidFill>
              </a:rPr>
              <a:t>We wonder if this means…</a:t>
            </a:r>
          </a:p>
        </p:txBody>
      </p:sp>
      <p:sp>
        <p:nvSpPr>
          <p:cNvPr id="105" name="Shape 105"/>
          <p:cNvSpPr/>
          <p:nvPr/>
        </p:nvSpPr>
        <p:spPr>
          <a:xfrm>
            <a:off x="1270000" y="7216843"/>
            <a:ext cx="10464800" cy="668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 sz="5000">
                <a:solidFill>
                  <a:srgbClr val="3FAAE2"/>
                </a:solidFill>
                <a:latin typeface="Neutra Text Light SC Demi"/>
                <a:ea typeface="Neutra Text Light SC Demi"/>
                <a:cs typeface="Neutra Text Light SC Demi"/>
                <a:sym typeface="Neutra Text Light SC Demi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5000">
                <a:solidFill>
                  <a:srgbClr val="3FAAE2"/>
                </a:solidFill>
              </a:rPr>
              <a:t>It would be game-changing if…</a:t>
            </a:r>
          </a:p>
        </p:txBody>
      </p:sp>
      <p:sp>
        <p:nvSpPr>
          <p:cNvPr id="106" name="Shape 106"/>
          <p:cNvSpPr/>
          <p:nvPr/>
        </p:nvSpPr>
        <p:spPr>
          <a:xfrm>
            <a:off x="1270000" y="1322720"/>
            <a:ext cx="10464800" cy="1057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000">
                <a:latin typeface="Neutra Text SC"/>
                <a:ea typeface="Neutra Text SC"/>
                <a:cs typeface="Neutra Text SC"/>
                <a:sym typeface="Neutra Text S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An avid social media user with over 250 thousand vine followers</a:t>
            </a:r>
          </a:p>
        </p:txBody>
      </p:sp>
      <p:sp>
        <p:nvSpPr>
          <p:cNvPr id="107" name="Shape 107"/>
          <p:cNvSpPr/>
          <p:nvPr/>
        </p:nvSpPr>
        <p:spPr>
          <a:xfrm>
            <a:off x="1270000" y="3602442"/>
            <a:ext cx="10464800" cy="1057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000">
                <a:latin typeface="Neutra Text SC"/>
                <a:ea typeface="Neutra Text SC"/>
                <a:cs typeface="Neutra Text SC"/>
                <a:sym typeface="Neutra Text S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She spends orders of magnitude more time on sponsored/professional content vs personal</a:t>
            </a:r>
          </a:p>
        </p:txBody>
      </p:sp>
      <p:sp>
        <p:nvSpPr>
          <p:cNvPr id="108" name="Shape 108"/>
          <p:cNvSpPr/>
          <p:nvPr/>
        </p:nvSpPr>
        <p:spPr>
          <a:xfrm>
            <a:off x="1270000" y="5882165"/>
            <a:ext cx="10464800" cy="105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000">
                <a:latin typeface="Neutra Text SC"/>
                <a:ea typeface="Neutra Text SC"/>
                <a:cs typeface="Neutra Text SC"/>
                <a:sym typeface="Neutra Text S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She values her professional and paid work more than her creative and spontaneous</a:t>
            </a:r>
          </a:p>
        </p:txBody>
      </p:sp>
      <p:sp>
        <p:nvSpPr>
          <p:cNvPr id="109" name="Shape 109"/>
          <p:cNvSpPr/>
          <p:nvPr/>
        </p:nvSpPr>
        <p:spPr>
          <a:xfrm>
            <a:off x="1270000" y="8161887"/>
            <a:ext cx="10464800" cy="105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000">
                <a:latin typeface="Neutra Text SC"/>
                <a:ea typeface="Neutra Text SC"/>
                <a:cs typeface="Neutra Text SC"/>
                <a:sym typeface="Neutra Text S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She was empowered to have creative direction and freedom in professional content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/>
        </p:nvSpPr>
        <p:spPr>
          <a:xfrm>
            <a:off x="1425999" y="2121198"/>
            <a:ext cx="10464801" cy="384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500">
                <a:latin typeface="Neutra Text SC"/>
                <a:ea typeface="Neutra Text SC"/>
                <a:cs typeface="Neutra Text SC"/>
                <a:sym typeface="Neutra Text S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free her from commercial obligations?</a:t>
            </a:r>
          </a:p>
        </p:txBody>
      </p:sp>
      <p:sp>
        <p:nvSpPr>
          <p:cNvPr id="112" name="Shape 112"/>
          <p:cNvSpPr/>
          <p:nvPr/>
        </p:nvSpPr>
        <p:spPr>
          <a:xfrm>
            <a:off x="3508502" y="248419"/>
            <a:ext cx="5987797" cy="999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3FAAE2"/>
                </a:solidFill>
                <a:latin typeface="Folks-Heavy"/>
                <a:ea typeface="Folks-Heavy"/>
                <a:cs typeface="Folks-Heavy"/>
                <a:sym typeface="Folks-Heavy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3FAAE2"/>
                </a:solidFill>
              </a:rPr>
              <a:t>How might we…</a:t>
            </a:r>
          </a:p>
        </p:txBody>
      </p:sp>
      <p:sp>
        <p:nvSpPr>
          <p:cNvPr id="113" name="Shape 113"/>
          <p:cNvSpPr/>
          <p:nvPr/>
        </p:nvSpPr>
        <p:spPr>
          <a:xfrm>
            <a:off x="860000" y="2656930"/>
            <a:ext cx="10464800" cy="6896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500">
                <a:latin typeface="Neutra Text SC"/>
                <a:ea typeface="Neutra Text SC"/>
                <a:cs typeface="Neutra Text SC"/>
                <a:sym typeface="Neutra Text S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use her creativity and short development cycles as an opportunity for sponsorship?</a:t>
            </a:r>
          </a:p>
        </p:txBody>
      </p:sp>
      <p:sp>
        <p:nvSpPr>
          <p:cNvPr id="114" name="Shape 114"/>
          <p:cNvSpPr/>
          <p:nvPr/>
        </p:nvSpPr>
        <p:spPr>
          <a:xfrm>
            <a:off x="1425999" y="3497462"/>
            <a:ext cx="10464801" cy="3848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500">
                <a:latin typeface="Neutra Text SC"/>
                <a:ea typeface="Neutra Text SC"/>
                <a:cs typeface="Neutra Text SC"/>
                <a:sym typeface="Neutra Text S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make her professional process about authenticity rather than polish?</a:t>
            </a:r>
          </a:p>
        </p:txBody>
      </p:sp>
      <p:sp>
        <p:nvSpPr>
          <p:cNvPr id="115" name="Shape 115"/>
          <p:cNvSpPr/>
          <p:nvPr/>
        </p:nvSpPr>
        <p:spPr>
          <a:xfrm>
            <a:off x="1921616" y="4033195"/>
            <a:ext cx="10464800" cy="384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500">
                <a:latin typeface="Neutra Text SC"/>
                <a:ea typeface="Neutra Text SC"/>
                <a:cs typeface="Neutra Text SC"/>
                <a:sym typeface="Neutra Text S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Remove the pressure to produce “professional” content</a:t>
            </a:r>
          </a:p>
        </p:txBody>
      </p:sp>
      <p:sp>
        <p:nvSpPr>
          <p:cNvPr id="116" name="Shape 116"/>
          <p:cNvSpPr/>
          <p:nvPr/>
        </p:nvSpPr>
        <p:spPr>
          <a:xfrm>
            <a:off x="2446722" y="4568927"/>
            <a:ext cx="10464801" cy="384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500">
                <a:latin typeface="Neutra Text SC"/>
                <a:ea typeface="Neutra Text SC"/>
                <a:cs typeface="Neutra Text SC"/>
                <a:sym typeface="Neutra Text S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Leverage professional sources to improve her creativity?</a:t>
            </a:r>
          </a:p>
        </p:txBody>
      </p:sp>
      <p:sp>
        <p:nvSpPr>
          <p:cNvPr id="117" name="Shape 117"/>
          <p:cNvSpPr/>
          <p:nvPr/>
        </p:nvSpPr>
        <p:spPr>
          <a:xfrm>
            <a:off x="1543957" y="5104660"/>
            <a:ext cx="10464800" cy="384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500">
                <a:latin typeface="Neutra Text SC"/>
                <a:ea typeface="Neutra Text SC"/>
                <a:cs typeface="Neutra Text SC"/>
                <a:sym typeface="Neutra Text S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Celebrate her creative work more than her sponsored work? </a:t>
            </a:r>
          </a:p>
        </p:txBody>
      </p:sp>
      <p:sp>
        <p:nvSpPr>
          <p:cNvPr id="118" name="Shape 118"/>
          <p:cNvSpPr/>
          <p:nvPr/>
        </p:nvSpPr>
        <p:spPr>
          <a:xfrm>
            <a:off x="1921616" y="5640392"/>
            <a:ext cx="10464800" cy="384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500">
                <a:latin typeface="Neutra Text SC"/>
                <a:ea typeface="Neutra Text SC"/>
                <a:cs typeface="Neutra Text SC"/>
                <a:sym typeface="Neutra Text S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Connect her with sponsors who value her personality of work?</a:t>
            </a:r>
          </a:p>
        </p:txBody>
      </p:sp>
      <p:sp>
        <p:nvSpPr>
          <p:cNvPr id="119" name="Shape 119"/>
          <p:cNvSpPr/>
          <p:nvPr/>
        </p:nvSpPr>
        <p:spPr>
          <a:xfrm>
            <a:off x="1753723" y="6176124"/>
            <a:ext cx="10464800" cy="3848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500">
                <a:latin typeface="Neutra Text SC"/>
                <a:ea typeface="Neutra Text SC"/>
                <a:cs typeface="Neutra Text SC"/>
                <a:sym typeface="Neutra Text S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Provide her with tools to create professional content more easily?</a:t>
            </a:r>
          </a:p>
        </p:txBody>
      </p:sp>
      <p:sp>
        <p:nvSpPr>
          <p:cNvPr id="120" name="Shape 120"/>
          <p:cNvSpPr/>
          <p:nvPr/>
        </p:nvSpPr>
        <p:spPr>
          <a:xfrm>
            <a:off x="2260743" y="6711856"/>
            <a:ext cx="10464801" cy="3848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500">
                <a:latin typeface="Neutra Text SC"/>
                <a:ea typeface="Neutra Text SC"/>
                <a:cs typeface="Neutra Text SC"/>
                <a:sym typeface="Neutra Text S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Enable her to be her own sponsor?</a:t>
            </a:r>
          </a:p>
        </p:txBody>
      </p:sp>
      <p:sp>
        <p:nvSpPr>
          <p:cNvPr id="121" name="Shape 121"/>
          <p:cNvSpPr/>
          <p:nvPr/>
        </p:nvSpPr>
        <p:spPr>
          <a:xfrm>
            <a:off x="1425999" y="7247589"/>
            <a:ext cx="10464801" cy="384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500">
                <a:latin typeface="Neutra Text SC"/>
                <a:ea typeface="Neutra Text SC"/>
                <a:cs typeface="Neutra Text SC"/>
                <a:sym typeface="Neutra Text S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Encourage her community to demand more authentic and organic work?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/>
        </p:nvSpPr>
        <p:spPr>
          <a:xfrm>
            <a:off x="1558172" y="188791"/>
            <a:ext cx="9888457" cy="2446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>
                <a:solidFill>
                  <a:srgbClr val="F39C12"/>
                </a:solidFill>
                <a:latin typeface="Folks-Heavy"/>
                <a:ea typeface="Folks-Heavy"/>
                <a:cs typeface="Folks-Heavy"/>
                <a:sym typeface="Folks-Heavy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F39C12"/>
                </a:solidFill>
              </a:rPr>
              <a:t>How might we make creative work more mobile and natural, like email?</a:t>
            </a:r>
          </a:p>
        </p:txBody>
      </p:sp>
      <p:sp>
        <p:nvSpPr>
          <p:cNvPr id="124" name="Shape 124"/>
          <p:cNvSpPr/>
          <p:nvPr/>
        </p:nvSpPr>
        <p:spPr>
          <a:xfrm>
            <a:off x="2862424" y="2997497"/>
            <a:ext cx="10464800" cy="3848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500">
                <a:latin typeface="Neutra Text SC"/>
                <a:ea typeface="Neutra Text SC"/>
                <a:cs typeface="Neutra Text SC"/>
                <a:sym typeface="Neutra Text S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Parse writing and sketch it</a:t>
            </a:r>
          </a:p>
        </p:txBody>
      </p:sp>
      <p:sp>
        <p:nvSpPr>
          <p:cNvPr id="125" name="Shape 125"/>
          <p:cNvSpPr/>
          <p:nvPr/>
        </p:nvSpPr>
        <p:spPr>
          <a:xfrm>
            <a:off x="4051041" y="3533230"/>
            <a:ext cx="10464800" cy="384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500">
                <a:latin typeface="Neutra Text SC"/>
                <a:ea typeface="Neutra Text SC"/>
                <a:cs typeface="Neutra Text SC"/>
                <a:sym typeface="Neutra Text S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Ability to pull up color swatches based on language</a:t>
            </a:r>
          </a:p>
        </p:txBody>
      </p:sp>
      <p:sp>
        <p:nvSpPr>
          <p:cNvPr id="126" name="Shape 126"/>
          <p:cNvSpPr/>
          <p:nvPr/>
        </p:nvSpPr>
        <p:spPr>
          <a:xfrm>
            <a:off x="2685488" y="4068962"/>
            <a:ext cx="10464800" cy="3848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500">
                <a:latin typeface="Neutra Text SC"/>
                <a:ea typeface="Neutra Text SC"/>
                <a:cs typeface="Neutra Text SC"/>
                <a:sym typeface="Neutra Text S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Parse sound and transcribe to notes</a:t>
            </a:r>
          </a:p>
        </p:txBody>
      </p:sp>
      <p:sp>
        <p:nvSpPr>
          <p:cNvPr id="127" name="Shape 127"/>
          <p:cNvSpPr/>
          <p:nvPr/>
        </p:nvSpPr>
        <p:spPr>
          <a:xfrm>
            <a:off x="2458616" y="4604695"/>
            <a:ext cx="10464800" cy="384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500">
                <a:latin typeface="Neutra Text SC"/>
                <a:ea typeface="Neutra Text SC"/>
                <a:cs typeface="Neutra Text SC"/>
                <a:sym typeface="Neutra Text S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Palette creator based on pictures</a:t>
            </a:r>
          </a:p>
        </p:txBody>
      </p:sp>
      <p:sp>
        <p:nvSpPr>
          <p:cNvPr id="128" name="Shape 128"/>
          <p:cNvSpPr/>
          <p:nvPr/>
        </p:nvSpPr>
        <p:spPr>
          <a:xfrm>
            <a:off x="3706211" y="5140427"/>
            <a:ext cx="10464800" cy="384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500">
                <a:latin typeface="Neutra Text SC"/>
                <a:ea typeface="Neutra Text SC"/>
                <a:cs typeface="Neutra Text SC"/>
                <a:sym typeface="Neutra Text S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Automatic font generator for photos</a:t>
            </a:r>
          </a:p>
        </p:txBody>
      </p:sp>
      <p:sp>
        <p:nvSpPr>
          <p:cNvPr id="129" name="Shape 129"/>
          <p:cNvSpPr/>
          <p:nvPr/>
        </p:nvSpPr>
        <p:spPr>
          <a:xfrm>
            <a:off x="1677148" y="5676160"/>
            <a:ext cx="10464801" cy="384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500">
                <a:latin typeface="Neutra Text SC"/>
                <a:ea typeface="Neutra Text SC"/>
                <a:cs typeface="Neutra Text SC"/>
                <a:sym typeface="Neutra Text S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Ability to automatically pull inspiring features out of photos</a:t>
            </a:r>
          </a:p>
        </p:txBody>
      </p:sp>
      <p:sp>
        <p:nvSpPr>
          <p:cNvPr id="130" name="Shape 130"/>
          <p:cNvSpPr/>
          <p:nvPr/>
        </p:nvSpPr>
        <p:spPr>
          <a:xfrm>
            <a:off x="4178041" y="6211892"/>
            <a:ext cx="10464800" cy="384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500">
                <a:latin typeface="Neutra Text SC"/>
                <a:ea typeface="Neutra Text SC"/>
                <a:cs typeface="Neutra Text SC"/>
                <a:sym typeface="Neutra Text S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Color and fonts generated based on music</a:t>
            </a:r>
          </a:p>
        </p:txBody>
      </p:sp>
      <p:sp>
        <p:nvSpPr>
          <p:cNvPr id="131" name="Shape 131"/>
          <p:cNvSpPr/>
          <p:nvPr/>
        </p:nvSpPr>
        <p:spPr>
          <a:xfrm>
            <a:off x="2812488" y="6747624"/>
            <a:ext cx="10464800" cy="384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500">
                <a:latin typeface="Neutra Text SC"/>
                <a:ea typeface="Neutra Text SC"/>
                <a:cs typeface="Neutra Text SC"/>
                <a:sym typeface="Neutra Text S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Random chord/color/word generator</a:t>
            </a:r>
          </a:p>
        </p:txBody>
      </p:sp>
      <p:sp>
        <p:nvSpPr>
          <p:cNvPr id="132" name="Shape 132"/>
          <p:cNvSpPr/>
          <p:nvPr/>
        </p:nvSpPr>
        <p:spPr>
          <a:xfrm>
            <a:off x="2458616" y="7283357"/>
            <a:ext cx="10464800" cy="384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500">
                <a:latin typeface="Neutra Text SC"/>
                <a:ea typeface="Neutra Text SC"/>
                <a:cs typeface="Neutra Text SC"/>
                <a:sym typeface="Neutra Text S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Carry mobile 3D printers</a:t>
            </a:r>
          </a:p>
        </p:txBody>
      </p:sp>
      <p:sp>
        <p:nvSpPr>
          <p:cNvPr id="133" name="Shape 133"/>
          <p:cNvSpPr/>
          <p:nvPr/>
        </p:nvSpPr>
        <p:spPr>
          <a:xfrm>
            <a:off x="3066488" y="7819090"/>
            <a:ext cx="10464800" cy="384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500">
                <a:latin typeface="Neutra Text SC"/>
                <a:ea typeface="Neutra Text SC"/>
                <a:cs typeface="Neutra Text SC"/>
                <a:sym typeface="Neutra Text S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Scan surroundings and recreate virtual reality space</a:t>
            </a: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380365" y="190499"/>
            <a:ext cx="12244071" cy="2446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2ECC71"/>
                </a:solidFill>
                <a:latin typeface="Folks-Heavy"/>
                <a:ea typeface="Folks-Heavy"/>
                <a:cs typeface="Folks-Heavy"/>
                <a:sym typeface="Folks-Heavy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2ECC71"/>
                </a:solidFill>
              </a:rPr>
              <a:t>How might we give him a platform to share and be proud of the work that is incomplete?</a:t>
            </a:r>
          </a:p>
        </p:txBody>
      </p:sp>
      <p:sp>
        <p:nvSpPr>
          <p:cNvPr id="136" name="Shape 136"/>
          <p:cNvSpPr/>
          <p:nvPr/>
        </p:nvSpPr>
        <p:spPr>
          <a:xfrm>
            <a:off x="1461680" y="2997498"/>
            <a:ext cx="10464801" cy="384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500">
                <a:latin typeface="Neutra Text SC"/>
                <a:ea typeface="Neutra Text SC"/>
                <a:cs typeface="Neutra Text SC"/>
                <a:sym typeface="Neutra Text S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Artists-only social application</a:t>
            </a:r>
          </a:p>
        </p:txBody>
      </p:sp>
      <p:sp>
        <p:nvSpPr>
          <p:cNvPr id="137" name="Shape 137"/>
          <p:cNvSpPr/>
          <p:nvPr/>
        </p:nvSpPr>
        <p:spPr>
          <a:xfrm>
            <a:off x="2650297" y="3533230"/>
            <a:ext cx="10464800" cy="3848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500">
                <a:latin typeface="Neutra Text SC"/>
                <a:ea typeface="Neutra Text SC"/>
                <a:cs typeface="Neutra Text SC"/>
                <a:sym typeface="Neutra Text S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Archives of rough drafts of great work</a:t>
            </a:r>
          </a:p>
        </p:txBody>
      </p:sp>
      <p:sp>
        <p:nvSpPr>
          <p:cNvPr id="138" name="Shape 138"/>
          <p:cNvSpPr/>
          <p:nvPr/>
        </p:nvSpPr>
        <p:spPr>
          <a:xfrm>
            <a:off x="1284744" y="4068963"/>
            <a:ext cx="10464801" cy="384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500">
                <a:latin typeface="Neutra Text SC"/>
                <a:ea typeface="Neutra Text SC"/>
                <a:cs typeface="Neutra Text SC"/>
                <a:sym typeface="Neutra Text S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Constant life video stream</a:t>
            </a:r>
          </a:p>
        </p:txBody>
      </p:sp>
      <p:sp>
        <p:nvSpPr>
          <p:cNvPr id="139" name="Shape 139"/>
          <p:cNvSpPr/>
          <p:nvPr/>
        </p:nvSpPr>
        <p:spPr>
          <a:xfrm>
            <a:off x="1057872" y="4604695"/>
            <a:ext cx="10464801" cy="384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500">
                <a:latin typeface="Neutra Text SC"/>
                <a:ea typeface="Neutra Text SC"/>
                <a:cs typeface="Neutra Text SC"/>
                <a:sym typeface="Neutra Text S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Community service that promotes “rough” content</a:t>
            </a:r>
          </a:p>
        </p:txBody>
      </p:sp>
      <p:sp>
        <p:nvSpPr>
          <p:cNvPr id="140" name="Shape 140"/>
          <p:cNvSpPr/>
          <p:nvPr/>
        </p:nvSpPr>
        <p:spPr>
          <a:xfrm>
            <a:off x="683553" y="5140428"/>
            <a:ext cx="10464801" cy="384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500">
                <a:latin typeface="Neutra Text SC"/>
                <a:ea typeface="Neutra Text SC"/>
                <a:cs typeface="Neutra Text SC"/>
                <a:sym typeface="Neutra Text S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App that forces artists to record something rough daily and post</a:t>
            </a:r>
          </a:p>
        </p:txBody>
      </p:sp>
      <p:sp>
        <p:nvSpPr>
          <p:cNvPr id="141" name="Shape 141"/>
          <p:cNvSpPr/>
          <p:nvPr/>
        </p:nvSpPr>
        <p:spPr>
          <a:xfrm>
            <a:off x="3195849" y="5676160"/>
            <a:ext cx="10464801" cy="384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500">
                <a:latin typeface="Neutra Text SC"/>
                <a:ea typeface="Neutra Text SC"/>
                <a:cs typeface="Neutra Text SC"/>
                <a:sym typeface="Neutra Text S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Instruments/Recording sets that broadcast everything he does</a:t>
            </a:r>
          </a:p>
        </p:txBody>
      </p:sp>
      <p:sp>
        <p:nvSpPr>
          <p:cNvPr id="142" name="Shape 142"/>
          <p:cNvSpPr/>
          <p:nvPr/>
        </p:nvSpPr>
        <p:spPr>
          <a:xfrm>
            <a:off x="2010574" y="6211892"/>
            <a:ext cx="10464800" cy="3848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500">
                <a:latin typeface="Neutra Text SC"/>
                <a:ea typeface="Neutra Text SC"/>
                <a:cs typeface="Neutra Text SC"/>
                <a:sym typeface="Neutra Text S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System that stores “progressions” of the same work</a:t>
            </a:r>
          </a:p>
        </p:txBody>
      </p:sp>
      <p:sp>
        <p:nvSpPr>
          <p:cNvPr id="143" name="Shape 143"/>
          <p:cNvSpPr/>
          <p:nvPr/>
        </p:nvSpPr>
        <p:spPr>
          <a:xfrm>
            <a:off x="1411744" y="6747625"/>
            <a:ext cx="10464801" cy="384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500">
                <a:latin typeface="Neutra Text SC"/>
                <a:ea typeface="Neutra Text SC"/>
                <a:cs typeface="Neutra Text SC"/>
                <a:sym typeface="Neutra Text S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Create music platform that only lets you work on a piece for ten minutes</a:t>
            </a:r>
          </a:p>
        </p:txBody>
      </p:sp>
      <p:sp>
        <p:nvSpPr>
          <p:cNvPr id="144" name="Shape 144"/>
          <p:cNvSpPr/>
          <p:nvPr/>
        </p:nvSpPr>
        <p:spPr>
          <a:xfrm>
            <a:off x="3726658" y="7283357"/>
            <a:ext cx="10464800" cy="384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500">
                <a:latin typeface="Neutra Text SC"/>
                <a:ea typeface="Neutra Text SC"/>
                <a:cs typeface="Neutra Text SC"/>
                <a:sym typeface="Neutra Text S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Improv concerts</a:t>
            </a:r>
          </a:p>
        </p:txBody>
      </p:sp>
      <p:sp>
        <p:nvSpPr>
          <p:cNvPr id="145" name="Shape 145"/>
          <p:cNvSpPr/>
          <p:nvPr/>
        </p:nvSpPr>
        <p:spPr>
          <a:xfrm>
            <a:off x="2904297" y="7819089"/>
            <a:ext cx="10464800" cy="384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500">
                <a:latin typeface="Neutra Text SC"/>
                <a:ea typeface="Neutra Text SC"/>
                <a:cs typeface="Neutra Text SC"/>
                <a:sym typeface="Neutra Text S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Private paparazzi everywhere</a:t>
            </a: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/>
        </p:nvSpPr>
        <p:spPr>
          <a:xfrm>
            <a:off x="1151386" y="188988"/>
            <a:ext cx="9894412" cy="2446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>
                <a:solidFill>
                  <a:srgbClr val="3FAAE2"/>
                </a:solidFill>
                <a:latin typeface="Folks-Heavy"/>
                <a:ea typeface="Folks-Heavy"/>
                <a:cs typeface="Folks-Heavy"/>
                <a:sym typeface="Folks-Heavy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3FAAE2"/>
                </a:solidFill>
              </a:rPr>
              <a:t>How might we provide her with tools to create professional content more easily?</a:t>
            </a:r>
          </a:p>
        </p:txBody>
      </p:sp>
      <p:sp>
        <p:nvSpPr>
          <p:cNvPr id="148" name="Shape 148"/>
          <p:cNvSpPr/>
          <p:nvPr/>
        </p:nvSpPr>
        <p:spPr>
          <a:xfrm>
            <a:off x="3614402" y="2997498"/>
            <a:ext cx="10464800" cy="384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500">
                <a:latin typeface="Neutra Text SC"/>
                <a:ea typeface="Neutra Text SC"/>
                <a:cs typeface="Neutra Text SC"/>
                <a:sym typeface="Neutra Text S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Artificial intelligence to edit videos</a:t>
            </a:r>
          </a:p>
        </p:txBody>
      </p:sp>
      <p:sp>
        <p:nvSpPr>
          <p:cNvPr id="149" name="Shape 149"/>
          <p:cNvSpPr/>
          <p:nvPr/>
        </p:nvSpPr>
        <p:spPr>
          <a:xfrm>
            <a:off x="4803019" y="3533230"/>
            <a:ext cx="10464800" cy="384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500">
                <a:latin typeface="Neutra Text SC"/>
                <a:ea typeface="Neutra Text SC"/>
                <a:cs typeface="Neutra Text SC"/>
                <a:sym typeface="Neutra Text S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High quality mobile camera</a:t>
            </a:r>
          </a:p>
        </p:txBody>
      </p:sp>
      <p:sp>
        <p:nvSpPr>
          <p:cNvPr id="150" name="Shape 150"/>
          <p:cNvSpPr/>
          <p:nvPr/>
        </p:nvSpPr>
        <p:spPr>
          <a:xfrm>
            <a:off x="3437466" y="4068962"/>
            <a:ext cx="10464801" cy="3848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500">
                <a:latin typeface="Neutra Text SC"/>
                <a:ea typeface="Neutra Text SC"/>
                <a:cs typeface="Neutra Text SC"/>
                <a:sym typeface="Neutra Text S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“Video filters”</a:t>
            </a:r>
          </a:p>
        </p:txBody>
      </p:sp>
      <p:sp>
        <p:nvSpPr>
          <p:cNvPr id="151" name="Shape 151"/>
          <p:cNvSpPr/>
          <p:nvPr/>
        </p:nvSpPr>
        <p:spPr>
          <a:xfrm>
            <a:off x="3210594" y="4604695"/>
            <a:ext cx="10464800" cy="384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500">
                <a:latin typeface="Neutra Text SC"/>
                <a:ea typeface="Neutra Text SC"/>
                <a:cs typeface="Neutra Text SC"/>
                <a:sym typeface="Neutra Text S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Audio filters</a:t>
            </a:r>
          </a:p>
        </p:txBody>
      </p:sp>
      <p:sp>
        <p:nvSpPr>
          <p:cNvPr id="152" name="Shape 152"/>
          <p:cNvSpPr/>
          <p:nvPr/>
        </p:nvSpPr>
        <p:spPr>
          <a:xfrm>
            <a:off x="1406042" y="5140427"/>
            <a:ext cx="10464801" cy="384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500">
                <a:latin typeface="Neutra Text SC"/>
                <a:ea typeface="Neutra Text SC"/>
                <a:cs typeface="Neutra Text SC"/>
                <a:sym typeface="Neutra Text S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Gyroscope app that works in tandem with camera to keep level</a:t>
            </a:r>
          </a:p>
        </p:txBody>
      </p:sp>
      <p:sp>
        <p:nvSpPr>
          <p:cNvPr id="153" name="Shape 153"/>
          <p:cNvSpPr/>
          <p:nvPr/>
        </p:nvSpPr>
        <p:spPr>
          <a:xfrm>
            <a:off x="3741402" y="5676160"/>
            <a:ext cx="10464800" cy="384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500">
                <a:latin typeface="Neutra Text SC"/>
                <a:ea typeface="Neutra Text SC"/>
                <a:cs typeface="Neutra Text SC"/>
                <a:sym typeface="Neutra Text S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Better phone flash</a:t>
            </a:r>
          </a:p>
        </p:txBody>
      </p:sp>
      <p:sp>
        <p:nvSpPr>
          <p:cNvPr id="154" name="Shape 154"/>
          <p:cNvSpPr/>
          <p:nvPr/>
        </p:nvSpPr>
        <p:spPr>
          <a:xfrm>
            <a:off x="4930019" y="6211892"/>
            <a:ext cx="10464800" cy="384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500">
                <a:latin typeface="Neutra Text SC"/>
                <a:ea typeface="Neutra Text SC"/>
                <a:cs typeface="Neutra Text SC"/>
                <a:sym typeface="Neutra Text S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Mobile video editing</a:t>
            </a:r>
          </a:p>
        </p:txBody>
      </p:sp>
      <p:sp>
        <p:nvSpPr>
          <p:cNvPr id="155" name="Shape 155"/>
          <p:cNvSpPr/>
          <p:nvPr/>
        </p:nvSpPr>
        <p:spPr>
          <a:xfrm>
            <a:off x="3564466" y="6747624"/>
            <a:ext cx="10464801" cy="384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500">
                <a:latin typeface="Neutra Text SC"/>
                <a:ea typeface="Neutra Text SC"/>
                <a:cs typeface="Neutra Text SC"/>
                <a:sym typeface="Neutra Text S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Self-editing editing program</a:t>
            </a:r>
          </a:p>
        </p:txBody>
      </p:sp>
      <p:sp>
        <p:nvSpPr>
          <p:cNvPr id="156" name="Shape 156"/>
          <p:cNvSpPr/>
          <p:nvPr/>
        </p:nvSpPr>
        <p:spPr>
          <a:xfrm>
            <a:off x="2945190" y="7283356"/>
            <a:ext cx="10464800" cy="3848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500">
                <a:latin typeface="Neutra Text SC"/>
                <a:ea typeface="Neutra Text SC"/>
                <a:cs typeface="Neutra Text SC"/>
                <a:sym typeface="Neutra Text S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Computer vision to scan videos and make sure fulfills sponsorship</a:t>
            </a:r>
          </a:p>
        </p:txBody>
      </p:sp>
      <p:sp>
        <p:nvSpPr>
          <p:cNvPr id="157" name="Shape 157"/>
          <p:cNvSpPr/>
          <p:nvPr/>
        </p:nvSpPr>
        <p:spPr>
          <a:xfrm>
            <a:off x="1872170" y="7819090"/>
            <a:ext cx="10464800" cy="384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500">
                <a:latin typeface="Neutra Text SC"/>
                <a:ea typeface="Neutra Text SC"/>
                <a:cs typeface="Neutra Text SC"/>
                <a:sym typeface="Neutra Text S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Sharing for videos to enable professionals to edit while she is filming</a:t>
            </a: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title"/>
          </p:nvPr>
        </p:nvSpPr>
        <p:spPr>
          <a:xfrm>
            <a:off x="1270000" y="290314"/>
            <a:ext cx="10464800" cy="1376669"/>
          </a:xfrm>
          <a:prstGeom prst="rect">
            <a:avLst/>
          </a:prstGeom>
        </p:spPr>
        <p:txBody>
          <a:bodyPr/>
          <a:lstStyle>
            <a:lvl1pPr algn="l">
              <a:defRPr sz="7600">
                <a:solidFill>
                  <a:srgbClr val="3FAAE2"/>
                </a:solidFill>
                <a:latin typeface="Montserrat-Regular"/>
                <a:ea typeface="Montserrat-Regular"/>
                <a:cs typeface="Montserrat-Regular"/>
                <a:sym typeface="Montserrat-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3FAAE2"/>
                </a:solidFill>
              </a:rPr>
              <a:t>Prototype 1: Hum</a:t>
            </a:r>
          </a:p>
        </p:txBody>
      </p:sp>
      <p:sp>
        <p:nvSpPr>
          <p:cNvPr id="160" name="Shape 160"/>
          <p:cNvSpPr/>
          <p:nvPr/>
        </p:nvSpPr>
        <p:spPr>
          <a:xfrm>
            <a:off x="1284744" y="2366770"/>
            <a:ext cx="5768451" cy="5020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R="457200" algn="l" defTabSz="457200">
              <a:defRPr b="1" sz="4000">
                <a:solidFill>
                  <a:srgbClr val="3FAAE2"/>
                </a:solidFill>
                <a:latin typeface="Neutra Text TF SC Bold"/>
                <a:ea typeface="Neutra Text TF SC Bold"/>
                <a:cs typeface="Neutra Text TF SC Bold"/>
                <a:sym typeface="Neutra Text TF SC Bold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3FAAE2"/>
                </a:solidFill>
              </a:rPr>
              <a:t>We designed an application where a user could hum a tune and tap out a beat on an iPhone screen and it would be transcribed into sheet music with an attached mp3 file of the hummed tune. </a:t>
            </a:r>
          </a:p>
        </p:txBody>
      </p:sp>
      <p:pic>
        <p:nvPicPr>
          <p:cNvPr id="161" name="Screen Shot 2015-10-09 at 3.07.11 A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49080" y="1892300"/>
            <a:ext cx="4271568" cy="7416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title"/>
          </p:nvPr>
        </p:nvSpPr>
        <p:spPr>
          <a:xfrm>
            <a:off x="1270000" y="290314"/>
            <a:ext cx="10464800" cy="1376669"/>
          </a:xfrm>
          <a:prstGeom prst="rect">
            <a:avLst/>
          </a:prstGeom>
        </p:spPr>
        <p:txBody>
          <a:bodyPr/>
          <a:lstStyle>
            <a:lvl1pPr algn="l">
              <a:defRPr sz="7600">
                <a:solidFill>
                  <a:srgbClr val="3FAAE2"/>
                </a:solidFill>
                <a:latin typeface="Montserrat-Regular"/>
                <a:ea typeface="Montserrat-Regular"/>
                <a:cs typeface="Montserrat-Regular"/>
                <a:sym typeface="Montserrat-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3FAAE2"/>
                </a:solidFill>
              </a:rPr>
              <a:t>Prototype 1: Hum</a:t>
            </a:r>
          </a:p>
        </p:txBody>
      </p:sp>
      <p:sp>
        <p:nvSpPr>
          <p:cNvPr id="164" name="Shape 164"/>
          <p:cNvSpPr/>
          <p:nvPr/>
        </p:nvSpPr>
        <p:spPr>
          <a:xfrm>
            <a:off x="1016000" y="2540000"/>
            <a:ext cx="5768450" cy="562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R="457200" algn="l" defTabSz="457200">
              <a:defRPr b="1" sz="4000">
                <a:solidFill>
                  <a:srgbClr val="3FAAE2"/>
                </a:solidFill>
                <a:latin typeface="Neutra Text TF SC Bold"/>
                <a:ea typeface="Neutra Text TF SC Bold"/>
                <a:cs typeface="Neutra Text TF SC Bold"/>
                <a:sym typeface="Neutra Text TF SC Bold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3FAAE2"/>
                </a:solidFill>
              </a:rPr>
              <a:t>Things that Worked:</a:t>
            </a:r>
          </a:p>
        </p:txBody>
      </p:sp>
      <p:sp>
        <p:nvSpPr>
          <p:cNvPr id="165" name="Shape 165"/>
          <p:cNvSpPr/>
          <p:nvPr/>
        </p:nvSpPr>
        <p:spPr>
          <a:xfrm>
            <a:off x="7018060" y="5715000"/>
            <a:ext cx="5768451" cy="562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R="457200" algn="l" defTabSz="457200">
              <a:defRPr b="1" sz="4000">
                <a:solidFill>
                  <a:srgbClr val="3FAAE2"/>
                </a:solidFill>
                <a:latin typeface="Neutra Text TF SC Bold"/>
                <a:ea typeface="Neutra Text TF SC Bold"/>
                <a:cs typeface="Neutra Text TF SC Bold"/>
                <a:sym typeface="Neutra Text TF SC Bold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3FAAE2"/>
                </a:solidFill>
              </a:rPr>
              <a:t>New Learnings:</a:t>
            </a:r>
          </a:p>
        </p:txBody>
      </p:sp>
      <p:sp>
        <p:nvSpPr>
          <p:cNvPr id="166" name="Shape 166"/>
          <p:cNvSpPr/>
          <p:nvPr/>
        </p:nvSpPr>
        <p:spPr>
          <a:xfrm>
            <a:off x="1016000" y="5715000"/>
            <a:ext cx="5768450" cy="562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R="457200" algn="l" defTabSz="457200">
              <a:defRPr b="1" sz="4000">
                <a:solidFill>
                  <a:srgbClr val="3FAAE2"/>
                </a:solidFill>
                <a:latin typeface="Neutra Text TF SC Bold"/>
                <a:ea typeface="Neutra Text TF SC Bold"/>
                <a:cs typeface="Neutra Text TF SC Bold"/>
                <a:sym typeface="Neutra Text TF SC Bold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3FAAE2"/>
                </a:solidFill>
              </a:rPr>
              <a:t>Surprises:</a:t>
            </a:r>
          </a:p>
        </p:txBody>
      </p:sp>
      <p:sp>
        <p:nvSpPr>
          <p:cNvPr id="167" name="Shape 167"/>
          <p:cNvSpPr/>
          <p:nvPr/>
        </p:nvSpPr>
        <p:spPr>
          <a:xfrm>
            <a:off x="7018060" y="2540000"/>
            <a:ext cx="5768451" cy="562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R="457200" algn="l" defTabSz="457200">
              <a:defRPr b="1" sz="4000">
                <a:solidFill>
                  <a:srgbClr val="3FAAE2"/>
                </a:solidFill>
                <a:latin typeface="Neutra Text TF SC Bold"/>
                <a:ea typeface="Neutra Text TF SC Bold"/>
                <a:cs typeface="Neutra Text TF SC Bold"/>
                <a:sym typeface="Neutra Text TF SC Bold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3FAAE2"/>
                </a:solidFill>
              </a:rPr>
              <a:t>Things that Didn’t:</a:t>
            </a:r>
          </a:p>
        </p:txBody>
      </p:sp>
      <p:sp>
        <p:nvSpPr>
          <p:cNvPr id="168" name="Shape 168"/>
          <p:cNvSpPr/>
          <p:nvPr/>
        </p:nvSpPr>
        <p:spPr>
          <a:xfrm>
            <a:off x="7028168" y="3579060"/>
            <a:ext cx="4572001" cy="835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R="457200" algn="l" defTabSz="457200">
              <a:defRPr sz="3200">
                <a:latin typeface="Neutra Text TF SC Alt"/>
                <a:ea typeface="Neutra Text TF SC Alt"/>
                <a:cs typeface="Neutra Text TF SC Alt"/>
                <a:sym typeface="Neutra Text TF SC Al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Lyric Transcription not desirable</a:t>
            </a:r>
          </a:p>
        </p:txBody>
      </p:sp>
      <p:sp>
        <p:nvSpPr>
          <p:cNvPr id="169" name="Shape 169"/>
          <p:cNvSpPr/>
          <p:nvPr/>
        </p:nvSpPr>
        <p:spPr>
          <a:xfrm>
            <a:off x="1021385" y="3579060"/>
            <a:ext cx="4572001" cy="835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R="457200" algn="l" defTabSz="457200">
              <a:defRPr sz="3200">
                <a:latin typeface="Neutra Text TF SC Alt"/>
                <a:ea typeface="Neutra Text TF SC Alt"/>
                <a:cs typeface="Neutra Text TF SC Alt"/>
                <a:sym typeface="Neutra Text TF SC Al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Tool to record inspiration on the go</a:t>
            </a:r>
          </a:p>
        </p:txBody>
      </p:sp>
      <p:sp>
        <p:nvSpPr>
          <p:cNvPr id="170" name="Shape 170"/>
          <p:cNvSpPr/>
          <p:nvPr/>
        </p:nvSpPr>
        <p:spPr>
          <a:xfrm>
            <a:off x="1021385" y="6756400"/>
            <a:ext cx="4572001" cy="835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R="457200" algn="l" defTabSz="457200">
              <a:defRPr sz="3200">
                <a:latin typeface="Neutra Text TF SC Alt"/>
                <a:ea typeface="Neutra Text TF SC Alt"/>
                <a:cs typeface="Neutra Text TF SC Alt"/>
                <a:sym typeface="Neutra Text TF SC Al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Professionalism very important</a:t>
            </a:r>
          </a:p>
        </p:txBody>
      </p:sp>
      <p:sp>
        <p:nvSpPr>
          <p:cNvPr id="171" name="Shape 171"/>
          <p:cNvSpPr/>
          <p:nvPr/>
        </p:nvSpPr>
        <p:spPr>
          <a:xfrm>
            <a:off x="7028168" y="6756400"/>
            <a:ext cx="4572001" cy="835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R="457200" algn="l" defTabSz="457200">
              <a:defRPr sz="3200">
                <a:latin typeface="Neutra Text TF SC Alt"/>
                <a:ea typeface="Neutra Text TF SC Alt"/>
                <a:cs typeface="Neutra Text TF SC Alt"/>
                <a:sym typeface="Neutra Text TF SC Al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Beats important to record as well!</a:t>
            </a:r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type="title"/>
          </p:nvPr>
        </p:nvSpPr>
        <p:spPr>
          <a:xfrm>
            <a:off x="1270000" y="290314"/>
            <a:ext cx="10464800" cy="1376669"/>
          </a:xfrm>
          <a:prstGeom prst="rect">
            <a:avLst/>
          </a:prstGeom>
        </p:spPr>
        <p:txBody>
          <a:bodyPr/>
          <a:lstStyle>
            <a:lvl1pPr algn="l">
              <a:defRPr sz="7600">
                <a:solidFill>
                  <a:srgbClr val="3FAAE2"/>
                </a:solidFill>
                <a:latin typeface="Montserrat-Regular"/>
                <a:ea typeface="Montserrat-Regular"/>
                <a:cs typeface="Montserrat-Regular"/>
                <a:sym typeface="Montserrat-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3FAAE2"/>
                </a:solidFill>
              </a:rPr>
              <a:t>Prototype 1: Hum</a:t>
            </a:r>
          </a:p>
        </p:txBody>
      </p:sp>
      <p:sp>
        <p:nvSpPr>
          <p:cNvPr id="174" name="Shape 174"/>
          <p:cNvSpPr/>
          <p:nvPr/>
        </p:nvSpPr>
        <p:spPr>
          <a:xfrm>
            <a:off x="1284744" y="2529446"/>
            <a:ext cx="5768451" cy="2048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R="457200" algn="l" defTabSz="457200">
              <a:defRPr b="1" sz="4000">
                <a:solidFill>
                  <a:srgbClr val="3FAAE2"/>
                </a:solidFill>
                <a:latin typeface="Neutra Text TF SC Bold"/>
                <a:ea typeface="Neutra Text TF SC Bold"/>
                <a:cs typeface="Neutra Text TF SC Bold"/>
                <a:sym typeface="Neutra Text TF SC Bold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3FAAE2"/>
                </a:solidFill>
              </a:rPr>
              <a:t>important to let the user record the beat first and then the melody</a:t>
            </a:r>
          </a:p>
        </p:txBody>
      </p:sp>
      <p:pic>
        <p:nvPicPr>
          <p:cNvPr id="175" name="Screen Shot 2015-10-09 at 3.07.11 A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49080" y="1892300"/>
            <a:ext cx="4271568" cy="7416800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Shape 176"/>
          <p:cNvSpPr/>
          <p:nvPr/>
        </p:nvSpPr>
        <p:spPr>
          <a:xfrm>
            <a:off x="1284744" y="5175893"/>
            <a:ext cx="5768451" cy="2048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R="457200" algn="l" defTabSz="457200">
              <a:defRPr b="1" sz="4000">
                <a:solidFill>
                  <a:srgbClr val="3FAAE2"/>
                </a:solidFill>
                <a:latin typeface="Neutra Text TF SC Bold"/>
                <a:ea typeface="Neutra Text TF SC Bold"/>
                <a:cs typeface="Neutra Text TF SC Bold"/>
                <a:sym typeface="Neutra Text TF SC Bold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3FAAE2"/>
                </a:solidFill>
              </a:rPr>
              <a:t>Transcription of lyrics was not as much of a “want” as we expected</a:t>
            </a:r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type="title"/>
          </p:nvPr>
        </p:nvSpPr>
        <p:spPr>
          <a:xfrm>
            <a:off x="1270000" y="290314"/>
            <a:ext cx="10464800" cy="1376669"/>
          </a:xfrm>
          <a:prstGeom prst="rect">
            <a:avLst/>
          </a:prstGeom>
        </p:spPr>
        <p:txBody>
          <a:bodyPr/>
          <a:lstStyle>
            <a:lvl1pPr algn="l" defTabSz="438150">
              <a:defRPr sz="5700">
                <a:solidFill>
                  <a:srgbClr val="2ECC71"/>
                </a:solidFill>
                <a:latin typeface="Montserrat-Regular"/>
                <a:ea typeface="Montserrat-Regular"/>
                <a:cs typeface="Montserrat-Regular"/>
                <a:sym typeface="Montserrat-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700">
                <a:solidFill>
                  <a:srgbClr val="2ECC71"/>
                </a:solidFill>
              </a:rPr>
              <a:t>Prototype 2: Version Control</a:t>
            </a:r>
          </a:p>
        </p:txBody>
      </p:sp>
      <p:sp>
        <p:nvSpPr>
          <p:cNvPr id="179" name="Shape 179"/>
          <p:cNvSpPr/>
          <p:nvPr/>
        </p:nvSpPr>
        <p:spPr>
          <a:xfrm>
            <a:off x="1284744" y="2614420"/>
            <a:ext cx="5768451" cy="4524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R="457200" algn="l" defTabSz="457200">
              <a:defRPr b="1" sz="4000">
                <a:solidFill>
                  <a:srgbClr val="2ECC71"/>
                </a:solidFill>
                <a:latin typeface="Neutra Text TF SC Bold"/>
                <a:ea typeface="Neutra Text TF SC Bold"/>
                <a:cs typeface="Neutra Text TF SC Bold"/>
                <a:sym typeface="Neutra Text TF SC Bold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2ECC71"/>
                </a:solidFill>
              </a:rPr>
              <a:t>We essentially designed a version control-like platform for creatives that allows for other artists/creatives to comment feedback during the creation process.</a:t>
            </a:r>
          </a:p>
        </p:txBody>
      </p:sp>
      <p:pic>
        <p:nvPicPr>
          <p:cNvPr id="180" name="Screen Shot 2015-10-09 at 3.14.23 A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92585" y="1892300"/>
            <a:ext cx="3984558" cy="7416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type="title"/>
          </p:nvPr>
        </p:nvSpPr>
        <p:spPr>
          <a:xfrm>
            <a:off x="1270000" y="290314"/>
            <a:ext cx="10464800" cy="1376669"/>
          </a:xfrm>
          <a:prstGeom prst="rect">
            <a:avLst/>
          </a:prstGeom>
        </p:spPr>
        <p:txBody>
          <a:bodyPr/>
          <a:lstStyle>
            <a:lvl1pPr algn="l" defTabSz="438150">
              <a:defRPr sz="5700">
                <a:solidFill>
                  <a:srgbClr val="2ECC71"/>
                </a:solidFill>
                <a:latin typeface="Montserrat-Regular"/>
                <a:ea typeface="Montserrat-Regular"/>
                <a:cs typeface="Montserrat-Regular"/>
                <a:sym typeface="Montserrat-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700">
                <a:solidFill>
                  <a:srgbClr val="2ECC71"/>
                </a:solidFill>
              </a:rPr>
              <a:t>Prototype 2: Version Control</a:t>
            </a:r>
          </a:p>
        </p:txBody>
      </p:sp>
      <p:sp>
        <p:nvSpPr>
          <p:cNvPr id="183" name="Shape 183"/>
          <p:cNvSpPr/>
          <p:nvPr/>
        </p:nvSpPr>
        <p:spPr>
          <a:xfrm>
            <a:off x="1016000" y="2540000"/>
            <a:ext cx="5768450" cy="562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R="457200" algn="l" defTabSz="457200">
              <a:defRPr b="1" sz="4000">
                <a:solidFill>
                  <a:srgbClr val="2ECC71"/>
                </a:solidFill>
                <a:latin typeface="Neutra Text TF SC Bold"/>
                <a:ea typeface="Neutra Text TF SC Bold"/>
                <a:cs typeface="Neutra Text TF SC Bold"/>
                <a:sym typeface="Neutra Text TF SC Bold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2ECC71"/>
                </a:solidFill>
              </a:rPr>
              <a:t>Things that Worked:</a:t>
            </a:r>
          </a:p>
        </p:txBody>
      </p:sp>
      <p:sp>
        <p:nvSpPr>
          <p:cNvPr id="184" name="Shape 184"/>
          <p:cNvSpPr/>
          <p:nvPr/>
        </p:nvSpPr>
        <p:spPr>
          <a:xfrm>
            <a:off x="7018060" y="5715000"/>
            <a:ext cx="5768451" cy="562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R="457200" algn="l" defTabSz="457200">
              <a:defRPr b="1" sz="4000">
                <a:solidFill>
                  <a:srgbClr val="2ECC71"/>
                </a:solidFill>
                <a:latin typeface="Neutra Text TF SC Bold"/>
                <a:ea typeface="Neutra Text TF SC Bold"/>
                <a:cs typeface="Neutra Text TF SC Bold"/>
                <a:sym typeface="Neutra Text TF SC Bold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2ECC71"/>
                </a:solidFill>
              </a:rPr>
              <a:t>New Learnings:</a:t>
            </a:r>
          </a:p>
        </p:txBody>
      </p:sp>
      <p:sp>
        <p:nvSpPr>
          <p:cNvPr id="185" name="Shape 185"/>
          <p:cNvSpPr/>
          <p:nvPr/>
        </p:nvSpPr>
        <p:spPr>
          <a:xfrm>
            <a:off x="1016000" y="5715000"/>
            <a:ext cx="5768450" cy="562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R="457200" algn="l" defTabSz="457200">
              <a:defRPr b="1" sz="4000">
                <a:solidFill>
                  <a:srgbClr val="2ECC71"/>
                </a:solidFill>
                <a:latin typeface="Neutra Text TF SC Bold"/>
                <a:ea typeface="Neutra Text TF SC Bold"/>
                <a:cs typeface="Neutra Text TF SC Bold"/>
                <a:sym typeface="Neutra Text TF SC Bold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2ECC71"/>
                </a:solidFill>
              </a:rPr>
              <a:t>Surprises:</a:t>
            </a:r>
          </a:p>
        </p:txBody>
      </p:sp>
      <p:sp>
        <p:nvSpPr>
          <p:cNvPr id="186" name="Shape 186"/>
          <p:cNvSpPr/>
          <p:nvPr/>
        </p:nvSpPr>
        <p:spPr>
          <a:xfrm>
            <a:off x="7018060" y="2540000"/>
            <a:ext cx="5768451" cy="562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R="457200" algn="l" defTabSz="457200">
              <a:defRPr b="1" sz="4000">
                <a:solidFill>
                  <a:srgbClr val="2ECC71"/>
                </a:solidFill>
                <a:latin typeface="Neutra Text TF SC Bold"/>
                <a:ea typeface="Neutra Text TF SC Bold"/>
                <a:cs typeface="Neutra Text TF SC Bold"/>
                <a:sym typeface="Neutra Text TF SC Bold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2ECC71"/>
                </a:solidFill>
              </a:rPr>
              <a:t>Things that Didn’t:</a:t>
            </a:r>
          </a:p>
        </p:txBody>
      </p:sp>
      <p:sp>
        <p:nvSpPr>
          <p:cNvPr id="187" name="Shape 187"/>
          <p:cNvSpPr/>
          <p:nvPr/>
        </p:nvSpPr>
        <p:spPr>
          <a:xfrm>
            <a:off x="7028168" y="3579060"/>
            <a:ext cx="4572001" cy="835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R="457200" algn="l" defTabSz="457200">
              <a:defRPr sz="3200">
                <a:latin typeface="Neutra Text TF SC Alt"/>
                <a:ea typeface="Neutra Text TF SC Alt"/>
                <a:cs typeface="Neutra Text TF SC Alt"/>
                <a:sym typeface="Neutra Text TF SC Al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Artists don’t want to expose vulnerability</a:t>
            </a:r>
          </a:p>
        </p:txBody>
      </p:sp>
      <p:sp>
        <p:nvSpPr>
          <p:cNvPr id="188" name="Shape 188"/>
          <p:cNvSpPr/>
          <p:nvPr/>
        </p:nvSpPr>
        <p:spPr>
          <a:xfrm>
            <a:off x="1021385" y="3769560"/>
            <a:ext cx="4572001" cy="45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R="457200" algn="l" defTabSz="457200">
              <a:defRPr sz="3200">
                <a:latin typeface="Neutra Text TF SC Alt"/>
                <a:ea typeface="Neutra Text TF SC Alt"/>
                <a:cs typeface="Neutra Text TF SC Alt"/>
                <a:sym typeface="Neutra Text TF SC Al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Could help amateurs</a:t>
            </a:r>
          </a:p>
        </p:txBody>
      </p:sp>
      <p:sp>
        <p:nvSpPr>
          <p:cNvPr id="189" name="Shape 189"/>
          <p:cNvSpPr/>
          <p:nvPr/>
        </p:nvSpPr>
        <p:spPr>
          <a:xfrm>
            <a:off x="1021385" y="6756400"/>
            <a:ext cx="4572001" cy="835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R="457200" algn="l" defTabSz="457200">
              <a:defRPr sz="3200">
                <a:latin typeface="Neutra Text TF SC Alt"/>
                <a:ea typeface="Neutra Text TF SC Alt"/>
                <a:cs typeface="Neutra Text TF SC Alt"/>
                <a:sym typeface="Neutra Text TF SC Al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People want to hide their creative process</a:t>
            </a:r>
          </a:p>
        </p:txBody>
      </p:sp>
      <p:sp>
        <p:nvSpPr>
          <p:cNvPr id="190" name="Shape 190"/>
          <p:cNvSpPr/>
          <p:nvPr/>
        </p:nvSpPr>
        <p:spPr>
          <a:xfrm>
            <a:off x="7028168" y="6756400"/>
            <a:ext cx="4572001" cy="835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R="457200" algn="l" defTabSz="457200">
              <a:defRPr sz="3200">
                <a:latin typeface="Neutra Text TF SC Alt"/>
                <a:ea typeface="Neutra Text TF SC Alt"/>
                <a:cs typeface="Neutra Text TF SC Alt"/>
                <a:sym typeface="Neutra Text TF SC Al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Art is currently not seen as iterative - why?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xfrm>
            <a:off x="1270000" y="290314"/>
            <a:ext cx="10464800" cy="1376669"/>
          </a:xfrm>
          <a:prstGeom prst="rect">
            <a:avLst/>
          </a:prstGeom>
        </p:spPr>
        <p:txBody>
          <a:bodyPr/>
          <a:lstStyle>
            <a:lvl1pPr algn="l">
              <a:defRPr sz="7600">
                <a:latin typeface="Montserrat-Regular"/>
                <a:ea typeface="Montserrat-Regular"/>
                <a:cs typeface="Montserrat-Regular"/>
                <a:sym typeface="Montserrat-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FFFFFF"/>
                </a:solidFill>
              </a:rPr>
              <a:t>Team: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xfrm>
            <a:off x="2157156" y="1907891"/>
            <a:ext cx="3810001" cy="511773"/>
          </a:xfrm>
          <a:prstGeom prst="rect">
            <a:avLst/>
          </a:prstGeom>
        </p:spPr>
        <p:txBody>
          <a:bodyPr/>
          <a:lstStyle>
            <a:lvl1pPr defTabSz="531622">
              <a:defRPr sz="3640">
                <a:latin typeface="Neutra Text TF SC Alt"/>
                <a:ea typeface="Neutra Text TF SC Alt"/>
                <a:cs typeface="Neutra Text TF SC Alt"/>
                <a:sym typeface="Neutra Text TF SC Al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40">
                <a:solidFill>
                  <a:srgbClr val="FFFFFF"/>
                </a:solidFill>
              </a:rPr>
              <a:t>Mike Yu</a:t>
            </a:r>
          </a:p>
        </p:txBody>
      </p:sp>
      <p:sp>
        <p:nvSpPr>
          <p:cNvPr id="37" name="Shape 37"/>
          <p:cNvSpPr/>
          <p:nvPr/>
        </p:nvSpPr>
        <p:spPr>
          <a:xfrm>
            <a:off x="7037643" y="1907097"/>
            <a:ext cx="3810001" cy="51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519937">
              <a:defRPr sz="3559">
                <a:latin typeface="Neutra Text TF SC Alt"/>
                <a:ea typeface="Neutra Text TF SC Alt"/>
                <a:cs typeface="Neutra Text TF SC Alt"/>
                <a:sym typeface="Neutra Text TF SC Al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559">
                <a:solidFill>
                  <a:srgbClr val="FFFFFF"/>
                </a:solidFill>
              </a:rPr>
              <a:t>Darby Schumacher</a:t>
            </a:r>
          </a:p>
        </p:txBody>
      </p:sp>
      <p:sp>
        <p:nvSpPr>
          <p:cNvPr id="38" name="Shape 38"/>
          <p:cNvSpPr/>
          <p:nvPr/>
        </p:nvSpPr>
        <p:spPr>
          <a:xfrm>
            <a:off x="2157156" y="5813717"/>
            <a:ext cx="3810001" cy="511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531622">
              <a:defRPr sz="3640">
                <a:latin typeface="Neutra Text TF SC Alt"/>
                <a:ea typeface="Neutra Text TF SC Alt"/>
                <a:cs typeface="Neutra Text TF SC Alt"/>
                <a:sym typeface="Neutra Text TF SC Al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40">
                <a:solidFill>
                  <a:srgbClr val="FFFFFF"/>
                </a:solidFill>
              </a:rPr>
              <a:t>April Yu</a:t>
            </a:r>
          </a:p>
        </p:txBody>
      </p:sp>
      <p:sp>
        <p:nvSpPr>
          <p:cNvPr id="39" name="Shape 39"/>
          <p:cNvSpPr/>
          <p:nvPr/>
        </p:nvSpPr>
        <p:spPr>
          <a:xfrm>
            <a:off x="7037643" y="5812923"/>
            <a:ext cx="3810001" cy="51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531622">
              <a:defRPr sz="3640">
                <a:latin typeface="Neutra Text TF SC Alt"/>
                <a:ea typeface="Neutra Text TF SC Alt"/>
                <a:cs typeface="Neutra Text TF SC Alt"/>
                <a:sym typeface="Neutra Text TF SC Al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40">
                <a:solidFill>
                  <a:srgbClr val="FFFFFF"/>
                </a:solidFill>
              </a:rPr>
              <a:t>Alex Lin</a:t>
            </a:r>
          </a:p>
        </p:txBody>
      </p:sp>
      <p:pic>
        <p:nvPicPr>
          <p:cNvPr id="40" name="pasted-image.jpg"/>
          <p:cNvPicPr/>
          <p:nvPr/>
        </p:nvPicPr>
        <p:blipFill>
          <a:blip r:embed="rId2">
            <a:extLst/>
          </a:blip>
          <a:srcRect l="25023" t="0" r="0" b="0"/>
          <a:stretch>
            <a:fillRect/>
          </a:stretch>
        </p:blipFill>
        <p:spPr>
          <a:xfrm>
            <a:off x="2792156" y="6752913"/>
            <a:ext cx="2540001" cy="2540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pasted-image.jpg"/>
          <p:cNvPicPr/>
          <p:nvPr/>
        </p:nvPicPr>
        <p:blipFill>
          <a:blip r:embed="rId3">
            <a:extLst/>
          </a:blip>
          <a:srcRect l="0" t="0" r="33399" b="0"/>
          <a:stretch>
            <a:fillRect/>
          </a:stretch>
        </p:blipFill>
        <p:spPr>
          <a:xfrm>
            <a:off x="7672643" y="2844904"/>
            <a:ext cx="2540001" cy="2541914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pasted-image.jpg"/>
          <p:cNvPicPr/>
          <p:nvPr/>
        </p:nvPicPr>
        <p:blipFill>
          <a:blip r:embed="rId4">
            <a:extLst/>
          </a:blip>
          <a:srcRect l="0" t="0" r="0" b="33162"/>
          <a:stretch>
            <a:fillRect/>
          </a:stretch>
        </p:blipFill>
        <p:spPr>
          <a:xfrm>
            <a:off x="7672643" y="6750730"/>
            <a:ext cx="2540001" cy="2543399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pasted-image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792156" y="2847682"/>
            <a:ext cx="2540001" cy="254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type="title"/>
          </p:nvPr>
        </p:nvSpPr>
        <p:spPr>
          <a:xfrm>
            <a:off x="1270000" y="290314"/>
            <a:ext cx="10464800" cy="1376669"/>
          </a:xfrm>
          <a:prstGeom prst="rect">
            <a:avLst/>
          </a:prstGeom>
        </p:spPr>
        <p:txBody>
          <a:bodyPr/>
          <a:lstStyle>
            <a:lvl1pPr algn="l" defTabSz="438150">
              <a:defRPr sz="5700">
                <a:solidFill>
                  <a:srgbClr val="2ECC71"/>
                </a:solidFill>
                <a:latin typeface="Montserrat-Regular"/>
                <a:ea typeface="Montserrat-Regular"/>
                <a:cs typeface="Montserrat-Regular"/>
                <a:sym typeface="Montserrat-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700">
                <a:solidFill>
                  <a:srgbClr val="2ECC71"/>
                </a:solidFill>
              </a:rPr>
              <a:t>Prototype 2: Version Control</a:t>
            </a:r>
          </a:p>
        </p:txBody>
      </p:sp>
      <p:sp>
        <p:nvSpPr>
          <p:cNvPr id="193" name="Shape 193"/>
          <p:cNvSpPr/>
          <p:nvPr/>
        </p:nvSpPr>
        <p:spPr>
          <a:xfrm>
            <a:off x="1284744" y="2777096"/>
            <a:ext cx="5768451" cy="1552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R="457200" algn="l" defTabSz="457200">
              <a:defRPr b="1" sz="4000">
                <a:solidFill>
                  <a:srgbClr val="2ECC71"/>
                </a:solidFill>
                <a:latin typeface="Neutra Text TF SC Bold"/>
                <a:ea typeface="Neutra Text TF SC Bold"/>
                <a:cs typeface="Neutra Text TF SC Bold"/>
                <a:sym typeface="Neutra Text TF SC Bold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2ECC71"/>
                </a:solidFill>
              </a:rPr>
              <a:t>“art is binary. It’s either finished or it’s not”</a:t>
            </a:r>
          </a:p>
        </p:txBody>
      </p:sp>
      <p:sp>
        <p:nvSpPr>
          <p:cNvPr id="194" name="Shape 194"/>
          <p:cNvSpPr/>
          <p:nvPr/>
        </p:nvSpPr>
        <p:spPr>
          <a:xfrm>
            <a:off x="1284744" y="4928243"/>
            <a:ext cx="5768451" cy="2543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R="457200" algn="l" defTabSz="457200">
              <a:defRPr b="1" sz="4000">
                <a:solidFill>
                  <a:srgbClr val="2ECC71"/>
                </a:solidFill>
                <a:latin typeface="Neutra Text TF SC Bold"/>
                <a:ea typeface="Neutra Text TF SC Bold"/>
                <a:cs typeface="Neutra Text TF SC Bold"/>
                <a:sym typeface="Neutra Text TF SC Bold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2ECC71"/>
                </a:solidFill>
              </a:rPr>
              <a:t>“This exposes an artist’s vulnerability, and I’m not sure they would be comfortable with doing that.”</a:t>
            </a:r>
          </a:p>
        </p:txBody>
      </p:sp>
      <p:pic>
        <p:nvPicPr>
          <p:cNvPr id="195" name="Screen Shot 2015-10-09 at 3.14.23 A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92585" y="1892300"/>
            <a:ext cx="3984558" cy="7416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type="title"/>
          </p:nvPr>
        </p:nvSpPr>
        <p:spPr>
          <a:xfrm>
            <a:off x="1270000" y="290314"/>
            <a:ext cx="10464800" cy="1376669"/>
          </a:xfrm>
          <a:prstGeom prst="rect">
            <a:avLst/>
          </a:prstGeom>
        </p:spPr>
        <p:txBody>
          <a:bodyPr/>
          <a:lstStyle>
            <a:lvl1pPr algn="l" defTabSz="332993">
              <a:defRPr sz="4332">
                <a:solidFill>
                  <a:srgbClr val="F39C12"/>
                </a:solidFill>
                <a:latin typeface="Montserrat-Regular"/>
                <a:ea typeface="Montserrat-Regular"/>
                <a:cs typeface="Montserrat-Regular"/>
                <a:sym typeface="Montserrat-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332">
                <a:solidFill>
                  <a:srgbClr val="F39C12"/>
                </a:solidFill>
              </a:rPr>
              <a:t>Prototype 3: Organic Documentation</a:t>
            </a:r>
          </a:p>
        </p:txBody>
      </p:sp>
      <p:sp>
        <p:nvSpPr>
          <p:cNvPr id="198" name="Shape 198"/>
          <p:cNvSpPr/>
          <p:nvPr/>
        </p:nvSpPr>
        <p:spPr>
          <a:xfrm>
            <a:off x="1280655" y="2034843"/>
            <a:ext cx="5768450" cy="5683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R="457200" algn="l" defTabSz="457200">
              <a:defRPr b="1">
                <a:solidFill>
                  <a:srgbClr val="F39C12"/>
                </a:solidFill>
                <a:latin typeface="Neutra Text TF SC Bold"/>
                <a:ea typeface="Neutra Text TF SC Bold"/>
                <a:cs typeface="Neutra Text TF SC Bold"/>
                <a:sym typeface="Neutra Text TF SC Bold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F39C12"/>
                </a:solidFill>
              </a:rPr>
              <a:t>We designed an app that is a platform for documenting memories, thoughts, and ideas, and allows for a chronological time view of all logged “momentos” and allows for users to decide when they will be reminded of the idea — time-based, activity-based, or location-based.</a:t>
            </a:r>
          </a:p>
        </p:txBody>
      </p:sp>
      <p:pic>
        <p:nvPicPr>
          <p:cNvPr id="199" name="Screen Shot 2015-10-09 at 3.14.58 AM.png"/>
          <p:cNvPicPr/>
          <p:nvPr/>
        </p:nvPicPr>
        <p:blipFill>
          <a:blip r:embed="rId2">
            <a:extLst/>
          </a:blip>
          <a:srcRect l="0" t="750" r="0" b="750"/>
          <a:stretch>
            <a:fillRect/>
          </a:stretch>
        </p:blipFill>
        <p:spPr>
          <a:xfrm>
            <a:off x="7802485" y="1892299"/>
            <a:ext cx="3764955" cy="74169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type="title"/>
          </p:nvPr>
        </p:nvSpPr>
        <p:spPr>
          <a:xfrm>
            <a:off x="1270000" y="290314"/>
            <a:ext cx="10464800" cy="1376669"/>
          </a:xfrm>
          <a:prstGeom prst="rect">
            <a:avLst/>
          </a:prstGeom>
        </p:spPr>
        <p:txBody>
          <a:bodyPr/>
          <a:lstStyle>
            <a:lvl1pPr algn="l" defTabSz="332993">
              <a:defRPr sz="4332">
                <a:solidFill>
                  <a:srgbClr val="F39C12"/>
                </a:solidFill>
                <a:latin typeface="Montserrat-Regular"/>
                <a:ea typeface="Montserrat-Regular"/>
                <a:cs typeface="Montserrat-Regular"/>
                <a:sym typeface="Montserrat-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332">
                <a:solidFill>
                  <a:srgbClr val="F39C12"/>
                </a:solidFill>
              </a:rPr>
              <a:t>Prototype 3: Organic Documentation</a:t>
            </a:r>
          </a:p>
        </p:txBody>
      </p:sp>
      <p:sp>
        <p:nvSpPr>
          <p:cNvPr id="202" name="Shape 202"/>
          <p:cNvSpPr/>
          <p:nvPr/>
        </p:nvSpPr>
        <p:spPr>
          <a:xfrm>
            <a:off x="1016000" y="2540000"/>
            <a:ext cx="5768450" cy="562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R="457200" algn="l" defTabSz="457200">
              <a:defRPr b="1" sz="4000">
                <a:solidFill>
                  <a:srgbClr val="F39C12"/>
                </a:solidFill>
                <a:latin typeface="Neutra Text TF SC Bold"/>
                <a:ea typeface="Neutra Text TF SC Bold"/>
                <a:cs typeface="Neutra Text TF SC Bold"/>
                <a:sym typeface="Neutra Text TF SC Bold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F39C12"/>
                </a:solidFill>
              </a:rPr>
              <a:t>Things that Worked:</a:t>
            </a:r>
          </a:p>
        </p:txBody>
      </p:sp>
      <p:sp>
        <p:nvSpPr>
          <p:cNvPr id="203" name="Shape 203"/>
          <p:cNvSpPr/>
          <p:nvPr/>
        </p:nvSpPr>
        <p:spPr>
          <a:xfrm>
            <a:off x="7018060" y="5715000"/>
            <a:ext cx="5768451" cy="562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R="457200" algn="l" defTabSz="457200">
              <a:defRPr b="1" sz="4000">
                <a:solidFill>
                  <a:srgbClr val="F39C12"/>
                </a:solidFill>
                <a:latin typeface="Neutra Text TF SC Bold"/>
                <a:ea typeface="Neutra Text TF SC Bold"/>
                <a:cs typeface="Neutra Text TF SC Bold"/>
                <a:sym typeface="Neutra Text TF SC Bold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F39C12"/>
                </a:solidFill>
              </a:rPr>
              <a:t>New Learnings:</a:t>
            </a:r>
          </a:p>
        </p:txBody>
      </p:sp>
      <p:sp>
        <p:nvSpPr>
          <p:cNvPr id="204" name="Shape 204"/>
          <p:cNvSpPr/>
          <p:nvPr/>
        </p:nvSpPr>
        <p:spPr>
          <a:xfrm>
            <a:off x="1016000" y="5715000"/>
            <a:ext cx="5768450" cy="562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R="457200" algn="l" defTabSz="457200">
              <a:defRPr b="1" sz="4000">
                <a:solidFill>
                  <a:srgbClr val="F39C12"/>
                </a:solidFill>
                <a:latin typeface="Neutra Text TF SC Bold"/>
                <a:ea typeface="Neutra Text TF SC Bold"/>
                <a:cs typeface="Neutra Text TF SC Bold"/>
                <a:sym typeface="Neutra Text TF SC Bold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F39C12"/>
                </a:solidFill>
              </a:rPr>
              <a:t>Surprises:</a:t>
            </a:r>
          </a:p>
        </p:txBody>
      </p:sp>
      <p:sp>
        <p:nvSpPr>
          <p:cNvPr id="205" name="Shape 205"/>
          <p:cNvSpPr/>
          <p:nvPr/>
        </p:nvSpPr>
        <p:spPr>
          <a:xfrm>
            <a:off x="7018060" y="2540000"/>
            <a:ext cx="5768451" cy="562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R="457200" algn="l" defTabSz="457200">
              <a:defRPr b="1" sz="4000">
                <a:solidFill>
                  <a:srgbClr val="F39C12"/>
                </a:solidFill>
                <a:latin typeface="Neutra Text TF SC Bold"/>
                <a:ea typeface="Neutra Text TF SC Bold"/>
                <a:cs typeface="Neutra Text TF SC Bold"/>
                <a:sym typeface="Neutra Text TF SC Bold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F39C12"/>
                </a:solidFill>
              </a:rPr>
              <a:t>Things that Didn’t:</a:t>
            </a:r>
          </a:p>
        </p:txBody>
      </p:sp>
      <p:sp>
        <p:nvSpPr>
          <p:cNvPr id="206" name="Shape 206"/>
          <p:cNvSpPr/>
          <p:nvPr/>
        </p:nvSpPr>
        <p:spPr>
          <a:xfrm>
            <a:off x="7028168" y="3579060"/>
            <a:ext cx="4572001" cy="835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R="457200" algn="l" defTabSz="457200">
              <a:defRPr sz="3200">
                <a:latin typeface="Neutra Text TF SC Alt"/>
                <a:ea typeface="Neutra Text TF SC Alt"/>
                <a:cs typeface="Neutra Text TF SC Alt"/>
                <a:sym typeface="Neutra Text TF SC Al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Not game-changing on a storage level</a:t>
            </a:r>
          </a:p>
        </p:txBody>
      </p:sp>
      <p:sp>
        <p:nvSpPr>
          <p:cNvPr id="207" name="Shape 207"/>
          <p:cNvSpPr/>
          <p:nvPr/>
        </p:nvSpPr>
        <p:spPr>
          <a:xfrm>
            <a:off x="1021385" y="3579060"/>
            <a:ext cx="4572001" cy="835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R="457200" algn="l" defTabSz="457200">
              <a:defRPr sz="3200">
                <a:latin typeface="Neutra Text TF SC Alt"/>
                <a:ea typeface="Neutra Text TF SC Alt"/>
                <a:cs typeface="Neutra Text TF SC Alt"/>
                <a:sym typeface="Neutra Text TF SC Al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Users loved smart reminders</a:t>
            </a:r>
          </a:p>
        </p:txBody>
      </p:sp>
      <p:sp>
        <p:nvSpPr>
          <p:cNvPr id="208" name="Shape 208"/>
          <p:cNvSpPr/>
          <p:nvPr/>
        </p:nvSpPr>
        <p:spPr>
          <a:xfrm>
            <a:off x="1021385" y="6756400"/>
            <a:ext cx="4703263" cy="835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R="457200" algn="l" defTabSz="457200">
              <a:defRPr sz="3200">
                <a:latin typeface="Neutra Text TF SC Alt"/>
                <a:ea typeface="Neutra Text TF SC Alt"/>
                <a:cs typeface="Neutra Text TF SC Alt"/>
                <a:sym typeface="Neutra Text TF SC Al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People often forget things they want to do</a:t>
            </a:r>
          </a:p>
        </p:txBody>
      </p:sp>
      <p:sp>
        <p:nvSpPr>
          <p:cNvPr id="209" name="Shape 209"/>
          <p:cNvSpPr/>
          <p:nvPr/>
        </p:nvSpPr>
        <p:spPr>
          <a:xfrm>
            <a:off x="7028168" y="6565900"/>
            <a:ext cx="4572001" cy="1216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R="457200" algn="l" defTabSz="457200">
              <a:defRPr sz="3200">
                <a:latin typeface="Neutra Text TF SC Alt"/>
                <a:ea typeface="Neutra Text TF SC Alt"/>
                <a:cs typeface="Neutra Text TF SC Alt"/>
                <a:sym typeface="Neutra Text TF SC Al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Behavioral triggers very valuable in process</a:t>
            </a:r>
          </a:p>
        </p:txBody>
      </p:sp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type="title"/>
          </p:nvPr>
        </p:nvSpPr>
        <p:spPr>
          <a:xfrm>
            <a:off x="1270000" y="290314"/>
            <a:ext cx="10464800" cy="1376669"/>
          </a:xfrm>
          <a:prstGeom prst="rect">
            <a:avLst/>
          </a:prstGeom>
        </p:spPr>
        <p:txBody>
          <a:bodyPr/>
          <a:lstStyle>
            <a:lvl1pPr algn="l" defTabSz="332993">
              <a:defRPr sz="4332">
                <a:solidFill>
                  <a:srgbClr val="F39C12"/>
                </a:solidFill>
                <a:latin typeface="Montserrat-Regular"/>
                <a:ea typeface="Montserrat-Regular"/>
                <a:cs typeface="Montserrat-Regular"/>
                <a:sym typeface="Montserrat-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332">
                <a:solidFill>
                  <a:srgbClr val="F39C12"/>
                </a:solidFill>
              </a:rPr>
              <a:t>Prototype 3: Organic Documentation</a:t>
            </a:r>
          </a:p>
        </p:txBody>
      </p:sp>
      <p:sp>
        <p:nvSpPr>
          <p:cNvPr id="212" name="Shape 212"/>
          <p:cNvSpPr/>
          <p:nvPr/>
        </p:nvSpPr>
        <p:spPr>
          <a:xfrm>
            <a:off x="1280655" y="2610383"/>
            <a:ext cx="5768450" cy="2229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R="457200" algn="l" defTabSz="457200">
              <a:defRPr b="1">
                <a:solidFill>
                  <a:srgbClr val="F39C12"/>
                </a:solidFill>
                <a:latin typeface="Neutra Text TF SC Bold"/>
                <a:ea typeface="Neutra Text TF SC Bold"/>
                <a:cs typeface="Neutra Text TF SC Bold"/>
                <a:sym typeface="Neutra Text TF SC Bold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F39C12"/>
                </a:solidFill>
              </a:rPr>
              <a:t>liked the idea of getting a push notification to return back to idea so that it doesn’t get lost in the abyss</a:t>
            </a:r>
          </a:p>
        </p:txBody>
      </p:sp>
      <p:sp>
        <p:nvSpPr>
          <p:cNvPr id="213" name="Shape 213"/>
          <p:cNvSpPr/>
          <p:nvPr/>
        </p:nvSpPr>
        <p:spPr>
          <a:xfrm>
            <a:off x="1280655" y="5497903"/>
            <a:ext cx="5768450" cy="30931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R="457200" algn="l" defTabSz="457200">
              <a:defRPr b="1">
                <a:solidFill>
                  <a:srgbClr val="F39C12"/>
                </a:solidFill>
                <a:latin typeface="Neutra Text TF SC Bold"/>
                <a:ea typeface="Neutra Text TF SC Bold"/>
                <a:cs typeface="Neutra Text TF SC Bold"/>
                <a:sym typeface="Neutra Text TF SC Bold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F39C12"/>
                </a:solidFill>
              </a:rPr>
              <a:t>“I always say I will go back and read my notes, but I often don’t.  I check my e-mail every day though, so this would be a great fit for my daily schedule.”</a:t>
            </a:r>
          </a:p>
        </p:txBody>
      </p:sp>
      <p:pic>
        <p:nvPicPr>
          <p:cNvPr id="214" name="Screen Shot 2015-10-09 at 3.14.58 AM.png"/>
          <p:cNvPicPr/>
          <p:nvPr/>
        </p:nvPicPr>
        <p:blipFill>
          <a:blip r:embed="rId2">
            <a:extLst/>
          </a:blip>
          <a:srcRect l="0" t="750" r="0" b="750"/>
          <a:stretch>
            <a:fillRect/>
          </a:stretch>
        </p:blipFill>
        <p:spPr>
          <a:xfrm>
            <a:off x="7802485" y="1892299"/>
            <a:ext cx="3764955" cy="74169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type="title"/>
          </p:nvPr>
        </p:nvSpPr>
        <p:spPr>
          <a:xfrm>
            <a:off x="1270000" y="3666844"/>
            <a:ext cx="10464800" cy="1376669"/>
          </a:xfrm>
          <a:prstGeom prst="rect">
            <a:avLst/>
          </a:prstGeom>
        </p:spPr>
        <p:txBody>
          <a:bodyPr/>
          <a:lstStyle/>
          <a:p>
            <a:pPr lvl="0" algn="l" defTabSz="449833">
              <a:defRPr sz="1800">
                <a:solidFill>
                  <a:srgbClr val="000000"/>
                </a:solidFill>
              </a:defRPr>
            </a:pPr>
            <a:r>
              <a:rPr b="1" sz="5851">
                <a:solidFill>
                  <a:srgbClr val="F39C12"/>
                </a:solidFill>
                <a:latin typeface="Montserrat-Regular"/>
                <a:ea typeface="Montserrat-Regular"/>
                <a:cs typeface="Montserrat-Regular"/>
                <a:sym typeface="Montserrat-Regular"/>
              </a:rPr>
              <a:t>O</a:t>
            </a:r>
            <a:r>
              <a:rPr b="1" sz="5544">
                <a:solidFill>
                  <a:srgbClr val="F39C12"/>
                </a:solidFill>
                <a:latin typeface="Montserrat-Regular"/>
                <a:ea typeface="Montserrat-Regular"/>
                <a:cs typeface="Montserrat-Regular"/>
                <a:sym typeface="Montserrat-Regular"/>
              </a:rPr>
              <a:t>RGANIC</a:t>
            </a:r>
            <a:r>
              <a:rPr b="1" sz="5851">
                <a:solidFill>
                  <a:srgbClr val="F39C12"/>
                </a:solidFill>
                <a:latin typeface="Montserrat-Regular"/>
                <a:ea typeface="Montserrat-Regular"/>
                <a:cs typeface="Montserrat-Regular"/>
                <a:sym typeface="Montserrat-Regular"/>
              </a:rPr>
              <a:t> D</a:t>
            </a:r>
            <a:r>
              <a:rPr b="1" sz="5544">
                <a:solidFill>
                  <a:srgbClr val="F39C12"/>
                </a:solidFill>
                <a:latin typeface="Montserrat-Regular"/>
                <a:ea typeface="Montserrat-Regular"/>
                <a:cs typeface="Montserrat-Regular"/>
                <a:sym typeface="Montserrat-Regular"/>
              </a:rPr>
              <a:t>OCUMENTATION</a:t>
            </a:r>
          </a:p>
        </p:txBody>
      </p:sp>
      <p:sp>
        <p:nvSpPr>
          <p:cNvPr id="217" name="Shape 217"/>
          <p:cNvSpPr/>
          <p:nvPr/>
        </p:nvSpPr>
        <p:spPr>
          <a:xfrm>
            <a:off x="3854089" y="3416773"/>
            <a:ext cx="5768451" cy="502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R="457200" defTabSz="457200">
              <a:defRPr b="1">
                <a:latin typeface="Neutra Text TF SC Bold"/>
                <a:ea typeface="Neutra Text TF SC Bold"/>
                <a:cs typeface="Neutra Text TF SC Bold"/>
                <a:sym typeface="Neutra Text TF SC Bold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FFFFFF"/>
                </a:solidFill>
              </a:rPr>
              <a:t>Winner:</a:t>
            </a:r>
          </a:p>
        </p:txBody>
      </p:sp>
      <p:sp>
        <p:nvSpPr>
          <p:cNvPr id="218" name="Shape 218"/>
          <p:cNvSpPr/>
          <p:nvPr/>
        </p:nvSpPr>
        <p:spPr>
          <a:xfrm>
            <a:off x="1270000" y="5120576"/>
            <a:ext cx="10464800" cy="624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>
            <a:lvl1pPr>
              <a:defRPr b="1" sz="3200">
                <a:solidFill>
                  <a:srgbClr val="F39C12"/>
                </a:solidFill>
                <a:latin typeface="Montserrat-Regular"/>
                <a:ea typeface="Montserrat-Regular"/>
                <a:cs typeface="Montserrat-Regular"/>
                <a:sym typeface="Montserrat-Regular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200">
                <a:solidFill>
                  <a:srgbClr val="F39C12"/>
                </a:solidFill>
              </a:rPr>
              <a:t>(with reminders!)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Messages Image(447163818).png"/>
          <p:cNvPicPr/>
          <p:nvPr/>
        </p:nvPicPr>
        <p:blipFill>
          <a:blip r:embed="rId2">
            <a:extLst/>
          </a:blip>
          <a:srcRect l="10363" t="0" r="23229" b="0"/>
          <a:stretch>
            <a:fillRect/>
          </a:stretch>
        </p:blipFill>
        <p:spPr>
          <a:xfrm>
            <a:off x="1371142" y="1812198"/>
            <a:ext cx="4103377" cy="4103323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Shape 46"/>
          <p:cNvSpPr/>
          <p:nvPr>
            <p:ph type="title"/>
          </p:nvPr>
        </p:nvSpPr>
        <p:spPr>
          <a:xfrm>
            <a:off x="1270000" y="290314"/>
            <a:ext cx="10464800" cy="1376669"/>
          </a:xfrm>
          <a:prstGeom prst="rect">
            <a:avLst/>
          </a:prstGeom>
        </p:spPr>
        <p:txBody>
          <a:bodyPr/>
          <a:lstStyle>
            <a:lvl1pPr algn="l">
              <a:defRPr sz="7600">
                <a:solidFill>
                  <a:srgbClr val="F39C12"/>
                </a:solidFill>
                <a:latin typeface="Montserrat-Regular"/>
                <a:ea typeface="Montserrat-Regular"/>
                <a:cs typeface="Montserrat-Regular"/>
                <a:sym typeface="Montserrat-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F39C12"/>
                </a:solidFill>
              </a:rPr>
              <a:t>Ankit Shah</a:t>
            </a:r>
          </a:p>
        </p:txBody>
      </p:sp>
      <p:sp>
        <p:nvSpPr>
          <p:cNvPr id="47" name="Shape 47"/>
          <p:cNvSpPr/>
          <p:nvPr/>
        </p:nvSpPr>
        <p:spPr>
          <a:xfrm>
            <a:off x="6502400" y="2722064"/>
            <a:ext cx="5460797" cy="1134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lnSpc>
                <a:spcPct val="150000"/>
              </a:lnSpc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  <a:latin typeface="Neutra Text Alt"/>
                <a:ea typeface="Neutra Text Alt"/>
                <a:cs typeface="Neutra Text Alt"/>
                <a:sym typeface="Neutra Text Alt"/>
              </a:rPr>
              <a:t>Age: 24</a:t>
            </a:r>
            <a:endParaRPr sz="3600">
              <a:solidFill>
                <a:srgbClr val="FFFFFF"/>
              </a:solidFill>
              <a:latin typeface="Neutra Text Alt"/>
              <a:ea typeface="Neutra Text Alt"/>
              <a:cs typeface="Neutra Text Alt"/>
              <a:sym typeface="Neutra Text Alt"/>
            </a:endParaRPr>
          </a:p>
          <a:p>
            <a:pPr lvl="0" algn="l">
              <a:lnSpc>
                <a:spcPct val="150000"/>
              </a:lnSpc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  <a:latin typeface="Neutra Text Alt"/>
                <a:ea typeface="Neutra Text Alt"/>
                <a:cs typeface="Neutra Text Alt"/>
                <a:sym typeface="Neutra Text Alt"/>
              </a:rPr>
              <a:t>Founder, Tea with Strangers</a:t>
            </a:r>
          </a:p>
        </p:txBody>
      </p:sp>
      <p:sp>
        <p:nvSpPr>
          <p:cNvPr id="48" name="Shape 48"/>
          <p:cNvSpPr/>
          <p:nvPr/>
        </p:nvSpPr>
        <p:spPr>
          <a:xfrm>
            <a:off x="1270000" y="6724871"/>
            <a:ext cx="10464801" cy="1552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R="457200" algn="l" defTabSz="457200">
              <a:defRPr b="1" sz="4000">
                <a:solidFill>
                  <a:srgbClr val="F39C12"/>
                </a:solidFill>
                <a:latin typeface="Neutra Text TF SC Bold"/>
                <a:ea typeface="Neutra Text TF SC Bold"/>
                <a:cs typeface="Neutra Text TF SC Bold"/>
                <a:sym typeface="Neutra Text TF SC Bold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F39C12"/>
                </a:solidFill>
              </a:rPr>
              <a:t>“the most important thing about creative ideas is remembering a few key context points about where they came from.”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>
            <a:off x="1270000" y="377677"/>
            <a:ext cx="10464800" cy="668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 sz="5000">
                <a:solidFill>
                  <a:srgbClr val="F39C12"/>
                </a:solidFill>
                <a:latin typeface="Neutra Text Light SC Demi"/>
                <a:ea typeface="Neutra Text Light SC Demi"/>
                <a:cs typeface="Neutra Text Light SC Demi"/>
                <a:sym typeface="Neutra Text Light SC Demi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5000">
                <a:solidFill>
                  <a:srgbClr val="F39C12"/>
                </a:solidFill>
              </a:rPr>
              <a:t>We Met…</a:t>
            </a:r>
          </a:p>
        </p:txBody>
      </p:sp>
      <p:sp>
        <p:nvSpPr>
          <p:cNvPr id="51" name="Shape 51"/>
          <p:cNvSpPr/>
          <p:nvPr/>
        </p:nvSpPr>
        <p:spPr>
          <a:xfrm>
            <a:off x="1270000" y="2657399"/>
            <a:ext cx="10464800" cy="668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 sz="5000">
                <a:solidFill>
                  <a:srgbClr val="F39C12"/>
                </a:solidFill>
                <a:latin typeface="Neutra Text Light SC Demi"/>
                <a:ea typeface="Neutra Text Light SC Demi"/>
                <a:cs typeface="Neutra Text Light SC Demi"/>
                <a:sym typeface="Neutra Text Light SC Demi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5000">
                <a:solidFill>
                  <a:srgbClr val="F39C12"/>
                </a:solidFill>
              </a:rPr>
              <a:t>We were amazed to discover…</a:t>
            </a:r>
          </a:p>
        </p:txBody>
      </p:sp>
      <p:sp>
        <p:nvSpPr>
          <p:cNvPr id="52" name="Shape 52"/>
          <p:cNvSpPr/>
          <p:nvPr/>
        </p:nvSpPr>
        <p:spPr>
          <a:xfrm>
            <a:off x="1270000" y="4937121"/>
            <a:ext cx="10464800" cy="668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 sz="5000">
                <a:solidFill>
                  <a:srgbClr val="F39C12"/>
                </a:solidFill>
                <a:latin typeface="Neutra Text Light SC Demi"/>
                <a:ea typeface="Neutra Text Light SC Demi"/>
                <a:cs typeface="Neutra Text Light SC Demi"/>
                <a:sym typeface="Neutra Text Light SC Demi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5000">
                <a:solidFill>
                  <a:srgbClr val="F39C12"/>
                </a:solidFill>
              </a:rPr>
              <a:t>We wonder if this means…</a:t>
            </a:r>
          </a:p>
        </p:txBody>
      </p:sp>
      <p:sp>
        <p:nvSpPr>
          <p:cNvPr id="53" name="Shape 53"/>
          <p:cNvSpPr/>
          <p:nvPr/>
        </p:nvSpPr>
        <p:spPr>
          <a:xfrm>
            <a:off x="1270000" y="7216843"/>
            <a:ext cx="10464800" cy="668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 sz="5000">
                <a:solidFill>
                  <a:srgbClr val="F39C12"/>
                </a:solidFill>
                <a:latin typeface="Neutra Text Light SC Demi"/>
                <a:ea typeface="Neutra Text Light SC Demi"/>
                <a:cs typeface="Neutra Text Light SC Demi"/>
                <a:sym typeface="Neutra Text Light SC Demi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5000">
                <a:solidFill>
                  <a:srgbClr val="F39C12"/>
                </a:solidFill>
              </a:rPr>
              <a:t>It would be game-changing if…</a:t>
            </a:r>
          </a:p>
        </p:txBody>
      </p:sp>
      <p:sp>
        <p:nvSpPr>
          <p:cNvPr id="54" name="Shape 54"/>
          <p:cNvSpPr/>
          <p:nvPr/>
        </p:nvSpPr>
        <p:spPr>
          <a:xfrm>
            <a:off x="1270000" y="1322720"/>
            <a:ext cx="10464800" cy="1057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000">
                <a:latin typeface="Neutra Text SC"/>
                <a:ea typeface="Neutra Text SC"/>
                <a:cs typeface="Neutra Text SC"/>
                <a:sym typeface="Neutra Text S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An entrepreneur who finds inspiration organically</a:t>
            </a:r>
          </a:p>
        </p:txBody>
      </p:sp>
      <p:sp>
        <p:nvSpPr>
          <p:cNvPr id="55" name="Shape 55"/>
          <p:cNvSpPr/>
          <p:nvPr/>
        </p:nvSpPr>
        <p:spPr>
          <a:xfrm>
            <a:off x="1270000" y="3602442"/>
            <a:ext cx="10464800" cy="1057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000">
                <a:latin typeface="Neutra Text SC"/>
                <a:ea typeface="Neutra Text SC"/>
                <a:cs typeface="Neutra Text SC"/>
                <a:sym typeface="Neutra Text S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He believes that context is a huge part of an idea and accordingly has to record a lot</a:t>
            </a:r>
          </a:p>
        </p:txBody>
      </p:sp>
      <p:sp>
        <p:nvSpPr>
          <p:cNvPr id="56" name="Shape 56"/>
          <p:cNvSpPr/>
          <p:nvPr/>
        </p:nvSpPr>
        <p:spPr>
          <a:xfrm>
            <a:off x="1270000" y="5882165"/>
            <a:ext cx="10464800" cy="105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000">
                <a:latin typeface="Neutra Text SC"/>
                <a:ea typeface="Neutra Text SC"/>
                <a:cs typeface="Neutra Text SC"/>
                <a:sym typeface="Neutra Text S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He has a hard time staying excited about an idea when he’s out of context that led to it</a:t>
            </a:r>
          </a:p>
        </p:txBody>
      </p:sp>
      <p:sp>
        <p:nvSpPr>
          <p:cNvPr id="57" name="Shape 57"/>
          <p:cNvSpPr/>
          <p:nvPr/>
        </p:nvSpPr>
        <p:spPr>
          <a:xfrm>
            <a:off x="1270000" y="8161887"/>
            <a:ext cx="10464800" cy="105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000">
                <a:latin typeface="Neutra Text SC"/>
                <a:ea typeface="Neutra Text SC"/>
                <a:cs typeface="Neutra Text SC"/>
                <a:sym typeface="Neutra Text S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He could create in the moment, while the idea is still fresh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1270000" y="2121198"/>
            <a:ext cx="10464800" cy="384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500">
                <a:latin typeface="Neutra Text SC"/>
                <a:ea typeface="Neutra Text SC"/>
                <a:cs typeface="Neutra Text SC"/>
                <a:sym typeface="Neutra Text S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Create “moments” of inspiration in his creative workspace?</a:t>
            </a:r>
          </a:p>
        </p:txBody>
      </p:sp>
      <p:sp>
        <p:nvSpPr>
          <p:cNvPr id="60" name="Shape 60"/>
          <p:cNvSpPr/>
          <p:nvPr/>
        </p:nvSpPr>
        <p:spPr>
          <a:xfrm>
            <a:off x="3508502" y="248419"/>
            <a:ext cx="5987797" cy="999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F39C12"/>
                </a:solidFill>
                <a:latin typeface="Folks-Heavy"/>
                <a:ea typeface="Folks-Heavy"/>
                <a:cs typeface="Folks-Heavy"/>
                <a:sym typeface="Folks-Heavy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39C12"/>
                </a:solidFill>
              </a:rPr>
              <a:t>How might we…</a:t>
            </a:r>
          </a:p>
        </p:txBody>
      </p:sp>
      <p:sp>
        <p:nvSpPr>
          <p:cNvPr id="61" name="Shape 61"/>
          <p:cNvSpPr/>
          <p:nvPr/>
        </p:nvSpPr>
        <p:spPr>
          <a:xfrm>
            <a:off x="2458616" y="2656930"/>
            <a:ext cx="10464800" cy="384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500">
                <a:latin typeface="Neutra Text SC"/>
                <a:ea typeface="Neutra Text SC"/>
                <a:cs typeface="Neutra Text SC"/>
                <a:sym typeface="Neutra Text S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Leverage his surroundings to enable him to be creative?</a:t>
            </a:r>
          </a:p>
        </p:txBody>
      </p:sp>
      <p:sp>
        <p:nvSpPr>
          <p:cNvPr id="62" name="Shape 62"/>
          <p:cNvSpPr/>
          <p:nvPr/>
        </p:nvSpPr>
        <p:spPr>
          <a:xfrm>
            <a:off x="1093064" y="3192662"/>
            <a:ext cx="10464800" cy="3848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500">
                <a:latin typeface="Neutra Text SC"/>
                <a:ea typeface="Neutra Text SC"/>
                <a:cs typeface="Neutra Text SC"/>
                <a:sym typeface="Neutra Text S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Build him a toolkit to carry with him to create on the go?</a:t>
            </a:r>
          </a:p>
        </p:txBody>
      </p:sp>
      <p:sp>
        <p:nvSpPr>
          <p:cNvPr id="63" name="Shape 63"/>
          <p:cNvSpPr/>
          <p:nvPr/>
        </p:nvSpPr>
        <p:spPr>
          <a:xfrm>
            <a:off x="866192" y="3728395"/>
            <a:ext cx="10464800" cy="384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500">
                <a:latin typeface="Neutra Text SC"/>
                <a:ea typeface="Neutra Text SC"/>
                <a:cs typeface="Neutra Text SC"/>
                <a:sym typeface="Neutra Text S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Introduce him to communities that inspire him while he is working?</a:t>
            </a:r>
          </a:p>
        </p:txBody>
      </p:sp>
      <p:sp>
        <p:nvSpPr>
          <p:cNvPr id="64" name="Shape 64"/>
          <p:cNvSpPr/>
          <p:nvPr/>
        </p:nvSpPr>
        <p:spPr>
          <a:xfrm>
            <a:off x="2113787" y="4264127"/>
            <a:ext cx="10464800" cy="384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500">
                <a:latin typeface="Neutra Text SC"/>
                <a:ea typeface="Neutra Text SC"/>
                <a:cs typeface="Neutra Text SC"/>
                <a:sym typeface="Neutra Text S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Remove the need for inspiration to be creative? </a:t>
            </a:r>
          </a:p>
        </p:txBody>
      </p:sp>
      <p:sp>
        <p:nvSpPr>
          <p:cNvPr id="65" name="Shape 65"/>
          <p:cNvSpPr/>
          <p:nvPr/>
        </p:nvSpPr>
        <p:spPr>
          <a:xfrm>
            <a:off x="1397000" y="4799860"/>
            <a:ext cx="10464800" cy="384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500">
                <a:latin typeface="Neutra Text SC"/>
                <a:ea typeface="Neutra Text SC"/>
                <a:cs typeface="Neutra Text SC"/>
                <a:sym typeface="Neutra Text S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Make creative work more mobile and natural, like email?</a:t>
            </a:r>
          </a:p>
        </p:txBody>
      </p:sp>
      <p:sp>
        <p:nvSpPr>
          <p:cNvPr id="66" name="Shape 66"/>
          <p:cNvSpPr/>
          <p:nvPr/>
        </p:nvSpPr>
        <p:spPr>
          <a:xfrm>
            <a:off x="2585616" y="5335592"/>
            <a:ext cx="10464800" cy="384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500">
                <a:latin typeface="Neutra Text SC"/>
                <a:ea typeface="Neutra Text SC"/>
                <a:cs typeface="Neutra Text SC"/>
                <a:sym typeface="Neutra Text S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Enable him to keep ideas “fresh” longer?</a:t>
            </a:r>
          </a:p>
        </p:txBody>
      </p:sp>
      <p:sp>
        <p:nvSpPr>
          <p:cNvPr id="67" name="Shape 67"/>
          <p:cNvSpPr/>
          <p:nvPr/>
        </p:nvSpPr>
        <p:spPr>
          <a:xfrm>
            <a:off x="1220064" y="5871324"/>
            <a:ext cx="10464800" cy="3848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500">
                <a:latin typeface="Neutra Text SC"/>
                <a:ea typeface="Neutra Text SC"/>
                <a:cs typeface="Neutra Text SC"/>
                <a:sym typeface="Neutra Text S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Help him sustain excitement about new ideas?</a:t>
            </a:r>
          </a:p>
        </p:txBody>
      </p:sp>
      <p:sp>
        <p:nvSpPr>
          <p:cNvPr id="68" name="Shape 68"/>
          <p:cNvSpPr/>
          <p:nvPr/>
        </p:nvSpPr>
        <p:spPr>
          <a:xfrm>
            <a:off x="1270000" y="6407057"/>
            <a:ext cx="10464800" cy="6896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500">
                <a:latin typeface="Neutra Text SC"/>
                <a:ea typeface="Neutra Text SC"/>
                <a:cs typeface="Neutra Text SC"/>
                <a:sym typeface="Neutra Text S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Create a platform where he can document his scribbles and doodles and categorize them?</a:t>
            </a:r>
          </a:p>
        </p:txBody>
      </p:sp>
      <p:sp>
        <p:nvSpPr>
          <p:cNvPr id="69" name="Shape 69"/>
          <p:cNvSpPr/>
          <p:nvPr/>
        </p:nvSpPr>
        <p:spPr>
          <a:xfrm>
            <a:off x="2285020" y="7247590"/>
            <a:ext cx="10464801" cy="384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500">
                <a:latin typeface="Neutra Text SC"/>
                <a:ea typeface="Neutra Text SC"/>
                <a:cs typeface="Neutra Text SC"/>
                <a:sym typeface="Neutra Text S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Foster an environment in which ideas are easily solidified into plans?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Messages Image(1465998316).png"/>
          <p:cNvPicPr/>
          <p:nvPr/>
        </p:nvPicPr>
        <p:blipFill>
          <a:blip r:embed="rId2">
            <a:extLst/>
          </a:blip>
          <a:srcRect l="0" t="10687" r="0" b="14330"/>
          <a:stretch>
            <a:fillRect/>
          </a:stretch>
        </p:blipFill>
        <p:spPr>
          <a:xfrm>
            <a:off x="1371737" y="1805881"/>
            <a:ext cx="4102101" cy="4101133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Shape 72"/>
          <p:cNvSpPr/>
          <p:nvPr>
            <p:ph type="title"/>
          </p:nvPr>
        </p:nvSpPr>
        <p:spPr>
          <a:xfrm>
            <a:off x="1270000" y="290314"/>
            <a:ext cx="10464800" cy="1376669"/>
          </a:xfrm>
          <a:prstGeom prst="rect">
            <a:avLst/>
          </a:prstGeom>
        </p:spPr>
        <p:txBody>
          <a:bodyPr/>
          <a:lstStyle>
            <a:lvl1pPr algn="l">
              <a:defRPr sz="7600">
                <a:solidFill>
                  <a:srgbClr val="2ECC71"/>
                </a:solidFill>
                <a:latin typeface="Montserrat-Regular"/>
                <a:ea typeface="Montserrat-Regular"/>
                <a:cs typeface="Montserrat-Regular"/>
                <a:sym typeface="Montserrat-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2ECC71"/>
                </a:solidFill>
              </a:rPr>
              <a:t>Harrison Holmes</a:t>
            </a:r>
          </a:p>
        </p:txBody>
      </p:sp>
      <p:sp>
        <p:nvSpPr>
          <p:cNvPr id="73" name="Shape 73"/>
          <p:cNvSpPr/>
          <p:nvPr/>
        </p:nvSpPr>
        <p:spPr>
          <a:xfrm>
            <a:off x="6502400" y="2722064"/>
            <a:ext cx="4564685" cy="1134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lnSpc>
                <a:spcPct val="150000"/>
              </a:lnSpc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  <a:latin typeface="Neutra Text Alt"/>
                <a:ea typeface="Neutra Text Alt"/>
                <a:cs typeface="Neutra Text Alt"/>
                <a:sym typeface="Neutra Text Alt"/>
              </a:rPr>
              <a:t>Age: 19</a:t>
            </a:r>
            <a:endParaRPr sz="3600">
              <a:solidFill>
                <a:srgbClr val="FFFFFF"/>
              </a:solidFill>
              <a:latin typeface="Neutra Text Alt"/>
              <a:ea typeface="Neutra Text Alt"/>
              <a:cs typeface="Neutra Text Alt"/>
              <a:sym typeface="Neutra Text Alt"/>
            </a:endParaRPr>
          </a:p>
          <a:p>
            <a:pPr lvl="0" algn="l">
              <a:lnSpc>
                <a:spcPct val="150000"/>
              </a:lnSpc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  <a:latin typeface="Neutra Text Alt"/>
                <a:ea typeface="Neutra Text Alt"/>
                <a:cs typeface="Neutra Text Alt"/>
                <a:sym typeface="Neutra Text Alt"/>
              </a:rPr>
              <a:t>Music Producer and DJ</a:t>
            </a:r>
          </a:p>
        </p:txBody>
      </p:sp>
      <p:sp>
        <p:nvSpPr>
          <p:cNvPr id="74" name="Shape 74"/>
          <p:cNvSpPr/>
          <p:nvPr/>
        </p:nvSpPr>
        <p:spPr>
          <a:xfrm>
            <a:off x="1270000" y="6730999"/>
            <a:ext cx="10464801" cy="2048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R="457200" algn="l" defTabSz="457200">
              <a:defRPr b="1" sz="4000">
                <a:solidFill>
                  <a:srgbClr val="2ECC71"/>
                </a:solidFill>
                <a:latin typeface="Neutra Text TF SC Bold"/>
                <a:ea typeface="Neutra Text TF SC Bold"/>
                <a:cs typeface="Neutra Text TF SC Bold"/>
                <a:sym typeface="Neutra Text TF SC Bold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2ECC71"/>
                </a:solidFill>
              </a:rPr>
              <a:t>“I used to use voice memos to record a tune or something… a friend found them in a folder and remixed them into songs and it was super embarrassing.”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/>
        </p:nvSpPr>
        <p:spPr>
          <a:xfrm>
            <a:off x="1270000" y="377677"/>
            <a:ext cx="10464800" cy="668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 sz="5000">
                <a:solidFill>
                  <a:srgbClr val="2ECC71"/>
                </a:solidFill>
                <a:latin typeface="Neutra Text Light SC Demi"/>
                <a:ea typeface="Neutra Text Light SC Demi"/>
                <a:cs typeface="Neutra Text Light SC Demi"/>
                <a:sym typeface="Neutra Text Light SC Demi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5000">
                <a:solidFill>
                  <a:srgbClr val="2ECC71"/>
                </a:solidFill>
              </a:rPr>
              <a:t>We Met…</a:t>
            </a:r>
          </a:p>
        </p:txBody>
      </p:sp>
      <p:sp>
        <p:nvSpPr>
          <p:cNvPr id="77" name="Shape 77"/>
          <p:cNvSpPr/>
          <p:nvPr/>
        </p:nvSpPr>
        <p:spPr>
          <a:xfrm>
            <a:off x="1270000" y="2657399"/>
            <a:ext cx="10464800" cy="668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 sz="5000">
                <a:solidFill>
                  <a:srgbClr val="2ECC71"/>
                </a:solidFill>
                <a:latin typeface="Neutra Text Light SC Demi"/>
                <a:ea typeface="Neutra Text Light SC Demi"/>
                <a:cs typeface="Neutra Text Light SC Demi"/>
                <a:sym typeface="Neutra Text Light SC Demi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5000">
                <a:solidFill>
                  <a:srgbClr val="2ECC71"/>
                </a:solidFill>
              </a:rPr>
              <a:t>We were amazed to discover…</a:t>
            </a:r>
          </a:p>
        </p:txBody>
      </p:sp>
      <p:sp>
        <p:nvSpPr>
          <p:cNvPr id="78" name="Shape 78"/>
          <p:cNvSpPr/>
          <p:nvPr/>
        </p:nvSpPr>
        <p:spPr>
          <a:xfrm>
            <a:off x="1270000" y="4937121"/>
            <a:ext cx="10464800" cy="668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 sz="5000">
                <a:solidFill>
                  <a:srgbClr val="2ECC71"/>
                </a:solidFill>
                <a:latin typeface="Neutra Text Light SC Demi"/>
                <a:ea typeface="Neutra Text Light SC Demi"/>
                <a:cs typeface="Neutra Text Light SC Demi"/>
                <a:sym typeface="Neutra Text Light SC Demi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5000">
                <a:solidFill>
                  <a:srgbClr val="2ECC71"/>
                </a:solidFill>
              </a:rPr>
              <a:t>We wonder if this means…</a:t>
            </a:r>
          </a:p>
        </p:txBody>
      </p:sp>
      <p:sp>
        <p:nvSpPr>
          <p:cNvPr id="79" name="Shape 79"/>
          <p:cNvSpPr/>
          <p:nvPr/>
        </p:nvSpPr>
        <p:spPr>
          <a:xfrm>
            <a:off x="1270000" y="7216843"/>
            <a:ext cx="10464800" cy="668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 sz="5000">
                <a:solidFill>
                  <a:srgbClr val="2ECC71"/>
                </a:solidFill>
                <a:latin typeface="Neutra Text Light SC Demi"/>
                <a:ea typeface="Neutra Text Light SC Demi"/>
                <a:cs typeface="Neutra Text Light SC Demi"/>
                <a:sym typeface="Neutra Text Light SC Demi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5000">
                <a:solidFill>
                  <a:srgbClr val="2ECC71"/>
                </a:solidFill>
              </a:rPr>
              <a:t>It would be game-changing if…</a:t>
            </a:r>
          </a:p>
        </p:txBody>
      </p:sp>
      <p:sp>
        <p:nvSpPr>
          <p:cNvPr id="80" name="Shape 80"/>
          <p:cNvSpPr/>
          <p:nvPr/>
        </p:nvSpPr>
        <p:spPr>
          <a:xfrm>
            <a:off x="1270000" y="1322720"/>
            <a:ext cx="10464800" cy="1057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000">
                <a:latin typeface="Neutra Text SC"/>
                <a:ea typeface="Neutra Text SC"/>
                <a:cs typeface="Neutra Text SC"/>
                <a:sym typeface="Neutra Text S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A DJ who prefers to write instrumentation before lyrics</a:t>
            </a:r>
          </a:p>
        </p:txBody>
      </p:sp>
      <p:sp>
        <p:nvSpPr>
          <p:cNvPr id="81" name="Shape 81"/>
          <p:cNvSpPr/>
          <p:nvPr/>
        </p:nvSpPr>
        <p:spPr>
          <a:xfrm>
            <a:off x="1270000" y="3602442"/>
            <a:ext cx="10464800" cy="1057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000">
                <a:latin typeface="Neutra Text SC"/>
                <a:ea typeface="Neutra Text SC"/>
                <a:cs typeface="Neutra Text SC"/>
                <a:sym typeface="Neutra Text S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He tries to memorize his tunes because singing them into a voice memo is too embarrassing</a:t>
            </a:r>
          </a:p>
        </p:txBody>
      </p:sp>
      <p:sp>
        <p:nvSpPr>
          <p:cNvPr id="82" name="Shape 82"/>
          <p:cNvSpPr/>
          <p:nvPr/>
        </p:nvSpPr>
        <p:spPr>
          <a:xfrm>
            <a:off x="1270000" y="5882165"/>
            <a:ext cx="10464800" cy="105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000">
                <a:latin typeface="Neutra Text SC"/>
                <a:ea typeface="Neutra Text SC"/>
                <a:cs typeface="Neutra Text SC"/>
                <a:sym typeface="Neutra Text S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It’s very important that each step of a process is professional and production quality</a:t>
            </a:r>
          </a:p>
        </p:txBody>
      </p:sp>
      <p:sp>
        <p:nvSpPr>
          <p:cNvPr id="83" name="Shape 83"/>
          <p:cNvSpPr/>
          <p:nvPr/>
        </p:nvSpPr>
        <p:spPr>
          <a:xfrm>
            <a:off x="1270000" y="8161887"/>
            <a:ext cx="10464800" cy="105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000">
                <a:latin typeface="Neutra Text SC"/>
                <a:ea typeface="Neutra Text SC"/>
                <a:cs typeface="Neutra Text SC"/>
                <a:sym typeface="Neutra Text S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He was able to be proud of each stage of his work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1270000" y="2273598"/>
            <a:ext cx="10464800" cy="384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500">
                <a:latin typeface="Neutra Text SC"/>
                <a:ea typeface="Neutra Text SC"/>
                <a:cs typeface="Neutra Text SC"/>
                <a:sym typeface="Neutra Text S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Streamline his process so that each step is professional?</a:t>
            </a:r>
          </a:p>
        </p:txBody>
      </p:sp>
      <p:sp>
        <p:nvSpPr>
          <p:cNvPr id="86" name="Shape 86"/>
          <p:cNvSpPr/>
          <p:nvPr/>
        </p:nvSpPr>
        <p:spPr>
          <a:xfrm>
            <a:off x="3508502" y="248419"/>
            <a:ext cx="5987797" cy="999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2ECC71"/>
                </a:solidFill>
                <a:latin typeface="Folks-Heavy"/>
                <a:ea typeface="Folks-Heavy"/>
                <a:cs typeface="Folks-Heavy"/>
                <a:sym typeface="Folks-Heavy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2ECC71"/>
                </a:solidFill>
              </a:rPr>
              <a:t>How might we…</a:t>
            </a:r>
          </a:p>
        </p:txBody>
      </p:sp>
      <p:sp>
        <p:nvSpPr>
          <p:cNvPr id="87" name="Shape 87"/>
          <p:cNvSpPr/>
          <p:nvPr/>
        </p:nvSpPr>
        <p:spPr>
          <a:xfrm>
            <a:off x="2458616" y="2809330"/>
            <a:ext cx="10464800" cy="384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500">
                <a:latin typeface="Neutra Text SC"/>
                <a:ea typeface="Neutra Text SC"/>
                <a:cs typeface="Neutra Text SC"/>
                <a:sym typeface="Neutra Text S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Celebrate the rough drafts that come with creating something great?</a:t>
            </a:r>
          </a:p>
        </p:txBody>
      </p:sp>
      <p:sp>
        <p:nvSpPr>
          <p:cNvPr id="88" name="Shape 88"/>
          <p:cNvSpPr/>
          <p:nvPr/>
        </p:nvSpPr>
        <p:spPr>
          <a:xfrm>
            <a:off x="1093064" y="3345062"/>
            <a:ext cx="10464800" cy="3848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500">
                <a:latin typeface="Neutra Text SC"/>
                <a:ea typeface="Neutra Text SC"/>
                <a:cs typeface="Neutra Text SC"/>
                <a:sym typeface="Neutra Text S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Teach him not to fear failure?</a:t>
            </a:r>
          </a:p>
        </p:txBody>
      </p:sp>
      <p:sp>
        <p:nvSpPr>
          <p:cNvPr id="89" name="Shape 89"/>
          <p:cNvSpPr/>
          <p:nvPr/>
        </p:nvSpPr>
        <p:spPr>
          <a:xfrm>
            <a:off x="866192" y="3880795"/>
            <a:ext cx="10464800" cy="384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500">
                <a:latin typeface="Neutra Text SC"/>
                <a:ea typeface="Neutra Text SC"/>
                <a:cs typeface="Neutra Text SC"/>
                <a:sym typeface="Neutra Text S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Free him from concern about what others think?</a:t>
            </a:r>
          </a:p>
        </p:txBody>
      </p:sp>
      <p:sp>
        <p:nvSpPr>
          <p:cNvPr id="90" name="Shape 90"/>
          <p:cNvSpPr/>
          <p:nvPr/>
        </p:nvSpPr>
        <p:spPr>
          <a:xfrm>
            <a:off x="2113787" y="4416527"/>
            <a:ext cx="10464800" cy="384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500">
                <a:latin typeface="Neutra Text SC"/>
                <a:ea typeface="Neutra Text SC"/>
                <a:cs typeface="Neutra Text SC"/>
                <a:sym typeface="Neutra Text S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Build tools that make each step of the process beautiful?</a:t>
            </a:r>
          </a:p>
        </p:txBody>
      </p:sp>
      <p:sp>
        <p:nvSpPr>
          <p:cNvPr id="91" name="Shape 91"/>
          <p:cNvSpPr/>
          <p:nvPr/>
        </p:nvSpPr>
        <p:spPr>
          <a:xfrm>
            <a:off x="1397000" y="4952260"/>
            <a:ext cx="10464800" cy="384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500">
                <a:latin typeface="Neutra Text SC"/>
                <a:ea typeface="Neutra Text SC"/>
                <a:cs typeface="Neutra Text SC"/>
                <a:sym typeface="Neutra Text S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Make his intermediate work the most rewarding work to reflect on?</a:t>
            </a:r>
          </a:p>
        </p:txBody>
      </p:sp>
      <p:sp>
        <p:nvSpPr>
          <p:cNvPr id="92" name="Shape 92"/>
          <p:cNvSpPr/>
          <p:nvPr/>
        </p:nvSpPr>
        <p:spPr>
          <a:xfrm>
            <a:off x="2585616" y="5487992"/>
            <a:ext cx="10464800" cy="384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500">
                <a:latin typeface="Neutra Text SC"/>
                <a:ea typeface="Neutra Text SC"/>
                <a:cs typeface="Neutra Text SC"/>
                <a:sym typeface="Neutra Text S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Introduce him to communities that value incomplete work?</a:t>
            </a:r>
          </a:p>
        </p:txBody>
      </p:sp>
      <p:sp>
        <p:nvSpPr>
          <p:cNvPr id="93" name="Shape 93"/>
          <p:cNvSpPr/>
          <p:nvPr/>
        </p:nvSpPr>
        <p:spPr>
          <a:xfrm>
            <a:off x="1220064" y="6023724"/>
            <a:ext cx="10464800" cy="3848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500">
                <a:latin typeface="Neutra Text SC"/>
                <a:ea typeface="Neutra Text SC"/>
                <a:cs typeface="Neutra Text SC"/>
                <a:sym typeface="Neutra Text S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Encourage audiences to listen to and value incomplete music?</a:t>
            </a:r>
          </a:p>
        </p:txBody>
      </p:sp>
      <p:sp>
        <p:nvSpPr>
          <p:cNvPr id="94" name="Shape 94"/>
          <p:cNvSpPr/>
          <p:nvPr/>
        </p:nvSpPr>
        <p:spPr>
          <a:xfrm>
            <a:off x="866192" y="6559457"/>
            <a:ext cx="10464800" cy="384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500">
                <a:latin typeface="Neutra Text SC"/>
                <a:ea typeface="Neutra Text SC"/>
                <a:cs typeface="Neutra Text SC"/>
                <a:sym typeface="Neutra Text S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Give him a platform to share and be proud of the work that is incomplete?</a:t>
            </a:r>
          </a:p>
        </p:txBody>
      </p:sp>
      <p:sp>
        <p:nvSpPr>
          <p:cNvPr id="95" name="Shape 95"/>
          <p:cNvSpPr/>
          <p:nvPr/>
        </p:nvSpPr>
        <p:spPr>
          <a:xfrm>
            <a:off x="2712616" y="7095189"/>
            <a:ext cx="10464800" cy="384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500">
                <a:latin typeface="Neutra Text SC"/>
                <a:ea typeface="Neutra Text SC"/>
                <a:cs typeface="Neutra Text SC"/>
                <a:sym typeface="Neutra Text S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Leverage his fear of embarrassment to improve his work?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asted-image.jpg"/>
          <p:cNvPicPr/>
          <p:nvPr/>
        </p:nvPicPr>
        <p:blipFill>
          <a:blip r:embed="rId2">
            <a:extLst/>
          </a:blip>
          <a:srcRect l="0" t="0" r="0" b="20112"/>
          <a:stretch>
            <a:fillRect/>
          </a:stretch>
        </p:blipFill>
        <p:spPr>
          <a:xfrm>
            <a:off x="1371737" y="1808461"/>
            <a:ext cx="4102101" cy="4096312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Shape 98"/>
          <p:cNvSpPr/>
          <p:nvPr>
            <p:ph type="title"/>
          </p:nvPr>
        </p:nvSpPr>
        <p:spPr>
          <a:xfrm>
            <a:off x="1270000" y="290314"/>
            <a:ext cx="10464800" cy="1376669"/>
          </a:xfrm>
          <a:prstGeom prst="rect">
            <a:avLst/>
          </a:prstGeom>
        </p:spPr>
        <p:txBody>
          <a:bodyPr/>
          <a:lstStyle>
            <a:lvl1pPr algn="l">
              <a:defRPr sz="7600">
                <a:solidFill>
                  <a:srgbClr val="3FAAE2"/>
                </a:solidFill>
                <a:latin typeface="Montserrat-Regular"/>
                <a:ea typeface="Montserrat-Regular"/>
                <a:cs typeface="Montserrat-Regular"/>
                <a:sym typeface="Montserrat-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3FAAE2"/>
                </a:solidFill>
              </a:rPr>
              <a:t>Cathlyn Jones</a:t>
            </a:r>
          </a:p>
        </p:txBody>
      </p:sp>
      <p:sp>
        <p:nvSpPr>
          <p:cNvPr id="99" name="Shape 99"/>
          <p:cNvSpPr/>
          <p:nvPr/>
        </p:nvSpPr>
        <p:spPr>
          <a:xfrm>
            <a:off x="6502400" y="2722064"/>
            <a:ext cx="2946197" cy="1134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lnSpc>
                <a:spcPct val="150000"/>
              </a:lnSpc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  <a:latin typeface="Neutra Text Alt"/>
                <a:ea typeface="Neutra Text Alt"/>
                <a:cs typeface="Neutra Text Alt"/>
                <a:sym typeface="Neutra Text Alt"/>
              </a:rPr>
              <a:t>Age: 19</a:t>
            </a:r>
            <a:endParaRPr sz="3600">
              <a:solidFill>
                <a:srgbClr val="FFFFFF"/>
              </a:solidFill>
              <a:latin typeface="Neutra Text Alt"/>
              <a:ea typeface="Neutra Text Alt"/>
              <a:cs typeface="Neutra Text Alt"/>
              <a:sym typeface="Neutra Text Alt"/>
            </a:endParaRPr>
          </a:p>
          <a:p>
            <a:pPr lvl="0" algn="l">
              <a:lnSpc>
                <a:spcPct val="150000"/>
              </a:lnSpc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  <a:latin typeface="Neutra Text Alt"/>
                <a:ea typeface="Neutra Text Alt"/>
                <a:cs typeface="Neutra Text Alt"/>
                <a:sym typeface="Neutra Text Alt"/>
              </a:rPr>
              <a:t>Vine Superstar</a:t>
            </a:r>
          </a:p>
        </p:txBody>
      </p:sp>
      <p:sp>
        <p:nvSpPr>
          <p:cNvPr id="100" name="Shape 100"/>
          <p:cNvSpPr/>
          <p:nvPr/>
        </p:nvSpPr>
        <p:spPr>
          <a:xfrm>
            <a:off x="1270000" y="6731000"/>
            <a:ext cx="10464801" cy="105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R="457200" algn="l" defTabSz="457200">
              <a:defRPr b="1" sz="4000">
                <a:solidFill>
                  <a:srgbClr val="3FAAE2"/>
                </a:solidFill>
                <a:latin typeface="Neutra Text TF SC Bold"/>
                <a:ea typeface="Neutra Text TF SC Bold"/>
                <a:cs typeface="Neutra Text TF SC Bold"/>
                <a:sym typeface="Neutra Text TF SC Bold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3FAAE2"/>
                </a:solidFill>
              </a:rPr>
              <a:t>“Business videos get ten days, but personal videos only get twenty minutes max.”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