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embeddedFontLst>
    <p:embeddedFont>
      <p:font typeface="Amatic SC"/>
      <p:regular r:id="rId17"/>
      <p:bold r:id="rId18"/>
    </p:embeddedFont>
    <p:embeddedFont>
      <p:font typeface="Source Code Pro"/>
      <p:regular r:id="rId19"/>
      <p:bold r:id="rId20"/>
    </p:embeddedFont>
    <p:embeddedFont>
      <p:font typeface="Source Sans Pro"/>
      <p:regular r:id="rId21"/>
      <p:bold r:id="rId22"/>
      <p:italic r:id="rId23"/>
      <p:boldItalic r:id="rId24"/>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77DD94E0-C186-481A-8F3C-1D1B24DB622C}">
  <a:tblStyle styleId="{77DD94E0-C186-481A-8F3C-1D1B24DB622C}" styleName="Table_0">
    <a:wholeTbl>
      <a:tcStyle>
        <a:tcBdr>
          <a:left>
            <a:ln cap="flat" cmpd="sng" w="9525">
              <a:solidFill>
                <a:srgbClr val="9E9E9E"/>
              </a:solidFill>
              <a:prstDash val="solid"/>
              <a:round/>
              <a:headEnd len="med" w="med" type="none"/>
              <a:tailEnd len="med" w="med" type="none"/>
            </a:ln>
          </a:left>
          <a:right>
            <a:ln cap="flat" cmpd="sng" w="9525">
              <a:solidFill>
                <a:srgbClr val="9E9E9E"/>
              </a:solidFill>
              <a:prstDash val="solid"/>
              <a:round/>
              <a:headEnd len="med" w="med" type="none"/>
              <a:tailEnd len="med" w="med" type="none"/>
            </a:ln>
          </a:right>
          <a:top>
            <a:ln cap="flat" cmpd="sng" w="9525">
              <a:solidFill>
                <a:srgbClr val="9E9E9E"/>
              </a:solidFill>
              <a:prstDash val="solid"/>
              <a:round/>
              <a:headEnd len="med" w="med" type="none"/>
              <a:tailEnd len="med" w="med" type="none"/>
            </a:ln>
          </a:top>
          <a:bottom>
            <a:ln cap="flat" cmpd="sng" w="9525">
              <a:solidFill>
                <a:srgbClr val="9E9E9E"/>
              </a:solidFill>
              <a:prstDash val="solid"/>
              <a:round/>
              <a:headEnd len="med" w="med" type="none"/>
              <a:tailEnd len="med" w="med" type="none"/>
            </a:ln>
          </a:bottom>
          <a:insideH>
            <a:ln cap="flat" cmpd="sng" w="9525">
              <a:solidFill>
                <a:srgbClr val="9E9E9E"/>
              </a:solidFill>
              <a:prstDash val="solid"/>
              <a:round/>
              <a:headEnd len="med" w="med" type="none"/>
              <a:tailEnd len="med" w="med" type="none"/>
            </a:ln>
          </a:insideH>
          <a:insideV>
            <a:ln cap="flat" cmpd="sng" w="9525">
              <a:solidFill>
                <a:srgbClr val="9E9E9E"/>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20" Type="http://schemas.openxmlformats.org/officeDocument/2006/relationships/font" Target="fonts/SourceCodePro-bold.fntdata"/><Relationship Id="rId11" Type="http://schemas.openxmlformats.org/officeDocument/2006/relationships/slide" Target="slides/slide6.xml"/><Relationship Id="rId22" Type="http://schemas.openxmlformats.org/officeDocument/2006/relationships/font" Target="fonts/SourceSansPro-bold.fntdata"/><Relationship Id="rId10" Type="http://schemas.openxmlformats.org/officeDocument/2006/relationships/slide" Target="slides/slide5.xml"/><Relationship Id="rId21" Type="http://schemas.openxmlformats.org/officeDocument/2006/relationships/font" Target="fonts/SourceSansPro-regular.fntdata"/><Relationship Id="rId13" Type="http://schemas.openxmlformats.org/officeDocument/2006/relationships/slide" Target="slides/slide8.xml"/><Relationship Id="rId24" Type="http://schemas.openxmlformats.org/officeDocument/2006/relationships/font" Target="fonts/SourceSansPro-boldItalic.fntdata"/><Relationship Id="rId12" Type="http://schemas.openxmlformats.org/officeDocument/2006/relationships/slide" Target="slides/slide7.xml"/><Relationship Id="rId23" Type="http://schemas.openxmlformats.org/officeDocument/2006/relationships/font" Target="fonts/SourceSansPr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maticSC-regular.fntdata"/><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SourceCodePro-regular.fntdata"/><Relationship Id="rId6" Type="http://schemas.openxmlformats.org/officeDocument/2006/relationships/slide" Target="slides/slide1.xml"/><Relationship Id="rId18" Type="http://schemas.openxmlformats.org/officeDocument/2006/relationships/font" Target="fonts/AmaticSC-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0" name="Shape 140"/>
        <p:cNvGrpSpPr/>
        <p:nvPr/>
      </p:nvGrpSpPr>
      <p:grpSpPr>
        <a:xfrm>
          <a:off x="0" y="0"/>
          <a:ext cx="0" cy="0"/>
          <a:chOff x="0" y="0"/>
          <a:chExt cx="0" cy="0"/>
        </a:xfrm>
      </p:grpSpPr>
      <p:sp>
        <p:nvSpPr>
          <p:cNvPr id="141" name="Shape 14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2" name="Shape 14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So, I wanted to start off with the results of the heuristic eval from last week. Here’s a chart of all the violations you guys found...and uh, thanks for all the great feedback. We had a few more severity 4 points than we would have liked,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5" name="Shape 75"/>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So...based on your feedback, here are some changes that we’re planning to make. So, starting the with the home screen slash news-feed…</a:t>
            </a:r>
          </a:p>
          <a:p>
            <a:pPr rtl="0">
              <a:spcBef>
                <a:spcPts val="0"/>
              </a:spcBef>
              <a:buNone/>
            </a:pPr>
            <a:r>
              <a:t/>
            </a:r>
            <a:endParaRPr/>
          </a:p>
          <a:p>
            <a:pPr rtl="0">
              <a:spcBef>
                <a:spcPts val="0"/>
              </a:spcBef>
              <a:buNone/>
            </a:pPr>
            <a:r>
              <a:rPr lang="en"/>
              <a:t>First...sketch titles</a:t>
            </a:r>
          </a:p>
          <a:p>
            <a:pPr rtl="0">
              <a:spcBef>
                <a:spcPts val="0"/>
              </a:spcBef>
              <a:buNone/>
            </a:pPr>
            <a:r>
              <a:t/>
            </a:r>
            <a:endParaRPr/>
          </a:p>
          <a:p>
            <a:pPr rtl="0">
              <a:spcBef>
                <a:spcPts val="0"/>
              </a:spcBef>
              <a:buNone/>
            </a:pPr>
            <a:r>
              <a:rPr lang="en"/>
              <a:t>Second…# lines left</a:t>
            </a:r>
          </a:p>
          <a:p>
            <a:pPr rtl="0">
              <a:spcBef>
                <a:spcPts val="0"/>
              </a:spcBef>
              <a:buNone/>
            </a:pPr>
            <a:r>
              <a:t/>
            </a:r>
            <a:endParaRPr/>
          </a:p>
          <a:p>
            <a:pPr>
              <a:spcBef>
                <a:spcPts val="0"/>
              </a:spcBef>
              <a:buNone/>
            </a:pPr>
            <a:r>
              <a:rPr lang="en"/>
              <a:t>Third…ACTUAL # of upvotes..# of comments - will make purpose of these buttons clearer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9" name="Shape 9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3" name="Shape 113"/>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So...moving forward. We’re implementing our hi-fi prototype as a native iOS app. We’re using Xcode 7, Swift 2, and reading online tutorials and other things to get up to speed with iOS development. We went to Louis’ boot camp, and we’re also watching some of the lectures from Stanford’s iOS programming class, which is available on iTunes U.</a:t>
            </a:r>
          </a:p>
          <a:p>
            <a:pPr rtl="0">
              <a:spcBef>
                <a:spcPts val="0"/>
              </a:spcBef>
              <a:buNone/>
            </a:pPr>
            <a:r>
              <a:t/>
            </a:r>
            <a:endParaRPr/>
          </a:p>
          <a:p>
            <a:pPr rtl="0">
              <a:spcBef>
                <a:spcPts val="0"/>
              </a:spcBef>
              <a:buNone/>
            </a:pPr>
            <a:r>
              <a:rPr lang="en"/>
              <a:t>We’re also making as many of our UI assets in Adobe Illustrator as possible, since we two really experienced designers on the team, in Selina and Sarah.</a:t>
            </a:r>
          </a:p>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So when we started coding….we realized this is pretty hard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4" name="Shape 12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8" name="Shape 128"/>
        <p:cNvGrpSpPr/>
        <p:nvPr/>
      </p:nvGrpSpPr>
      <p:grpSpPr>
        <a:xfrm>
          <a:off x="0" y="0"/>
          <a:ext cx="0" cy="0"/>
          <a:chOff x="0" y="0"/>
          <a:chExt cx="0" cy="0"/>
        </a:xfrm>
      </p:grpSpPr>
      <p:sp>
        <p:nvSpPr>
          <p:cNvPr id="129" name="Shape 12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0" name="Shape 13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311708" y="744575"/>
            <a:ext cx="8520599" cy="2052599"/>
          </a:xfrm>
          <a:prstGeom prst="rect">
            <a:avLst/>
          </a:prstGeom>
        </p:spPr>
        <p:txBody>
          <a:bodyPr anchorCtr="0" anchor="b" bIns="91425" lIns="91425" rIns="91425" tIns="91425"/>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p:txBody>
      </p:sp>
      <p:sp>
        <p:nvSpPr>
          <p:cNvPr id="10" name="Shape 10"/>
          <p:cNvSpPr txBox="1"/>
          <p:nvPr>
            <p:ph idx="1" type="subTitle"/>
          </p:nvPr>
        </p:nvSpPr>
        <p:spPr>
          <a:xfrm>
            <a:off x="311700" y="2834125"/>
            <a:ext cx="8520599" cy="7926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p:txBody>
      </p:sp>
      <p:sp>
        <p:nvSpPr>
          <p:cNvPr id="11" name="Shape 1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3" name="Shape 43"/>
        <p:cNvGrpSpPr/>
        <p:nvPr/>
      </p:nvGrpSpPr>
      <p:grpSpPr>
        <a:xfrm>
          <a:off x="0" y="0"/>
          <a:ext cx="0" cy="0"/>
          <a:chOff x="0" y="0"/>
          <a:chExt cx="0" cy="0"/>
        </a:xfrm>
      </p:grpSpPr>
      <p:sp>
        <p:nvSpPr>
          <p:cNvPr id="44" name="Shape 44"/>
          <p:cNvSpPr txBox="1"/>
          <p:nvPr>
            <p:ph type="title"/>
          </p:nvPr>
        </p:nvSpPr>
        <p:spPr>
          <a:xfrm>
            <a:off x="311700" y="1106125"/>
            <a:ext cx="8520599" cy="1963500"/>
          </a:xfrm>
          <a:prstGeom prst="rect">
            <a:avLst/>
          </a:prstGeom>
        </p:spPr>
        <p:txBody>
          <a:bodyPr anchorCtr="0" anchor="b" bIns="91425" lIns="91425" rIns="91425" tIns="91425"/>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p:txBody>
      </p:sp>
      <p:sp>
        <p:nvSpPr>
          <p:cNvPr id="45" name="Shape 45"/>
          <p:cNvSpPr txBox="1"/>
          <p:nvPr>
            <p:ph idx="1" type="body"/>
          </p:nvPr>
        </p:nvSpPr>
        <p:spPr>
          <a:xfrm>
            <a:off x="311700" y="3152225"/>
            <a:ext cx="8520599" cy="1300800"/>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6" name="Shape 4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7" name="Shape 47"/>
        <p:cNvGrpSpPr/>
        <p:nvPr/>
      </p:nvGrpSpPr>
      <p:grpSpPr>
        <a:xfrm>
          <a:off x="0" y="0"/>
          <a:ext cx="0" cy="0"/>
          <a:chOff x="0" y="0"/>
          <a:chExt cx="0" cy="0"/>
        </a:xfrm>
      </p:grpSpPr>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spTree>
      <p:nvGrpSpPr>
        <p:cNvPr id="12" name="Shape 12"/>
        <p:cNvGrpSpPr/>
        <p:nvPr/>
      </p:nvGrpSpPr>
      <p:grpSpPr>
        <a:xfrm>
          <a:off x="0" y="0"/>
          <a:ext cx="0" cy="0"/>
          <a:chOff x="0" y="0"/>
          <a:chExt cx="0" cy="0"/>
        </a:xfrm>
      </p:grpSpPr>
      <p:sp>
        <p:nvSpPr>
          <p:cNvPr id="13" name="Shape 13"/>
          <p:cNvSpPr txBox="1"/>
          <p:nvPr>
            <p:ph type="title"/>
          </p:nvPr>
        </p:nvSpPr>
        <p:spPr>
          <a:xfrm>
            <a:off x="311700" y="2150850"/>
            <a:ext cx="8520599" cy="841800"/>
          </a:xfrm>
          <a:prstGeom prst="rect">
            <a:avLst/>
          </a:prstGeom>
        </p:spPr>
        <p:txBody>
          <a:bodyPr anchorCtr="0" anchor="ctr" bIns="91425" lIns="91425" rIns="91425" tIns="91425"/>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5" name="Shape 15"/>
        <p:cNvGrpSpPr/>
        <p:nvPr/>
      </p:nvGrpSpPr>
      <p:grpSpPr>
        <a:xfrm>
          <a:off x="0" y="0"/>
          <a:ext cx="0" cy="0"/>
          <a:chOff x="0" y="0"/>
          <a:chExt cx="0" cy="0"/>
        </a:xfrm>
      </p:grpSpPr>
      <p:sp>
        <p:nvSpPr>
          <p:cNvPr id="16" name="Shape 1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7" name="Shape 17"/>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2" name="Shape 22"/>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6" name="Shape 26"/>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7" name="Shape 27"/>
        <p:cNvGrpSpPr/>
        <p:nvPr/>
      </p:nvGrpSpPr>
      <p:grpSpPr>
        <a:xfrm>
          <a:off x="0" y="0"/>
          <a:ext cx="0" cy="0"/>
          <a:chOff x="0" y="0"/>
          <a:chExt cx="0" cy="0"/>
        </a:xfrm>
      </p:grpSpPr>
      <p:sp>
        <p:nvSpPr>
          <p:cNvPr id="28" name="Shape 28"/>
          <p:cNvSpPr txBox="1"/>
          <p:nvPr>
            <p:ph type="title"/>
          </p:nvPr>
        </p:nvSpPr>
        <p:spPr>
          <a:xfrm>
            <a:off x="311700" y="5556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29" name="Shape 29"/>
          <p:cNvSpPr txBox="1"/>
          <p:nvPr>
            <p:ph idx="1" type="body"/>
          </p:nvPr>
        </p:nvSpPr>
        <p:spPr>
          <a:xfrm>
            <a:off x="311700" y="1389600"/>
            <a:ext cx="2807999" cy="31794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0" name="Shape 3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1" name="Shape 31"/>
        <p:cNvGrpSpPr/>
        <p:nvPr/>
      </p:nvGrpSpPr>
      <p:grpSpPr>
        <a:xfrm>
          <a:off x="0" y="0"/>
          <a:ext cx="0" cy="0"/>
          <a:chOff x="0" y="0"/>
          <a:chExt cx="0" cy="0"/>
        </a:xfrm>
      </p:grpSpPr>
      <p:sp>
        <p:nvSpPr>
          <p:cNvPr id="32" name="Shape 32"/>
          <p:cNvSpPr txBox="1"/>
          <p:nvPr>
            <p:ph type="title"/>
          </p:nvPr>
        </p:nvSpPr>
        <p:spPr>
          <a:xfrm>
            <a:off x="490250" y="450150"/>
            <a:ext cx="6367800" cy="4090800"/>
          </a:xfrm>
          <a:prstGeom prst="rect">
            <a:avLst/>
          </a:prstGeom>
        </p:spPr>
        <p:txBody>
          <a:bodyPr anchorCtr="0" anchor="ctr" bIns="91425" lIns="91425" rIns="91425" tIns="91425"/>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p:txBody>
      </p:sp>
      <p:sp>
        <p:nvSpPr>
          <p:cNvPr id="33" name="Shape 33"/>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4"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anchorCtr="0" anchor="ctr" bIns="91425" lIns="91425" rIns="91425" tIns="91425">
            <a:noAutofit/>
          </a:bodyPr>
          <a:lstStyle/>
          <a:p>
            <a:pPr>
              <a:spcBef>
                <a:spcPts val="0"/>
              </a:spcBef>
              <a:buNone/>
            </a:pPr>
            <a:r>
              <a:t/>
            </a:r>
            <a:endParaRPr/>
          </a:p>
        </p:txBody>
      </p:sp>
      <p:sp>
        <p:nvSpPr>
          <p:cNvPr id="36" name="Shape 36"/>
          <p:cNvSpPr txBox="1"/>
          <p:nvPr>
            <p:ph type="title"/>
          </p:nvPr>
        </p:nvSpPr>
        <p:spPr>
          <a:xfrm>
            <a:off x="265500" y="1233175"/>
            <a:ext cx="4045199" cy="1482300"/>
          </a:xfrm>
          <a:prstGeom prst="rect">
            <a:avLst/>
          </a:prstGeom>
        </p:spPr>
        <p:txBody>
          <a:bodyPr anchorCtr="0" anchor="b" bIns="91425" lIns="91425" rIns="91425" tIns="91425"/>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p:txBody>
      </p:sp>
      <p:sp>
        <p:nvSpPr>
          <p:cNvPr id="37" name="Shape 37"/>
          <p:cNvSpPr txBox="1"/>
          <p:nvPr>
            <p:ph idx="1" type="subTitle"/>
          </p:nvPr>
        </p:nvSpPr>
        <p:spPr>
          <a:xfrm>
            <a:off x="265500" y="2803075"/>
            <a:ext cx="4045199" cy="1235100"/>
          </a:xfrm>
          <a:prstGeom prst="rect">
            <a:avLst/>
          </a:prstGeom>
        </p:spPr>
        <p:txBody>
          <a:bodyPr anchorCtr="0" anchor="t" bIns="91425" lIns="91425" rIns="91425" tIns="91425"/>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p:txBody>
      </p:sp>
      <p:sp>
        <p:nvSpPr>
          <p:cNvPr id="38" name="Shape 38"/>
          <p:cNvSpPr txBox="1"/>
          <p:nvPr>
            <p:ph idx="2" type="body"/>
          </p:nvPr>
        </p:nvSpPr>
        <p:spPr>
          <a:xfrm>
            <a:off x="4939500" y="724075"/>
            <a:ext cx="3837000" cy="3695099"/>
          </a:xfrm>
          <a:prstGeom prst="rect">
            <a:avLst/>
          </a:prstGeom>
        </p:spPr>
        <p:txBody>
          <a:bodyPr anchorCtr="0" anchor="ctr"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0" name="Shape 40"/>
        <p:cNvGrpSpPr/>
        <p:nvPr/>
      </p:nvGrpSpPr>
      <p:grpSpPr>
        <a:xfrm>
          <a:off x="0" y="0"/>
          <a:ext cx="0" cy="0"/>
          <a:chOff x="0" y="0"/>
          <a:chExt cx="0" cy="0"/>
        </a:xfrm>
      </p:grpSpPr>
      <p:sp>
        <p:nvSpPr>
          <p:cNvPr id="41" name="Shape 41"/>
          <p:cNvSpPr txBox="1"/>
          <p:nvPr>
            <p:ph idx="1" type="body"/>
          </p:nvPr>
        </p:nvSpPr>
        <p:spPr>
          <a:xfrm>
            <a:off x="311700" y="4230575"/>
            <a:ext cx="5998800" cy="605100"/>
          </a:xfrm>
          <a:prstGeom prst="rect">
            <a:avLst/>
          </a:prstGeom>
        </p:spPr>
        <p:txBody>
          <a:bodyPr anchorCtr="0" anchor="ctr" bIns="91425" lIns="91425" rIns="91425" tIns="91425"/>
          <a:lstStyle>
            <a:lvl1pPr>
              <a:lnSpc>
                <a:spcPct val="100000"/>
              </a:lnSpc>
              <a:spcBef>
                <a:spcPts val="0"/>
              </a:spcBef>
              <a:spcAft>
                <a:spcPts val="0"/>
              </a:spcAft>
              <a:buNone/>
              <a:defRPr/>
            </a:lvl1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0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x="0" y="0"/>
          <a:ext cx="0" cy="0"/>
          <a:chOff x="0" y="0"/>
          <a:chExt cx="0" cy="0"/>
        </a:xfrm>
      </p:grpSpPr>
      <p:sp>
        <p:nvSpPr>
          <p:cNvPr id="53" name="Shape 53"/>
          <p:cNvSpPr txBox="1"/>
          <p:nvPr/>
        </p:nvSpPr>
        <p:spPr>
          <a:xfrm>
            <a:off x="311700" y="-61475"/>
            <a:ext cx="8520599" cy="2690399"/>
          </a:xfrm>
          <a:prstGeom prst="rect">
            <a:avLst/>
          </a:prstGeom>
          <a:noFill/>
          <a:ln>
            <a:noFill/>
          </a:ln>
        </p:spPr>
        <p:txBody>
          <a:bodyPr anchorCtr="0" anchor="ctr" bIns="91425" lIns="91425" rIns="91425" tIns="91425">
            <a:noAutofit/>
          </a:bodyPr>
          <a:lstStyle/>
          <a:p>
            <a:pPr lvl="0" rtl="0" algn="ctr">
              <a:spcBef>
                <a:spcPts val="0"/>
              </a:spcBef>
              <a:buNone/>
            </a:pPr>
            <a:r>
              <a:rPr b="1" lang="en" sz="10000">
                <a:solidFill>
                  <a:srgbClr val="212121"/>
                </a:solidFill>
                <a:latin typeface="Amatic SC"/>
                <a:ea typeface="Amatic SC"/>
                <a:cs typeface="Amatic SC"/>
                <a:sym typeface="Amatic SC"/>
              </a:rPr>
              <a:t>10 Lines</a:t>
            </a:r>
          </a:p>
          <a:p>
            <a:pPr lvl="0" rtl="0" algn="ctr">
              <a:spcBef>
                <a:spcPts val="0"/>
              </a:spcBef>
              <a:buNone/>
            </a:pPr>
            <a:r>
              <a:rPr lang="en" sz="2400">
                <a:solidFill>
                  <a:srgbClr val="666666"/>
                </a:solidFill>
                <a:latin typeface="Source Sans Pro"/>
                <a:ea typeface="Source Sans Pro"/>
                <a:cs typeface="Source Sans Pro"/>
                <a:sym typeface="Source Sans Pro"/>
              </a:rPr>
              <a:t>Hi-Fi Prototype Midway Milestone</a:t>
            </a:r>
          </a:p>
        </p:txBody>
      </p:sp>
      <p:sp>
        <p:nvSpPr>
          <p:cNvPr id="54" name="Shape 54"/>
          <p:cNvSpPr/>
          <p:nvPr/>
        </p:nvSpPr>
        <p:spPr>
          <a:xfrm>
            <a:off x="5945425" y="3671575"/>
            <a:ext cx="880199" cy="880199"/>
          </a:xfrm>
          <a:prstGeom prst="ellipse">
            <a:avLst/>
          </a:prstGeom>
          <a:solidFill>
            <a:srgbClr val="96EEE1"/>
          </a:solidFill>
          <a:ln>
            <a:noFill/>
          </a:ln>
        </p:spPr>
        <p:txBody>
          <a:bodyPr anchorCtr="0" anchor="ctr" bIns="91425" lIns="91425" rIns="91425" tIns="91425">
            <a:noAutofit/>
          </a:bodyPr>
          <a:lstStyle/>
          <a:p>
            <a:pPr>
              <a:spcBef>
                <a:spcPts val="0"/>
              </a:spcBef>
              <a:buNone/>
            </a:pPr>
            <a:r>
              <a:t/>
            </a:r>
            <a:endParaRPr/>
          </a:p>
        </p:txBody>
      </p:sp>
      <p:sp>
        <p:nvSpPr>
          <p:cNvPr id="55" name="Shape 55"/>
          <p:cNvSpPr/>
          <p:nvPr/>
        </p:nvSpPr>
        <p:spPr>
          <a:xfrm>
            <a:off x="1510825" y="2487325"/>
            <a:ext cx="511199" cy="510900"/>
          </a:xfrm>
          <a:prstGeom prst="ellipse">
            <a:avLst/>
          </a:prstGeom>
          <a:solidFill>
            <a:srgbClr val="FFA02B"/>
          </a:solidFill>
          <a:ln>
            <a:noFill/>
          </a:ln>
        </p:spPr>
        <p:txBody>
          <a:bodyPr anchorCtr="0" anchor="ctr" bIns="91425" lIns="91425" rIns="91425" tIns="91425">
            <a:noAutofit/>
          </a:bodyPr>
          <a:lstStyle/>
          <a:p>
            <a:pPr lvl="0" rtl="0">
              <a:spcBef>
                <a:spcPts val="0"/>
              </a:spcBef>
              <a:buNone/>
            </a:pPr>
            <a:r>
              <a:t/>
            </a:r>
            <a:endParaRPr/>
          </a:p>
        </p:txBody>
      </p:sp>
      <p:sp>
        <p:nvSpPr>
          <p:cNvPr id="56" name="Shape 56"/>
          <p:cNvSpPr/>
          <p:nvPr/>
        </p:nvSpPr>
        <p:spPr>
          <a:xfrm>
            <a:off x="4205000" y="3187275"/>
            <a:ext cx="329100" cy="329100"/>
          </a:xfrm>
          <a:prstGeom prst="ellipse">
            <a:avLst/>
          </a:prstGeom>
          <a:solidFill>
            <a:srgbClr val="FF4EB8"/>
          </a:solidFill>
          <a:ln>
            <a:noFill/>
          </a:ln>
        </p:spPr>
        <p:txBody>
          <a:bodyPr anchorCtr="0" anchor="ctr" bIns="91425" lIns="91425" rIns="91425" tIns="91425">
            <a:noAutofit/>
          </a:bodyPr>
          <a:lstStyle/>
          <a:p>
            <a:pPr>
              <a:spcBef>
                <a:spcPts val="0"/>
              </a:spcBef>
              <a:buNone/>
            </a:pPr>
            <a:r>
              <a:t/>
            </a:r>
            <a:endParaRPr/>
          </a:p>
        </p:txBody>
      </p:sp>
      <p:sp>
        <p:nvSpPr>
          <p:cNvPr id="57" name="Shape 57"/>
          <p:cNvSpPr/>
          <p:nvPr/>
        </p:nvSpPr>
        <p:spPr>
          <a:xfrm>
            <a:off x="2973598" y="4358225"/>
            <a:ext cx="706200" cy="706200"/>
          </a:xfrm>
          <a:prstGeom prst="ellipse">
            <a:avLst/>
          </a:prstGeom>
          <a:solidFill>
            <a:srgbClr val="766DFF"/>
          </a:solidFill>
          <a:ln>
            <a:noFill/>
          </a:ln>
        </p:spPr>
        <p:txBody>
          <a:bodyPr anchorCtr="0" anchor="ctr" bIns="91425" lIns="91425" rIns="91425" tIns="91425">
            <a:noAutofit/>
          </a:bodyPr>
          <a:lstStyle/>
          <a:p>
            <a:pPr>
              <a:spcBef>
                <a:spcPts val="0"/>
              </a:spcBef>
              <a:buNone/>
            </a:pPr>
            <a:r>
              <a:t/>
            </a:r>
            <a:endParaRPr/>
          </a:p>
        </p:txBody>
      </p:sp>
      <p:sp>
        <p:nvSpPr>
          <p:cNvPr id="58" name="Shape 58"/>
          <p:cNvSpPr/>
          <p:nvPr/>
        </p:nvSpPr>
        <p:spPr>
          <a:xfrm>
            <a:off x="25" y="3978175"/>
            <a:ext cx="6021600" cy="267000"/>
          </a:xfrm>
          <a:prstGeom prst="rect">
            <a:avLst/>
          </a:prstGeom>
          <a:solidFill>
            <a:srgbClr val="96EEE1"/>
          </a:solidFill>
          <a:ln>
            <a:noFill/>
          </a:ln>
        </p:spPr>
        <p:txBody>
          <a:bodyPr anchorCtr="0" anchor="ctr" bIns="91425" lIns="91425" rIns="91425" tIns="91425">
            <a:noAutofit/>
          </a:bodyPr>
          <a:lstStyle/>
          <a:p>
            <a:pPr>
              <a:spcBef>
                <a:spcPts val="0"/>
              </a:spcBef>
              <a:buNone/>
            </a:pPr>
            <a:r>
              <a:t/>
            </a:r>
            <a:endParaRPr/>
          </a:p>
        </p:txBody>
      </p:sp>
      <p:sp>
        <p:nvSpPr>
          <p:cNvPr id="59" name="Shape 59"/>
          <p:cNvSpPr/>
          <p:nvPr/>
        </p:nvSpPr>
        <p:spPr>
          <a:xfrm>
            <a:off x="0" y="4624200"/>
            <a:ext cx="3126000" cy="196800"/>
          </a:xfrm>
          <a:prstGeom prst="rect">
            <a:avLst/>
          </a:prstGeom>
          <a:solidFill>
            <a:srgbClr val="766DFF"/>
          </a:solidFill>
          <a:ln>
            <a:noFill/>
          </a:ln>
        </p:spPr>
        <p:txBody>
          <a:bodyPr anchorCtr="0" anchor="ctr" bIns="91425" lIns="91425" rIns="91425" tIns="91425">
            <a:noAutofit/>
          </a:bodyPr>
          <a:lstStyle/>
          <a:p>
            <a:pPr>
              <a:spcBef>
                <a:spcPts val="0"/>
              </a:spcBef>
              <a:buNone/>
            </a:pPr>
            <a:r>
              <a:t/>
            </a:r>
            <a:endParaRPr/>
          </a:p>
        </p:txBody>
      </p:sp>
      <p:sp>
        <p:nvSpPr>
          <p:cNvPr id="60" name="Shape 60"/>
          <p:cNvSpPr/>
          <p:nvPr/>
        </p:nvSpPr>
        <p:spPr>
          <a:xfrm>
            <a:off x="25" y="3269612"/>
            <a:ext cx="4268999" cy="164400"/>
          </a:xfrm>
          <a:prstGeom prst="rect">
            <a:avLst/>
          </a:prstGeom>
          <a:solidFill>
            <a:srgbClr val="FF4EB8"/>
          </a:solidFill>
          <a:ln>
            <a:noFill/>
          </a:ln>
        </p:spPr>
        <p:txBody>
          <a:bodyPr anchorCtr="0" anchor="ctr" bIns="91425" lIns="91425" rIns="91425" tIns="91425">
            <a:noAutofit/>
          </a:bodyPr>
          <a:lstStyle/>
          <a:p>
            <a:pPr>
              <a:spcBef>
                <a:spcPts val="0"/>
              </a:spcBef>
              <a:buNone/>
            </a:pPr>
            <a:r>
              <a:t/>
            </a:r>
            <a:endParaRPr/>
          </a:p>
        </p:txBody>
      </p:sp>
      <p:sp>
        <p:nvSpPr>
          <p:cNvPr id="61" name="Shape 61"/>
          <p:cNvSpPr/>
          <p:nvPr/>
        </p:nvSpPr>
        <p:spPr>
          <a:xfrm>
            <a:off x="0" y="2644375"/>
            <a:ext cx="1663200" cy="196800"/>
          </a:xfrm>
          <a:prstGeom prst="rect">
            <a:avLst/>
          </a:prstGeom>
          <a:solidFill>
            <a:srgbClr val="FFA02B"/>
          </a:solidFill>
          <a:ln>
            <a:noFill/>
          </a:ln>
        </p:spPr>
        <p:txBody>
          <a:bodyPr anchorCtr="0" anchor="ctr" bIns="91425" lIns="91425" rIns="91425" tIns="91425">
            <a:noAutofit/>
          </a:bodyPr>
          <a:lstStyle/>
          <a:p>
            <a:pPr>
              <a:spcBef>
                <a:spcPts val="0"/>
              </a:spcBef>
              <a:buNone/>
            </a:pPr>
            <a:r>
              <a:t/>
            </a:r>
            <a:endParaRPr/>
          </a:p>
        </p:txBody>
      </p:sp>
      <p:sp>
        <p:nvSpPr>
          <p:cNvPr id="62" name="Shape 62"/>
          <p:cNvSpPr txBox="1"/>
          <p:nvPr/>
        </p:nvSpPr>
        <p:spPr>
          <a:xfrm>
            <a:off x="124875" y="2578225"/>
            <a:ext cx="1757700" cy="329100"/>
          </a:xfrm>
          <a:prstGeom prst="rect">
            <a:avLst/>
          </a:prstGeom>
          <a:noFill/>
          <a:ln>
            <a:noFill/>
          </a:ln>
        </p:spPr>
        <p:txBody>
          <a:bodyPr anchorCtr="0" anchor="t" bIns="91425" lIns="91425" rIns="91425" tIns="91425">
            <a:noAutofit/>
          </a:bodyPr>
          <a:lstStyle/>
          <a:p>
            <a:pPr lvl="0" rtl="0">
              <a:spcBef>
                <a:spcPts val="0"/>
              </a:spcBef>
              <a:buNone/>
            </a:pPr>
            <a:r>
              <a:rPr lang="en">
                <a:solidFill>
                  <a:srgbClr val="FFFFFF"/>
                </a:solidFill>
                <a:latin typeface="Source Code Pro"/>
                <a:ea typeface="Source Code Pro"/>
                <a:cs typeface="Source Code Pro"/>
                <a:sym typeface="Source Code Pro"/>
              </a:rPr>
              <a:t>Selina Her</a:t>
            </a:r>
          </a:p>
        </p:txBody>
      </p:sp>
      <p:sp>
        <p:nvSpPr>
          <p:cNvPr id="63" name="Shape 63"/>
          <p:cNvSpPr txBox="1"/>
          <p:nvPr/>
        </p:nvSpPr>
        <p:spPr>
          <a:xfrm>
            <a:off x="1412425" y="4546775"/>
            <a:ext cx="1757700" cy="329100"/>
          </a:xfrm>
          <a:prstGeom prst="rect">
            <a:avLst/>
          </a:prstGeom>
          <a:noFill/>
          <a:ln>
            <a:noFill/>
          </a:ln>
        </p:spPr>
        <p:txBody>
          <a:bodyPr anchorCtr="0" anchor="t" bIns="91425" lIns="91425" rIns="91425" tIns="91425">
            <a:noAutofit/>
          </a:bodyPr>
          <a:lstStyle/>
          <a:p>
            <a:pPr lvl="0" rtl="0">
              <a:spcBef>
                <a:spcPts val="0"/>
              </a:spcBef>
              <a:buNone/>
            </a:pPr>
            <a:r>
              <a:rPr lang="en">
                <a:solidFill>
                  <a:srgbClr val="FFFFFF"/>
                </a:solidFill>
                <a:latin typeface="Source Code Pro"/>
                <a:ea typeface="Source Code Pro"/>
                <a:cs typeface="Source Code Pro"/>
                <a:sym typeface="Source Code Pro"/>
              </a:rPr>
              <a:t>Sarah Wymer</a:t>
            </a:r>
          </a:p>
          <a:p>
            <a:pPr lvl="0" rtl="0">
              <a:spcBef>
                <a:spcPts val="0"/>
              </a:spcBef>
              <a:buNone/>
            </a:pPr>
            <a:r>
              <a:t/>
            </a:r>
            <a:endParaRPr>
              <a:solidFill>
                <a:srgbClr val="FFFFFF"/>
              </a:solidFill>
              <a:latin typeface="Source Code Pro"/>
              <a:ea typeface="Source Code Pro"/>
              <a:cs typeface="Source Code Pro"/>
              <a:sym typeface="Source Code Pro"/>
            </a:endParaRPr>
          </a:p>
        </p:txBody>
      </p:sp>
      <p:sp>
        <p:nvSpPr>
          <p:cNvPr id="64" name="Shape 64"/>
          <p:cNvSpPr txBox="1"/>
          <p:nvPr/>
        </p:nvSpPr>
        <p:spPr>
          <a:xfrm>
            <a:off x="3281775" y="3978175"/>
            <a:ext cx="1757700" cy="329100"/>
          </a:xfrm>
          <a:prstGeom prst="rect">
            <a:avLst/>
          </a:prstGeom>
          <a:noFill/>
          <a:ln>
            <a:noFill/>
          </a:ln>
        </p:spPr>
        <p:txBody>
          <a:bodyPr anchorCtr="0" anchor="t" bIns="91425" lIns="91425" rIns="91425" tIns="91425">
            <a:noAutofit/>
          </a:bodyPr>
          <a:lstStyle/>
          <a:p>
            <a:pPr lvl="0" rtl="0">
              <a:spcBef>
                <a:spcPts val="0"/>
              </a:spcBef>
              <a:buNone/>
            </a:pPr>
            <a:r>
              <a:rPr lang="en">
                <a:solidFill>
                  <a:srgbClr val="FFFFFF"/>
                </a:solidFill>
                <a:latin typeface="Source Code Pro"/>
                <a:ea typeface="Source Code Pro"/>
                <a:cs typeface="Source Code Pro"/>
                <a:sym typeface="Source Code Pro"/>
              </a:rPr>
              <a:t>Ben-Han Sung</a:t>
            </a:r>
          </a:p>
        </p:txBody>
      </p:sp>
      <p:sp>
        <p:nvSpPr>
          <p:cNvPr id="65" name="Shape 65"/>
          <p:cNvSpPr txBox="1"/>
          <p:nvPr/>
        </p:nvSpPr>
        <p:spPr>
          <a:xfrm>
            <a:off x="887575" y="3162825"/>
            <a:ext cx="1757700" cy="329100"/>
          </a:xfrm>
          <a:prstGeom prst="rect">
            <a:avLst/>
          </a:prstGeom>
          <a:noFill/>
          <a:ln>
            <a:noFill/>
          </a:ln>
        </p:spPr>
        <p:txBody>
          <a:bodyPr anchorCtr="0" anchor="t" bIns="91425" lIns="91425" rIns="91425" tIns="91425">
            <a:noAutofit/>
          </a:bodyPr>
          <a:lstStyle/>
          <a:p>
            <a:pPr lvl="0" rtl="0">
              <a:spcBef>
                <a:spcPts val="0"/>
              </a:spcBef>
              <a:buNone/>
            </a:pPr>
            <a:r>
              <a:rPr lang="en">
                <a:solidFill>
                  <a:srgbClr val="FFFFFF"/>
                </a:solidFill>
                <a:latin typeface="Source Code Pro"/>
                <a:ea typeface="Source Code Pro"/>
                <a:cs typeface="Source Code Pro"/>
                <a:sym typeface="Source Code Pro"/>
              </a:rPr>
              <a:t>Nyasha Smith</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311700" y="445025"/>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Milestone Task: Browse Art</a:t>
            </a:r>
          </a:p>
        </p:txBody>
      </p:sp>
      <p:sp>
        <p:nvSpPr>
          <p:cNvPr id="138" name="Shape 138"/>
          <p:cNvSpPr txBox="1"/>
          <p:nvPr/>
        </p:nvSpPr>
        <p:spPr>
          <a:xfrm>
            <a:off x="306025" y="1494750"/>
            <a:ext cx="8520599" cy="3465299"/>
          </a:xfrm>
          <a:prstGeom prst="rect">
            <a:avLst/>
          </a:prstGeom>
          <a:noFill/>
          <a:ln>
            <a:noFill/>
          </a:ln>
        </p:spPr>
        <p:txBody>
          <a:bodyPr anchorCtr="0" anchor="t" bIns="91425" lIns="91425" rIns="91425" tIns="91425">
            <a:noAutofit/>
          </a:bodyPr>
          <a:lstStyle/>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Implemented features</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Newsfeed</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Pull-to-refresh</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Upvoting</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Commenting</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JSON support</a:t>
            </a:r>
          </a:p>
        </p:txBody>
      </p:sp>
      <p:pic>
        <p:nvPicPr>
          <p:cNvPr id="139" name="Shape 139"/>
          <p:cNvPicPr preferRelativeResize="0"/>
          <p:nvPr/>
        </p:nvPicPr>
        <p:blipFill>
          <a:blip r:embed="rId3">
            <a:alphaModFix/>
          </a:blip>
          <a:stretch>
            <a:fillRect/>
          </a:stretch>
        </p:blipFill>
        <p:spPr>
          <a:xfrm>
            <a:off x="4285147" y="1494750"/>
            <a:ext cx="4420802" cy="346530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3" name="Shape 143"/>
        <p:cNvGrpSpPr/>
        <p:nvPr/>
      </p:nvGrpSpPr>
      <p:grpSpPr>
        <a:xfrm>
          <a:off x="0" y="0"/>
          <a:ext cx="0" cy="0"/>
          <a:chOff x="0" y="0"/>
          <a:chExt cx="0" cy="0"/>
        </a:xfrm>
      </p:grpSpPr>
      <p:sp>
        <p:nvSpPr>
          <p:cNvPr id="144" name="Shape 144"/>
          <p:cNvSpPr txBox="1"/>
          <p:nvPr>
            <p:ph type="title"/>
          </p:nvPr>
        </p:nvSpPr>
        <p:spPr>
          <a:xfrm>
            <a:off x="311700" y="445025"/>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Next Up</a:t>
            </a:r>
          </a:p>
        </p:txBody>
      </p:sp>
      <p:sp>
        <p:nvSpPr>
          <p:cNvPr id="145" name="Shape 145"/>
          <p:cNvSpPr txBox="1"/>
          <p:nvPr/>
        </p:nvSpPr>
        <p:spPr>
          <a:xfrm>
            <a:off x="306025" y="1494750"/>
            <a:ext cx="8520599" cy="3465299"/>
          </a:xfrm>
          <a:prstGeom prst="rect">
            <a:avLst/>
          </a:prstGeom>
          <a:noFill/>
          <a:ln>
            <a:noFill/>
          </a:ln>
        </p:spPr>
        <p:txBody>
          <a:bodyPr anchorCtr="0" anchor="t" bIns="91425" lIns="91425" rIns="91425" tIns="91425">
            <a:noAutofit/>
          </a:bodyPr>
          <a:lstStyle/>
          <a:p>
            <a:pPr indent="-381000" lvl="0" marL="457200" marR="0" rtl="0" algn="l">
              <a:lnSpc>
                <a:spcPct val="100000"/>
              </a:lnSpc>
              <a:spcBef>
                <a:spcPts val="0"/>
              </a:spcBef>
              <a:spcAft>
                <a:spcPts val="0"/>
              </a:spcAft>
              <a:buClr>
                <a:srgbClr val="000000"/>
              </a:buClr>
              <a:buSzPct val="100000"/>
              <a:buFont typeface="Source Sans Pro"/>
              <a:buChar char="●"/>
            </a:pPr>
            <a:r>
              <a:rPr lang="en" sz="2400">
                <a:latin typeface="Source Sans Pro"/>
                <a:ea typeface="Source Sans Pro"/>
                <a:cs typeface="Source Sans Pro"/>
                <a:sym typeface="Source Sans Pro"/>
              </a:rPr>
              <a:t>Public/Friend invitation system (mock, at least)</a:t>
            </a:r>
          </a:p>
          <a:p>
            <a:pPr indent="-381000" lvl="0" marL="457200" marR="0" rtl="0" algn="l">
              <a:lnSpc>
                <a:spcPct val="100000"/>
              </a:lnSpc>
              <a:spcBef>
                <a:spcPts val="0"/>
              </a:spcBef>
              <a:spcAft>
                <a:spcPts val="0"/>
              </a:spcAft>
              <a:buSzPct val="100000"/>
              <a:buFont typeface="Source Sans Pro"/>
              <a:buChar char="●"/>
            </a:pPr>
            <a:r>
              <a:rPr lang="en" sz="2400">
                <a:latin typeface="Source Sans Pro"/>
                <a:ea typeface="Source Sans Pro"/>
                <a:cs typeface="Source Sans Pro"/>
                <a:sym typeface="Source Sans Pro"/>
              </a:rPr>
              <a:t>Actual drawing interface</a:t>
            </a:r>
          </a:p>
          <a:p>
            <a:pPr indent="-381000" lvl="1" marL="914400" marR="0" rtl="0" algn="l">
              <a:lnSpc>
                <a:spcPct val="100000"/>
              </a:lnSpc>
              <a:spcBef>
                <a:spcPts val="0"/>
              </a:spcBef>
              <a:spcAft>
                <a:spcPts val="0"/>
              </a:spcAft>
              <a:buSzPct val="100000"/>
              <a:buFont typeface="Source Sans Pro"/>
              <a:buChar char="○"/>
            </a:pPr>
            <a:r>
              <a:rPr lang="en" sz="2400">
                <a:latin typeface="Source Sans Pro"/>
                <a:ea typeface="Source Sans Pro"/>
                <a:cs typeface="Source Sans Pro"/>
                <a:sym typeface="Source Sans Pro"/>
              </a:rPr>
              <a:t>“Whiteboard”</a:t>
            </a:r>
          </a:p>
          <a:p>
            <a:pPr indent="-381000" lvl="1" marL="914400" marR="0" rtl="0" algn="l">
              <a:lnSpc>
                <a:spcPct val="100000"/>
              </a:lnSpc>
              <a:spcBef>
                <a:spcPts val="0"/>
              </a:spcBef>
              <a:spcAft>
                <a:spcPts val="0"/>
              </a:spcAft>
              <a:buSzPct val="100000"/>
              <a:buFont typeface="Source Sans Pro"/>
              <a:buChar char="○"/>
            </a:pPr>
            <a:r>
              <a:rPr lang="en" sz="2400">
                <a:latin typeface="Source Sans Pro"/>
                <a:ea typeface="Source Sans Pro"/>
                <a:cs typeface="Source Sans Pro"/>
                <a:sym typeface="Source Sans Pro"/>
              </a:rPr>
              <a:t>Brushes (at minimum, a pen tool)</a:t>
            </a:r>
          </a:p>
          <a:p>
            <a:pPr indent="-381000" lvl="0" marL="457200" marR="0" rtl="0" algn="l">
              <a:lnSpc>
                <a:spcPct val="100000"/>
              </a:lnSpc>
              <a:spcBef>
                <a:spcPts val="0"/>
              </a:spcBef>
              <a:spcAft>
                <a:spcPts val="0"/>
              </a:spcAft>
              <a:buSzPct val="100000"/>
              <a:buFont typeface="Source Sans Pro"/>
              <a:buChar char="●"/>
            </a:pPr>
            <a:r>
              <a:rPr lang="en" sz="2400">
                <a:latin typeface="Source Sans Pro"/>
                <a:ea typeface="Source Sans Pro"/>
                <a:cs typeface="Source Sans Pro"/>
                <a:sym typeface="Source Sans Pro"/>
              </a:rPr>
              <a:t>If there is time: real backend web services with node.js?</a:t>
            </a:r>
          </a:p>
          <a:p>
            <a:pPr indent="-381000" lvl="1" marL="914400" marR="0" rtl="0" algn="l">
              <a:lnSpc>
                <a:spcPct val="100000"/>
              </a:lnSpc>
              <a:spcBef>
                <a:spcPts val="0"/>
              </a:spcBef>
              <a:spcAft>
                <a:spcPts val="0"/>
              </a:spcAft>
              <a:buSzPct val="100000"/>
              <a:buFont typeface="Source Sans Pro"/>
              <a:buChar char="○"/>
            </a:pPr>
            <a:r>
              <a:rPr lang="en" sz="2400">
                <a:latin typeface="Source Sans Pro"/>
                <a:ea typeface="Source Sans Pro"/>
                <a:cs typeface="Source Sans Pro"/>
                <a:sym typeface="Source Sans Pro"/>
              </a:rPr>
              <a:t>else, Wizard of Oz’ing your “friends” lines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9" name="Shape 69"/>
        <p:cNvGrpSpPr/>
        <p:nvPr/>
      </p:nvGrpSpPr>
      <p:grpSpPr>
        <a:xfrm>
          <a:off x="0" y="0"/>
          <a:ext cx="0" cy="0"/>
          <a:chOff x="0" y="0"/>
          <a:chExt cx="0" cy="0"/>
        </a:xfrm>
      </p:grpSpPr>
      <p:sp>
        <p:nvSpPr>
          <p:cNvPr id="70" name="Shape 70"/>
          <p:cNvSpPr txBox="1"/>
          <p:nvPr>
            <p:ph type="title"/>
          </p:nvPr>
        </p:nvSpPr>
        <p:spPr>
          <a:xfrm>
            <a:off x="311700" y="445025"/>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Heuristic Eval Summary</a:t>
            </a:r>
          </a:p>
        </p:txBody>
      </p:sp>
      <p:sp>
        <p:nvSpPr>
          <p:cNvPr id="71" name="Shape 71"/>
          <p:cNvSpPr txBox="1"/>
          <p:nvPr/>
        </p:nvSpPr>
        <p:spPr>
          <a:xfrm>
            <a:off x="306025" y="1494750"/>
            <a:ext cx="8520599" cy="3465299"/>
          </a:xfrm>
          <a:prstGeom prst="rect">
            <a:avLst/>
          </a:prstGeom>
          <a:noFill/>
          <a:ln>
            <a:noFill/>
          </a:ln>
        </p:spPr>
        <p:txBody>
          <a:bodyPr anchorCtr="0" anchor="t" bIns="91425" lIns="91425" rIns="91425" tIns="91425">
            <a:noAutofit/>
          </a:bodyPr>
          <a:lstStyle/>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Lots of great feedback, thanks guys!</a:t>
            </a:r>
          </a:p>
          <a:p>
            <a:pPr rtl="0">
              <a:spcBef>
                <a:spcPts val="0"/>
              </a:spcBef>
              <a:buNone/>
            </a:pPr>
            <a:r>
              <a:t/>
            </a:r>
            <a:endParaRPr sz="2400">
              <a:latin typeface="Source Sans Pro"/>
              <a:ea typeface="Source Sans Pro"/>
              <a:cs typeface="Source Sans Pro"/>
              <a:sym typeface="Source Sans Pro"/>
            </a:endParaRPr>
          </a:p>
          <a:p>
            <a:pPr lvl="0" rtl="0">
              <a:spcBef>
                <a:spcPts val="0"/>
              </a:spcBef>
              <a:buNone/>
            </a:pPr>
            <a:r>
              <a:t/>
            </a:r>
            <a:endParaRPr sz="2400">
              <a:latin typeface="Source Sans Pro"/>
              <a:ea typeface="Source Sans Pro"/>
              <a:cs typeface="Source Sans Pro"/>
              <a:sym typeface="Source Sans Pro"/>
            </a:endParaRPr>
          </a:p>
        </p:txBody>
      </p:sp>
      <p:graphicFrame>
        <p:nvGraphicFramePr>
          <p:cNvPr id="72" name="Shape 72"/>
          <p:cNvGraphicFramePr/>
          <p:nvPr/>
        </p:nvGraphicFramePr>
        <p:xfrm>
          <a:off x="952500" y="2212950"/>
          <a:ext cx="3000000" cy="3000000"/>
        </p:xfrm>
        <a:graphic>
          <a:graphicData uri="http://schemas.openxmlformats.org/drawingml/2006/table">
            <a:tbl>
              <a:tblPr>
                <a:noFill/>
                <a:tableStyleId>{77DD94E0-C186-481A-8F3C-1D1B24DB622C}</a:tableStyleId>
              </a:tblPr>
              <a:tblGrid>
                <a:gridCol w="5472025"/>
                <a:gridCol w="1766975"/>
              </a:tblGrid>
              <a:tr h="496625">
                <a:tc>
                  <a:txBody>
                    <a:bodyPr>
                      <a:noAutofit/>
                    </a:bodyPr>
                    <a:lstStyle/>
                    <a:p>
                      <a:pPr>
                        <a:spcBef>
                          <a:spcPts val="0"/>
                        </a:spcBef>
                        <a:buNone/>
                      </a:pPr>
                      <a:r>
                        <a:rPr lang="en" sz="2000">
                          <a:latin typeface="Source Sans Pro"/>
                          <a:ea typeface="Source Sans Pro"/>
                          <a:cs typeface="Source Sans Pro"/>
                          <a:sym typeface="Source Sans Pro"/>
                        </a:rPr>
                        <a:t>Severity 4</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solidFill>
                      <a:srgbClr val="E06666"/>
                    </a:solidFill>
                  </a:tcPr>
                </a:tc>
                <a:tc>
                  <a:txBody>
                    <a:bodyPr>
                      <a:noAutofit/>
                    </a:bodyPr>
                    <a:lstStyle/>
                    <a:p>
                      <a:pPr>
                        <a:spcBef>
                          <a:spcPts val="0"/>
                        </a:spcBef>
                        <a:buNone/>
                      </a:pPr>
                      <a:r>
                        <a:rPr lang="en" sz="2000">
                          <a:latin typeface="Source Sans Pro"/>
                          <a:ea typeface="Source Sans Pro"/>
                          <a:cs typeface="Source Sans Pro"/>
                          <a:sym typeface="Source Sans Pro"/>
                        </a:rPr>
                        <a:t>5</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solidFill>
                      <a:srgbClr val="E06666"/>
                    </a:solidFill>
                  </a:tcPr>
                </a:tc>
              </a:tr>
              <a:tr h="496625">
                <a:tc>
                  <a:txBody>
                    <a:bodyPr>
                      <a:noAutofit/>
                    </a:bodyPr>
                    <a:lstStyle/>
                    <a:p>
                      <a:pPr>
                        <a:spcBef>
                          <a:spcPts val="0"/>
                        </a:spcBef>
                        <a:buNone/>
                      </a:pPr>
                      <a:r>
                        <a:rPr lang="en" sz="2000">
                          <a:latin typeface="Source Sans Pro"/>
                          <a:ea typeface="Source Sans Pro"/>
                          <a:cs typeface="Source Sans Pro"/>
                          <a:sym typeface="Source Sans Pro"/>
                        </a:rPr>
                        <a:t>Severity 3</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solidFill>
                      <a:srgbClr val="EA9999"/>
                    </a:solidFill>
                  </a:tcPr>
                </a:tc>
                <a:tc>
                  <a:txBody>
                    <a:bodyPr>
                      <a:noAutofit/>
                    </a:bodyPr>
                    <a:lstStyle/>
                    <a:p>
                      <a:pPr>
                        <a:spcBef>
                          <a:spcPts val="0"/>
                        </a:spcBef>
                        <a:buNone/>
                      </a:pPr>
                      <a:r>
                        <a:rPr lang="en" sz="2000">
                          <a:latin typeface="Source Sans Pro"/>
                          <a:ea typeface="Source Sans Pro"/>
                          <a:cs typeface="Source Sans Pro"/>
                          <a:sym typeface="Source Sans Pro"/>
                        </a:rPr>
                        <a:t>5</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solidFill>
                      <a:srgbClr val="EA9999"/>
                    </a:solidFill>
                  </a:tcPr>
                </a:tc>
              </a:tr>
              <a:tr h="496625">
                <a:tc>
                  <a:txBody>
                    <a:bodyPr>
                      <a:noAutofit/>
                    </a:bodyPr>
                    <a:lstStyle/>
                    <a:p>
                      <a:pPr>
                        <a:spcBef>
                          <a:spcPts val="0"/>
                        </a:spcBef>
                        <a:buNone/>
                      </a:pPr>
                      <a:r>
                        <a:rPr lang="en" sz="2000">
                          <a:latin typeface="Source Sans Pro"/>
                          <a:ea typeface="Source Sans Pro"/>
                          <a:cs typeface="Source Sans Pro"/>
                          <a:sym typeface="Source Sans Pro"/>
                        </a:rPr>
                        <a:t>Severity 2</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solidFill>
                      <a:srgbClr val="F4CCCC"/>
                    </a:solidFill>
                  </a:tcPr>
                </a:tc>
                <a:tc>
                  <a:txBody>
                    <a:bodyPr>
                      <a:noAutofit/>
                    </a:bodyPr>
                    <a:lstStyle/>
                    <a:p>
                      <a:pPr>
                        <a:spcBef>
                          <a:spcPts val="0"/>
                        </a:spcBef>
                        <a:buNone/>
                      </a:pPr>
                      <a:r>
                        <a:rPr lang="en" sz="2000">
                          <a:latin typeface="Source Sans Pro"/>
                          <a:ea typeface="Source Sans Pro"/>
                          <a:cs typeface="Source Sans Pro"/>
                          <a:sym typeface="Source Sans Pro"/>
                        </a:rPr>
                        <a:t>12</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solidFill>
                      <a:srgbClr val="F4CCCC"/>
                    </a:solidFill>
                  </a:tcPr>
                </a:tc>
              </a:tr>
              <a:tr h="496625">
                <a:tc>
                  <a:txBody>
                    <a:bodyPr>
                      <a:noAutofit/>
                    </a:bodyPr>
                    <a:lstStyle/>
                    <a:p>
                      <a:pPr>
                        <a:spcBef>
                          <a:spcPts val="0"/>
                        </a:spcBef>
                        <a:buNone/>
                      </a:pPr>
                      <a:r>
                        <a:rPr lang="en" sz="2000">
                          <a:latin typeface="Source Sans Pro"/>
                          <a:ea typeface="Source Sans Pro"/>
                          <a:cs typeface="Source Sans Pro"/>
                          <a:sym typeface="Source Sans Pro"/>
                        </a:rPr>
                        <a:t>Severity 1</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tcPr>
                </a:tc>
                <a:tc>
                  <a:txBody>
                    <a:bodyPr>
                      <a:noAutofit/>
                    </a:bodyPr>
                    <a:lstStyle/>
                    <a:p>
                      <a:pPr>
                        <a:spcBef>
                          <a:spcPts val="0"/>
                        </a:spcBef>
                        <a:buNone/>
                      </a:pPr>
                      <a:r>
                        <a:rPr lang="en" sz="2000">
                          <a:latin typeface="Source Sans Pro"/>
                          <a:ea typeface="Source Sans Pro"/>
                          <a:cs typeface="Source Sans Pro"/>
                          <a:sym typeface="Source Sans Pro"/>
                        </a:rPr>
                        <a:t>11</a:t>
                      </a:r>
                    </a:p>
                  </a:txBody>
                  <a:tcPr marT="91425" marB="91425" marR="91425" marL="91425">
                    <a:lnL cap="flat" cmpd="sng" w="9525">
                      <a:solidFill>
                        <a:srgbClr val="85200C"/>
                      </a:solidFill>
                      <a:prstDash val="solid"/>
                      <a:round/>
                      <a:headEnd len="med" w="med" type="none"/>
                      <a:tailEnd len="med" w="med" type="none"/>
                    </a:lnL>
                    <a:lnR cap="flat" cmpd="sng" w="9525">
                      <a:solidFill>
                        <a:srgbClr val="85200C"/>
                      </a:solidFill>
                      <a:prstDash val="solid"/>
                      <a:round/>
                      <a:headEnd len="med" w="med" type="none"/>
                      <a:tailEnd len="med" w="med" type="none"/>
                    </a:lnR>
                    <a:lnT cap="flat" cmpd="sng" w="9525">
                      <a:solidFill>
                        <a:srgbClr val="85200C"/>
                      </a:solidFill>
                      <a:prstDash val="solid"/>
                      <a:round/>
                      <a:headEnd len="med" w="med" type="none"/>
                      <a:tailEnd len="med" w="med" type="none"/>
                    </a:lnT>
                    <a:lnB cap="flat" cmpd="sng" w="9525">
                      <a:solidFill>
                        <a:srgbClr val="85200C"/>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311700" y="445025"/>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Anticipated (Visual) Changes</a:t>
            </a:r>
          </a:p>
        </p:txBody>
      </p:sp>
      <p:pic>
        <p:nvPicPr>
          <p:cNvPr id="78" name="Shape 78"/>
          <p:cNvPicPr preferRelativeResize="0"/>
          <p:nvPr/>
        </p:nvPicPr>
        <p:blipFill>
          <a:blip r:embed="rId3">
            <a:alphaModFix/>
          </a:blip>
          <a:stretch>
            <a:fillRect/>
          </a:stretch>
        </p:blipFill>
        <p:spPr>
          <a:xfrm>
            <a:off x="3614237" y="1635500"/>
            <a:ext cx="1915525" cy="3326474"/>
          </a:xfrm>
          <a:prstGeom prst="rect">
            <a:avLst/>
          </a:prstGeom>
          <a:noFill/>
          <a:ln cap="flat" cmpd="sng" w="9525">
            <a:solidFill>
              <a:srgbClr val="B7B7B7"/>
            </a:solidFill>
            <a:prstDash val="solid"/>
            <a:round/>
            <a:headEnd len="med" w="med" type="none"/>
            <a:tailEnd len="med" w="med" type="none"/>
          </a:ln>
        </p:spPr>
      </p:pic>
      <p:cxnSp>
        <p:nvCxnSpPr>
          <p:cNvPr id="79" name="Shape 79"/>
          <p:cNvCxnSpPr/>
          <p:nvPr/>
        </p:nvCxnSpPr>
        <p:spPr>
          <a:xfrm flipH="1" rot="10800000">
            <a:off x="4630000" y="3712899"/>
            <a:ext cx="1996800" cy="40500"/>
          </a:xfrm>
          <a:prstGeom prst="straightConnector1">
            <a:avLst/>
          </a:prstGeom>
          <a:noFill/>
          <a:ln cap="flat" cmpd="sng" w="9525">
            <a:solidFill>
              <a:schemeClr val="dk2"/>
            </a:solidFill>
            <a:prstDash val="solid"/>
            <a:round/>
            <a:headEnd len="lg" w="lg" type="oval"/>
            <a:tailEnd len="lg" w="lg" type="none"/>
          </a:ln>
        </p:spPr>
      </p:cxnSp>
      <p:sp>
        <p:nvSpPr>
          <p:cNvPr id="80" name="Shape 80"/>
          <p:cNvSpPr txBox="1"/>
          <p:nvPr/>
        </p:nvSpPr>
        <p:spPr>
          <a:xfrm>
            <a:off x="6677300" y="3511375"/>
            <a:ext cx="1583400" cy="463799"/>
          </a:xfrm>
          <a:prstGeom prst="rect">
            <a:avLst/>
          </a:prstGeom>
          <a:noFill/>
          <a:ln>
            <a:noFill/>
          </a:ln>
        </p:spPr>
        <p:txBody>
          <a:bodyPr anchorCtr="0" anchor="t" bIns="91425" lIns="91425" rIns="91425" tIns="91425">
            <a:noAutofit/>
          </a:bodyPr>
          <a:lstStyle/>
          <a:p>
            <a:pPr>
              <a:spcBef>
                <a:spcPts val="0"/>
              </a:spcBef>
              <a:buNone/>
            </a:pPr>
            <a:r>
              <a:rPr lang="en">
                <a:latin typeface="Source Sans Pro"/>
                <a:ea typeface="Source Sans Pro"/>
                <a:cs typeface="Source Sans Pro"/>
                <a:sym typeface="Source Sans Pro"/>
              </a:rPr>
              <a:t>Add Sketch titles</a:t>
            </a:r>
          </a:p>
        </p:txBody>
      </p:sp>
      <p:cxnSp>
        <p:nvCxnSpPr>
          <p:cNvPr id="81" name="Shape 81"/>
          <p:cNvCxnSpPr/>
          <p:nvPr/>
        </p:nvCxnSpPr>
        <p:spPr>
          <a:xfrm flipH="1" rot="10800000">
            <a:off x="5134250" y="4620775"/>
            <a:ext cx="1341300" cy="50399"/>
          </a:xfrm>
          <a:prstGeom prst="straightConnector1">
            <a:avLst/>
          </a:prstGeom>
          <a:noFill/>
          <a:ln cap="flat" cmpd="sng" w="9525">
            <a:solidFill>
              <a:schemeClr val="dk2"/>
            </a:solidFill>
            <a:prstDash val="solid"/>
            <a:round/>
            <a:headEnd len="lg" w="lg" type="oval"/>
            <a:tailEnd len="lg" w="lg" type="none"/>
          </a:ln>
        </p:spPr>
      </p:cxnSp>
      <p:sp>
        <p:nvSpPr>
          <p:cNvPr id="82" name="Shape 82"/>
          <p:cNvSpPr txBox="1"/>
          <p:nvPr/>
        </p:nvSpPr>
        <p:spPr>
          <a:xfrm>
            <a:off x="6557400" y="4207375"/>
            <a:ext cx="1583400" cy="463799"/>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Indicate # of lines left. Possibly add sketch caption?</a:t>
            </a:r>
          </a:p>
        </p:txBody>
      </p:sp>
      <p:sp>
        <p:nvSpPr>
          <p:cNvPr id="83" name="Shape 83"/>
          <p:cNvSpPr txBox="1"/>
          <p:nvPr/>
        </p:nvSpPr>
        <p:spPr>
          <a:xfrm>
            <a:off x="1009275" y="3047575"/>
            <a:ext cx="1583400" cy="463799"/>
          </a:xfrm>
          <a:prstGeom prst="rect">
            <a:avLst/>
          </a:prstGeom>
          <a:noFill/>
          <a:ln>
            <a:noFill/>
          </a:ln>
        </p:spPr>
        <p:txBody>
          <a:bodyPr anchorCtr="0" anchor="t" bIns="91425" lIns="91425" rIns="91425" tIns="91425">
            <a:noAutofit/>
          </a:bodyPr>
          <a:lstStyle/>
          <a:p>
            <a:pPr rtl="0">
              <a:spcBef>
                <a:spcPts val="0"/>
              </a:spcBef>
              <a:buNone/>
            </a:pPr>
            <a:r>
              <a:rPr lang="en">
                <a:latin typeface="Source Sans Pro"/>
                <a:ea typeface="Source Sans Pro"/>
                <a:cs typeface="Source Sans Pro"/>
                <a:sym typeface="Source Sans Pro"/>
              </a:rPr>
              <a:t>Show # of upvotes,</a:t>
            </a:r>
          </a:p>
          <a:p>
            <a:pPr lvl="0" rtl="0">
              <a:spcBef>
                <a:spcPts val="0"/>
              </a:spcBef>
              <a:buNone/>
            </a:pPr>
            <a:r>
              <a:rPr lang="en">
                <a:latin typeface="Source Sans Pro"/>
                <a:ea typeface="Source Sans Pro"/>
                <a:cs typeface="Source Sans Pro"/>
                <a:sym typeface="Source Sans Pro"/>
              </a:rPr>
              <a:t># of comments</a:t>
            </a:r>
          </a:p>
        </p:txBody>
      </p:sp>
      <p:cxnSp>
        <p:nvCxnSpPr>
          <p:cNvPr id="84" name="Shape 84"/>
          <p:cNvCxnSpPr/>
          <p:nvPr/>
        </p:nvCxnSpPr>
        <p:spPr>
          <a:xfrm rot="10800000">
            <a:off x="2592675" y="3390474"/>
            <a:ext cx="1371599" cy="267000"/>
          </a:xfrm>
          <a:prstGeom prst="straightConnector1">
            <a:avLst/>
          </a:prstGeom>
          <a:noFill/>
          <a:ln cap="flat" cmpd="sng" w="9525">
            <a:solidFill>
              <a:schemeClr val="dk2"/>
            </a:solidFill>
            <a:prstDash val="solid"/>
            <a:round/>
            <a:headEnd len="lg" w="lg" type="oval"/>
            <a:tailEnd len="lg" w="lg" type="none"/>
          </a:ln>
        </p:spPr>
      </p:cxnSp>
      <p:cxnSp>
        <p:nvCxnSpPr>
          <p:cNvPr id="85" name="Shape 85"/>
          <p:cNvCxnSpPr/>
          <p:nvPr/>
        </p:nvCxnSpPr>
        <p:spPr>
          <a:xfrm>
            <a:off x="5335950" y="1837200"/>
            <a:ext cx="1109400" cy="111000"/>
          </a:xfrm>
          <a:prstGeom prst="straightConnector1">
            <a:avLst/>
          </a:prstGeom>
          <a:noFill/>
          <a:ln cap="flat" cmpd="sng" w="9525">
            <a:solidFill>
              <a:schemeClr val="dk2"/>
            </a:solidFill>
            <a:prstDash val="solid"/>
            <a:round/>
            <a:headEnd len="lg" w="lg" type="oval"/>
            <a:tailEnd len="lg" w="lg" type="none"/>
          </a:ln>
        </p:spPr>
      </p:cxnSp>
      <p:sp>
        <p:nvSpPr>
          <p:cNvPr id="86" name="Shape 86"/>
          <p:cNvSpPr txBox="1"/>
          <p:nvPr/>
        </p:nvSpPr>
        <p:spPr>
          <a:xfrm>
            <a:off x="6475550" y="1747575"/>
            <a:ext cx="1583400" cy="463799"/>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Consistency: Always your profile here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Anticipated (Visual) Changes</a:t>
            </a:r>
          </a:p>
        </p:txBody>
      </p:sp>
      <p:pic>
        <p:nvPicPr>
          <p:cNvPr id="92" name="Shape 92"/>
          <p:cNvPicPr preferRelativeResize="0"/>
          <p:nvPr/>
        </p:nvPicPr>
        <p:blipFill>
          <a:blip r:embed="rId3">
            <a:alphaModFix/>
          </a:blip>
          <a:stretch>
            <a:fillRect/>
          </a:stretch>
        </p:blipFill>
        <p:spPr>
          <a:xfrm>
            <a:off x="3614250" y="1635500"/>
            <a:ext cx="1915524" cy="3325244"/>
          </a:xfrm>
          <a:prstGeom prst="rect">
            <a:avLst/>
          </a:prstGeom>
          <a:noFill/>
          <a:ln cap="flat" cmpd="sng" w="9525">
            <a:solidFill>
              <a:srgbClr val="B7B7B7"/>
            </a:solidFill>
            <a:prstDash val="solid"/>
            <a:round/>
            <a:headEnd len="med" w="med" type="none"/>
            <a:tailEnd len="med" w="med" type="none"/>
          </a:ln>
        </p:spPr>
      </p:pic>
      <p:cxnSp>
        <p:nvCxnSpPr>
          <p:cNvPr id="93" name="Shape 93"/>
          <p:cNvCxnSpPr/>
          <p:nvPr/>
        </p:nvCxnSpPr>
        <p:spPr>
          <a:xfrm>
            <a:off x="2895325" y="2190200"/>
            <a:ext cx="887400" cy="0"/>
          </a:xfrm>
          <a:prstGeom prst="straightConnector1">
            <a:avLst/>
          </a:prstGeom>
          <a:noFill/>
          <a:ln cap="flat" cmpd="sng" w="9525">
            <a:solidFill>
              <a:schemeClr val="dk2"/>
            </a:solidFill>
            <a:prstDash val="solid"/>
            <a:round/>
            <a:headEnd len="lg" w="lg" type="none"/>
            <a:tailEnd len="lg" w="lg" type="oval"/>
          </a:ln>
        </p:spPr>
      </p:cxnSp>
      <p:sp>
        <p:nvSpPr>
          <p:cNvPr id="94" name="Shape 94"/>
          <p:cNvSpPr txBox="1"/>
          <p:nvPr/>
        </p:nvSpPr>
        <p:spPr>
          <a:xfrm>
            <a:off x="706800" y="1907950"/>
            <a:ext cx="2188499" cy="463799"/>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Organize names by friends you frequently draw with</a:t>
            </a:r>
          </a:p>
        </p:txBody>
      </p:sp>
      <p:cxnSp>
        <p:nvCxnSpPr>
          <p:cNvPr id="95" name="Shape 95"/>
          <p:cNvCxnSpPr/>
          <p:nvPr/>
        </p:nvCxnSpPr>
        <p:spPr>
          <a:xfrm>
            <a:off x="5093925" y="3793750"/>
            <a:ext cx="1159799" cy="181499"/>
          </a:xfrm>
          <a:prstGeom prst="straightConnector1">
            <a:avLst/>
          </a:prstGeom>
          <a:noFill/>
          <a:ln cap="flat" cmpd="sng" w="9525">
            <a:solidFill>
              <a:schemeClr val="dk2"/>
            </a:solidFill>
            <a:prstDash val="solid"/>
            <a:round/>
            <a:headEnd len="lg" w="lg" type="oval"/>
            <a:tailEnd len="lg" w="lg" type="none"/>
          </a:ln>
        </p:spPr>
      </p:cxnSp>
      <p:sp>
        <p:nvSpPr>
          <p:cNvPr id="96" name="Shape 96"/>
          <p:cNvSpPr txBox="1"/>
          <p:nvPr/>
        </p:nvSpPr>
        <p:spPr>
          <a:xfrm>
            <a:off x="6295075" y="3793750"/>
            <a:ext cx="2188499" cy="463799"/>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Make it more obvious this is a multiple-select list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311700" y="445025"/>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Anticipated (Visual) Changes</a:t>
            </a:r>
          </a:p>
        </p:txBody>
      </p:sp>
      <p:pic>
        <p:nvPicPr>
          <p:cNvPr id="102" name="Shape 102"/>
          <p:cNvPicPr preferRelativeResize="0"/>
          <p:nvPr/>
        </p:nvPicPr>
        <p:blipFill>
          <a:blip r:embed="rId3">
            <a:alphaModFix/>
          </a:blip>
          <a:stretch>
            <a:fillRect/>
          </a:stretch>
        </p:blipFill>
        <p:spPr>
          <a:xfrm>
            <a:off x="3617275" y="1638928"/>
            <a:ext cx="1915524" cy="3319610"/>
          </a:xfrm>
          <a:prstGeom prst="rect">
            <a:avLst/>
          </a:prstGeom>
          <a:noFill/>
          <a:ln cap="flat" cmpd="sng" w="9525">
            <a:solidFill>
              <a:srgbClr val="B7B7B7"/>
            </a:solidFill>
            <a:prstDash val="solid"/>
            <a:round/>
            <a:headEnd len="med" w="med" type="none"/>
            <a:tailEnd len="med" w="med" type="none"/>
          </a:ln>
        </p:spPr>
      </p:pic>
      <p:cxnSp>
        <p:nvCxnSpPr>
          <p:cNvPr id="103" name="Shape 103"/>
          <p:cNvCxnSpPr/>
          <p:nvPr/>
        </p:nvCxnSpPr>
        <p:spPr>
          <a:xfrm flipH="1" rot="10800000">
            <a:off x="2754125" y="1857524"/>
            <a:ext cx="1290899" cy="1200000"/>
          </a:xfrm>
          <a:prstGeom prst="straightConnector1">
            <a:avLst/>
          </a:prstGeom>
          <a:noFill/>
          <a:ln cap="flat" cmpd="sng" w="9525">
            <a:solidFill>
              <a:schemeClr val="dk2"/>
            </a:solidFill>
            <a:prstDash val="solid"/>
            <a:round/>
            <a:headEnd len="lg" w="lg" type="none"/>
            <a:tailEnd len="lg" w="lg" type="oval"/>
          </a:ln>
        </p:spPr>
      </p:cxnSp>
      <p:sp>
        <p:nvSpPr>
          <p:cNvPr id="104" name="Shape 104"/>
          <p:cNvSpPr txBox="1"/>
          <p:nvPr/>
        </p:nvSpPr>
        <p:spPr>
          <a:xfrm>
            <a:off x="1281725" y="2855800"/>
            <a:ext cx="1472399" cy="433800"/>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Show sketch title</a:t>
            </a:r>
          </a:p>
        </p:txBody>
      </p:sp>
      <p:sp>
        <p:nvSpPr>
          <p:cNvPr id="105" name="Shape 105"/>
          <p:cNvSpPr txBox="1"/>
          <p:nvPr/>
        </p:nvSpPr>
        <p:spPr>
          <a:xfrm>
            <a:off x="6475550" y="1671375"/>
            <a:ext cx="1583400" cy="463799"/>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Consistency: Always you here</a:t>
            </a:r>
          </a:p>
        </p:txBody>
      </p:sp>
      <p:cxnSp>
        <p:nvCxnSpPr>
          <p:cNvPr id="106" name="Shape 106"/>
          <p:cNvCxnSpPr/>
          <p:nvPr/>
        </p:nvCxnSpPr>
        <p:spPr>
          <a:xfrm>
            <a:off x="5335950" y="1837200"/>
            <a:ext cx="1109400" cy="111000"/>
          </a:xfrm>
          <a:prstGeom prst="straightConnector1">
            <a:avLst/>
          </a:prstGeom>
          <a:noFill/>
          <a:ln cap="flat" cmpd="sng" w="9525">
            <a:solidFill>
              <a:schemeClr val="dk2"/>
            </a:solidFill>
            <a:prstDash val="solid"/>
            <a:round/>
            <a:headEnd len="lg" w="lg" type="oval"/>
            <a:tailEnd len="lg" w="lg" type="none"/>
          </a:ln>
        </p:spPr>
      </p:cxnSp>
      <p:cxnSp>
        <p:nvCxnSpPr>
          <p:cNvPr id="107" name="Shape 107"/>
          <p:cNvCxnSpPr/>
          <p:nvPr/>
        </p:nvCxnSpPr>
        <p:spPr>
          <a:xfrm flipH="1" rot="10800000">
            <a:off x="2320450" y="1860675"/>
            <a:ext cx="1412099" cy="208499"/>
          </a:xfrm>
          <a:prstGeom prst="straightConnector1">
            <a:avLst/>
          </a:prstGeom>
          <a:noFill/>
          <a:ln cap="flat" cmpd="sng" w="9525">
            <a:solidFill>
              <a:schemeClr val="dk2"/>
            </a:solidFill>
            <a:prstDash val="solid"/>
            <a:round/>
            <a:headEnd len="lg" w="lg" type="none"/>
            <a:tailEnd len="lg" w="lg" type="oval"/>
          </a:ln>
        </p:spPr>
      </p:cxnSp>
      <p:sp>
        <p:nvSpPr>
          <p:cNvPr id="108" name="Shape 108"/>
          <p:cNvSpPr txBox="1"/>
          <p:nvPr/>
        </p:nvSpPr>
        <p:spPr>
          <a:xfrm>
            <a:off x="505150" y="1671825"/>
            <a:ext cx="1815299" cy="891599"/>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Back button warns user about losing unsubmitted changes</a:t>
            </a:r>
          </a:p>
        </p:txBody>
      </p:sp>
      <p:cxnSp>
        <p:nvCxnSpPr>
          <p:cNvPr id="109" name="Shape 109"/>
          <p:cNvCxnSpPr>
            <a:stCxn id="110" idx="3"/>
          </p:cNvCxnSpPr>
          <p:nvPr/>
        </p:nvCxnSpPr>
        <p:spPr>
          <a:xfrm flipH="1" rot="10800000">
            <a:off x="2896325" y="4630725"/>
            <a:ext cx="916800" cy="5100"/>
          </a:xfrm>
          <a:prstGeom prst="straightConnector1">
            <a:avLst/>
          </a:prstGeom>
          <a:noFill/>
          <a:ln cap="flat" cmpd="sng" w="9525">
            <a:solidFill>
              <a:schemeClr val="dk2"/>
            </a:solidFill>
            <a:prstDash val="solid"/>
            <a:round/>
            <a:headEnd len="lg" w="lg" type="none"/>
            <a:tailEnd len="lg" w="lg" type="oval"/>
          </a:ln>
        </p:spPr>
      </p:cxnSp>
      <p:sp>
        <p:nvSpPr>
          <p:cNvPr id="110" name="Shape 110"/>
          <p:cNvSpPr txBox="1"/>
          <p:nvPr/>
        </p:nvSpPr>
        <p:spPr>
          <a:xfrm>
            <a:off x="696725" y="4418925"/>
            <a:ext cx="2199600" cy="433800"/>
          </a:xfrm>
          <a:prstGeom prst="rect">
            <a:avLst/>
          </a:prstGeom>
          <a:noFill/>
          <a:ln>
            <a:noFill/>
          </a:ln>
        </p:spPr>
        <p:txBody>
          <a:bodyPr anchorCtr="0" anchor="t" bIns="91425" lIns="91425" rIns="91425" tIns="91425">
            <a:noAutofit/>
          </a:bodyPr>
          <a:lstStyle/>
          <a:p>
            <a:pPr lvl="0" rtl="0">
              <a:spcBef>
                <a:spcPts val="0"/>
              </a:spcBef>
              <a:buNone/>
            </a:pPr>
            <a:r>
              <a:rPr lang="en">
                <a:latin typeface="Source Sans Pro"/>
                <a:ea typeface="Source Sans Pro"/>
                <a:cs typeface="Source Sans Pro"/>
                <a:sym typeface="Source Sans Pro"/>
              </a:rPr>
              <a:t>Show remaining line count</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45025"/>
            <a:ext cx="8520599" cy="1027799"/>
          </a:xfrm>
          <a:prstGeom prst="rect">
            <a:avLst/>
          </a:prstGeom>
        </p:spPr>
        <p:txBody>
          <a:bodyPr anchorCtr="0" anchor="t" bIns="91425" lIns="91425" rIns="91425" tIns="91425">
            <a:noAutofit/>
          </a:bodyPr>
          <a:lstStyle/>
          <a:p>
            <a:pPr algn="ctr">
              <a:spcBef>
                <a:spcPts val="0"/>
              </a:spcBef>
              <a:buNone/>
            </a:pPr>
            <a:r>
              <a:rPr b="1" lang="en" sz="5000">
                <a:latin typeface="Amatic SC"/>
                <a:ea typeface="Amatic SC"/>
                <a:cs typeface="Amatic SC"/>
                <a:sym typeface="Amatic SC"/>
              </a:rPr>
              <a:t>Implementation: Tech Stack</a:t>
            </a:r>
          </a:p>
        </p:txBody>
      </p:sp>
      <p:sp>
        <p:nvSpPr>
          <p:cNvPr id="116" name="Shape 116"/>
          <p:cNvSpPr txBox="1"/>
          <p:nvPr/>
        </p:nvSpPr>
        <p:spPr>
          <a:xfrm>
            <a:off x="306025" y="1494750"/>
            <a:ext cx="8520599" cy="3465299"/>
          </a:xfrm>
          <a:prstGeom prst="rect">
            <a:avLst/>
          </a:prstGeom>
          <a:noFill/>
          <a:ln>
            <a:noFill/>
          </a:ln>
        </p:spPr>
        <p:txBody>
          <a:bodyPr anchorCtr="0" anchor="t" bIns="91425" lIns="91425" rIns="91425" tIns="91425">
            <a:noAutofit/>
          </a:bodyPr>
          <a:lstStyle/>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Developing native iOS app with Xcode/Swift</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Thanks Louis!</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CS19</a:t>
            </a:r>
            <a:r>
              <a:rPr lang="en" sz="2400">
                <a:latin typeface="Source Sans Pro"/>
                <a:ea typeface="Source Sans Pro"/>
                <a:cs typeface="Source Sans Pro"/>
                <a:sym typeface="Source Sans Pro"/>
              </a:rPr>
              <a:t>3P (</a:t>
            </a:r>
            <a:r>
              <a:rPr lang="en" sz="2400">
                <a:solidFill>
                  <a:schemeClr val="dk1"/>
                </a:solidFill>
                <a:latin typeface="Source Sans Pro"/>
                <a:ea typeface="Source Sans Pro"/>
                <a:cs typeface="Source Sans Pro"/>
                <a:sym typeface="Source Sans Pro"/>
              </a:rPr>
              <a:t>iPhone and iPad Application Programming)</a:t>
            </a:r>
            <a:r>
              <a:rPr lang="en" sz="2400">
                <a:latin typeface="Source Sans Pro"/>
                <a:ea typeface="Source Sans Pro"/>
                <a:cs typeface="Source Sans Pro"/>
                <a:sym typeface="Source Sans Pro"/>
              </a:rPr>
              <a:t> lecture videos on iTunes U</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UI assets created in Adobe Illustrator</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20" name="Shape 120"/>
        <p:cNvGrpSpPr/>
        <p:nvPr/>
      </p:nvGrpSpPr>
      <p:grpSpPr>
        <a:xfrm>
          <a:off x="0" y="0"/>
          <a:ext cx="0" cy="0"/>
          <a:chOff x="0" y="0"/>
          <a:chExt cx="0" cy="0"/>
        </a:xfrm>
      </p:grpSpPr>
      <p:pic>
        <p:nvPicPr>
          <p:cNvPr id="121" name="Shape 121"/>
          <p:cNvPicPr preferRelativeResize="0"/>
          <p:nvPr/>
        </p:nvPicPr>
        <p:blipFill>
          <a:blip r:embed="rId3">
            <a:alphaModFix/>
          </a:blip>
          <a:stretch>
            <a:fillRect/>
          </a:stretch>
        </p:blipFill>
        <p:spPr>
          <a:xfrm>
            <a:off x="1142974" y="0"/>
            <a:ext cx="6858026" cy="51434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311700" y="445025"/>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Implementation: Challenges</a:t>
            </a:r>
          </a:p>
        </p:txBody>
      </p:sp>
      <p:sp>
        <p:nvSpPr>
          <p:cNvPr id="127" name="Shape 127"/>
          <p:cNvSpPr txBox="1"/>
          <p:nvPr/>
        </p:nvSpPr>
        <p:spPr>
          <a:xfrm>
            <a:off x="306025" y="1494750"/>
            <a:ext cx="8520599" cy="3465299"/>
          </a:xfrm>
          <a:prstGeom prst="rect">
            <a:avLst/>
          </a:prstGeom>
          <a:noFill/>
          <a:ln>
            <a:noFill/>
          </a:ln>
        </p:spPr>
        <p:txBody>
          <a:bodyPr anchorCtr="0" anchor="t" bIns="91425" lIns="91425" rIns="91425" tIns="91425">
            <a:noAutofit/>
          </a:bodyPr>
          <a:lstStyle/>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Lots to learn, little development time.</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Scaled down expectations?</a:t>
            </a:r>
          </a:p>
          <a:p>
            <a:pPr indent="-381000" lvl="0" marL="457200" rtl="0">
              <a:spcBef>
                <a:spcPts val="0"/>
              </a:spcBef>
              <a:buSzPct val="100000"/>
              <a:buFont typeface="Source Sans Pro"/>
              <a:buChar char="●"/>
            </a:pPr>
            <a:r>
              <a:rPr lang="en" sz="2400">
                <a:latin typeface="Source Sans Pro"/>
                <a:ea typeface="Source Sans Pro"/>
                <a:cs typeface="Source Sans Pro"/>
                <a:sym typeface="Source Sans Pro"/>
              </a:rPr>
              <a:t>Getting up and running with GitHub</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New to most of the team</a:t>
            </a:r>
          </a:p>
          <a:p>
            <a:pPr indent="-381000" lvl="1" marL="914400" rtl="0">
              <a:spcBef>
                <a:spcPts val="0"/>
              </a:spcBef>
              <a:buSzPct val="100000"/>
              <a:buFont typeface="Source Sans Pro"/>
              <a:buChar char="○"/>
            </a:pPr>
            <a:r>
              <a:rPr lang="en" sz="2400">
                <a:latin typeface="Source Sans Pro"/>
                <a:ea typeface="Source Sans Pro"/>
                <a:cs typeface="Source Sans Pro"/>
                <a:sym typeface="Source Sans Pro"/>
              </a:rPr>
              <a:t>Collaborative iOS coding is hard</a:t>
            </a:r>
          </a:p>
          <a:p>
            <a:pPr indent="-381000" lvl="2" marL="1371600" rtl="0">
              <a:spcBef>
                <a:spcPts val="0"/>
              </a:spcBef>
              <a:buSzPct val="100000"/>
              <a:buFont typeface="Source Sans Pro"/>
              <a:buChar char="■"/>
            </a:pPr>
            <a:r>
              <a:rPr lang="en" sz="2400">
                <a:latin typeface="Source Sans Pro"/>
                <a:ea typeface="Source Sans Pro"/>
                <a:cs typeface="Source Sans Pro"/>
                <a:sym typeface="Source Sans Pro"/>
              </a:rPr>
              <a:t>Storyboard files conflict all the time and have to be resolved manually</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1" name="Shape 131"/>
        <p:cNvGrpSpPr/>
        <p:nvPr/>
      </p:nvGrpSpPr>
      <p:grpSpPr>
        <a:xfrm>
          <a:off x="0" y="0"/>
          <a:ext cx="0" cy="0"/>
          <a:chOff x="0" y="0"/>
          <a:chExt cx="0" cy="0"/>
        </a:xfrm>
      </p:grpSpPr>
      <p:sp>
        <p:nvSpPr>
          <p:cNvPr id="132" name="Shape 132"/>
          <p:cNvSpPr txBox="1"/>
          <p:nvPr>
            <p:ph type="title"/>
          </p:nvPr>
        </p:nvSpPr>
        <p:spPr>
          <a:xfrm>
            <a:off x="311700" y="2057850"/>
            <a:ext cx="8520599" cy="1027799"/>
          </a:xfrm>
          <a:prstGeom prst="rect">
            <a:avLst/>
          </a:prstGeom>
        </p:spPr>
        <p:txBody>
          <a:bodyPr anchorCtr="0" anchor="t" bIns="91425" lIns="91425" rIns="91425" tIns="91425">
            <a:noAutofit/>
          </a:bodyPr>
          <a:lstStyle/>
          <a:p>
            <a:pPr lvl="0" rtl="0" algn="ctr">
              <a:spcBef>
                <a:spcPts val="0"/>
              </a:spcBef>
              <a:buNone/>
            </a:pPr>
            <a:r>
              <a:rPr b="1" lang="en" sz="5000">
                <a:latin typeface="Amatic SC"/>
                <a:ea typeface="Amatic SC"/>
                <a:cs typeface="Amatic SC"/>
                <a:sym typeface="Amatic SC"/>
              </a:rPr>
              <a:t>{ Insert Awesome Demo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