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maticSC-bold.fntdata"/><Relationship Id="rId6" Type="http://schemas.openxmlformats.org/officeDocument/2006/relationships/slide" Target="slides/slide2.xml"/><Relationship Id="rId18" Type="http://schemas.openxmlformats.org/officeDocument/2006/relationships/font" Target="fonts/AmaticS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eb.stanford.edu/class/cs147/projects/creation/Art_Attack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9" Type="http://schemas.openxmlformats.org/officeDocument/2006/relationships/image" Target="../media/image04.png"/><Relationship Id="rId5" Type="http://schemas.openxmlformats.org/officeDocument/2006/relationships/image" Target="../media/image05.jpg"/><Relationship Id="rId6" Type="http://schemas.openxmlformats.org/officeDocument/2006/relationships/image" Target="../media/image21.png"/><Relationship Id="rId7" Type="http://schemas.openxmlformats.org/officeDocument/2006/relationships/image" Target="../media/image07.png"/><Relationship Id="rId8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03.png"/><Relationship Id="rId10" Type="http://schemas.openxmlformats.org/officeDocument/2006/relationships/image" Target="../media/image11.png"/><Relationship Id="rId9" Type="http://schemas.openxmlformats.org/officeDocument/2006/relationships/image" Target="../media/image09.png"/><Relationship Id="rId5" Type="http://schemas.openxmlformats.org/officeDocument/2006/relationships/image" Target="../media/image07.png"/><Relationship Id="rId6" Type="http://schemas.openxmlformats.org/officeDocument/2006/relationships/image" Target="../media/image04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>
            <a:off x="311700" y="150775"/>
            <a:ext cx="8520599" cy="2690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solidFill>
                  <a:srgbClr val="766DFF"/>
                </a:solidFill>
                <a:latin typeface="Amatic SC"/>
                <a:ea typeface="Amatic SC"/>
                <a:cs typeface="Amatic SC"/>
                <a:sym typeface="Amatic SC"/>
              </a:rPr>
              <a:t>10 Lines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96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Medium-fi Prototype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by: Team Art Attack!</a:t>
            </a:r>
          </a:p>
        </p:txBody>
      </p:sp>
      <p:sp>
        <p:nvSpPr>
          <p:cNvPr id="54" name="Shape 54"/>
          <p:cNvSpPr/>
          <p:nvPr/>
        </p:nvSpPr>
        <p:spPr>
          <a:xfrm>
            <a:off x="5945425" y="3671575"/>
            <a:ext cx="880199" cy="880199"/>
          </a:xfrm>
          <a:prstGeom prst="ellipse">
            <a:avLst/>
          </a:prstGeom>
          <a:solidFill>
            <a:srgbClr val="96EE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510825" y="2487325"/>
            <a:ext cx="511199" cy="510900"/>
          </a:xfrm>
          <a:prstGeom prst="ellipse">
            <a:avLst/>
          </a:prstGeom>
          <a:solidFill>
            <a:srgbClr val="FFA02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205000" y="3187275"/>
            <a:ext cx="329100" cy="329100"/>
          </a:xfrm>
          <a:prstGeom prst="ellipse">
            <a:avLst/>
          </a:prstGeom>
          <a:solidFill>
            <a:srgbClr val="FF4EB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973598" y="4358225"/>
            <a:ext cx="706200" cy="706200"/>
          </a:xfrm>
          <a:prstGeom prst="ellipse">
            <a:avLst/>
          </a:prstGeom>
          <a:solidFill>
            <a:srgbClr val="766D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5" y="3978175"/>
            <a:ext cx="6021600" cy="267000"/>
          </a:xfrm>
          <a:prstGeom prst="rect">
            <a:avLst/>
          </a:prstGeom>
          <a:solidFill>
            <a:srgbClr val="96EEE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4624200"/>
            <a:ext cx="3126000" cy="196800"/>
          </a:xfrm>
          <a:prstGeom prst="rect">
            <a:avLst/>
          </a:prstGeom>
          <a:solidFill>
            <a:srgbClr val="766D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25" y="3269612"/>
            <a:ext cx="4268999" cy="164400"/>
          </a:xfrm>
          <a:prstGeom prst="rect">
            <a:avLst/>
          </a:prstGeom>
          <a:solidFill>
            <a:srgbClr val="FF4EB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2644375"/>
            <a:ext cx="1663200" cy="196800"/>
          </a:xfrm>
          <a:prstGeom prst="rect">
            <a:avLst/>
          </a:prstGeom>
          <a:solidFill>
            <a:srgbClr val="FFA02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124875" y="2578225"/>
            <a:ext cx="17577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Selina Her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1412425" y="4546775"/>
            <a:ext cx="17577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Sarah Wymer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3281775" y="3978175"/>
            <a:ext cx="17577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Ben-Han Sung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887575" y="3162825"/>
            <a:ext cx="17577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Nyasha Smith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7386300" y="4735325"/>
            <a:ext cx="17577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10/29/2015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311700" y="209325"/>
            <a:ext cx="8520599" cy="12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Prototype Overview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1223187"/>
            <a:ext cx="3199980" cy="2697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157" y="1572937"/>
            <a:ext cx="3199980" cy="269712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5987400" y="1578875"/>
            <a:ext cx="2689800" cy="2477099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2320" y="2179362"/>
            <a:ext cx="3199980" cy="269712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3425150" y="2216350"/>
            <a:ext cx="2650499" cy="2425800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rgbClr val="E6913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371726" y="2129050"/>
            <a:ext cx="2650499" cy="226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Limitations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Source Code Pro"/>
              <a:buChar char="●"/>
            </a:pPr>
            <a:r>
              <a:rPr lang="en" sz="1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InVision bugs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Source Code Pro"/>
              <a:buChar char="●"/>
            </a:pPr>
            <a:r>
              <a:rPr lang="en" sz="1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limited screens/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Source Code Pro"/>
              <a:buChar char="●"/>
            </a:pPr>
            <a:r>
              <a:rPr lang="en" sz="18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multi-purpose screens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6142500" y="1800150"/>
            <a:ext cx="26898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Wizard of Oz Techniques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real-time collaboration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Source Code Pro"/>
              <a:buChar char="●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simulated drawings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64287" y="1578750"/>
            <a:ext cx="24714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800">
                <a:latin typeface="Source Code Pro"/>
                <a:ea typeface="Source Code Pro"/>
                <a:cs typeface="Source Code Pro"/>
                <a:sym typeface="Source Code Pro"/>
              </a:rPr>
              <a:t>Benefit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better feel for the task flow, the vibe of the app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2587437" y="1238775"/>
            <a:ext cx="3931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Hand-coded features: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88" y="2406276"/>
            <a:ext cx="2700371" cy="227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851" y="2055126"/>
            <a:ext cx="2700371" cy="2276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9513" y="2406276"/>
            <a:ext cx="2700371" cy="2276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518950" y="2896525"/>
            <a:ext cx="2471400" cy="1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Line 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drawings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3273187" y="2322675"/>
            <a:ext cx="24714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Message to friend*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6115712" y="2716575"/>
            <a:ext cx="2471400" cy="19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Friend 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ource Code Pro"/>
                <a:ea typeface="Source Code Pro"/>
                <a:cs typeface="Source Code Pro"/>
                <a:sym typeface="Source Code Pro"/>
              </a:rPr>
              <a:t>list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11700" y="209325"/>
            <a:ext cx="8520599" cy="12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Prototype Overview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2543287" y="4164175"/>
            <a:ext cx="3931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*see next slide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311700" y="57675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5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Additional Prototype Screenshots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960" l="0" r="0" t="0"/>
          <a:stretch/>
        </p:blipFill>
        <p:spPr>
          <a:xfrm>
            <a:off x="1312062" y="981100"/>
            <a:ext cx="2092949" cy="405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3175" r="0" t="1854"/>
          <a:stretch/>
        </p:blipFill>
        <p:spPr>
          <a:xfrm>
            <a:off x="5805437" y="1076000"/>
            <a:ext cx="2026500" cy="39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b="16581" l="39290" r="39644" t="16015"/>
          <a:stretch/>
        </p:blipFill>
        <p:spPr>
          <a:xfrm>
            <a:off x="3596862" y="1000725"/>
            <a:ext cx="2026508" cy="405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/>
              </a:rPr>
              <a:t>http://web.stanford.edu/class/cs147/projects/creation/Art_Attack/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311700" y="57675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5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Website+Prototype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311700" y="31040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Problem &amp; Solution Overview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116400" y="1653450"/>
            <a:ext cx="8820600" cy="18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2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Value proposition: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Collaborative drawing for kickstarting creativity.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1576738" y="1121500"/>
            <a:ext cx="5990526" cy="379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25" y="-1486698"/>
            <a:ext cx="9072148" cy="907214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392200" y="67560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55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Tasks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392200" y="1552800"/>
            <a:ext cx="8520599" cy="3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Simple: </a:t>
            </a:r>
            <a:r>
              <a:rPr lang="en" sz="3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Browse art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was: Look at other people’s art (for fun or inspiration)</a:t>
            </a:r>
          </a:p>
          <a:p>
            <a:pPr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Medium: </a:t>
            </a:r>
            <a:r>
              <a:rPr lang="en" sz="3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Draw with a friend</a:t>
            </a:r>
          </a:p>
          <a:p>
            <a:pPr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was: Draw pictures with another person without being in the same place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Complex: </a:t>
            </a:r>
            <a:r>
              <a:rPr lang="en" sz="3000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with the public</a:t>
            </a: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was: Start visual dialogue with creative community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311700" y="249425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Revised Interface Design: </a:t>
            </a:r>
            <a:r>
              <a:rPr lang="en" sz="3000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Refined Ideas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685700"/>
            <a:ext cx="1406210" cy="26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3954" y="1685711"/>
            <a:ext cx="1406210" cy="26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669" y="1685711"/>
            <a:ext cx="1406210" cy="2677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1716" y="1675850"/>
            <a:ext cx="1306894" cy="26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5885" y="1696088"/>
            <a:ext cx="1372939" cy="26584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Shape 91"/>
          <p:cNvCxnSpPr>
            <a:stCxn id="86" idx="2"/>
            <a:endCxn id="89" idx="2"/>
          </p:cNvCxnSpPr>
          <p:nvPr/>
        </p:nvCxnSpPr>
        <p:spPr>
          <a:xfrm flipH="1" rot="-5400000">
            <a:off x="1611955" y="3689394"/>
            <a:ext cx="9900" cy="1356600"/>
          </a:xfrm>
          <a:prstGeom prst="curvedConnector3">
            <a:avLst>
              <a:gd fmla="val 250485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2" name="Shape 92"/>
          <p:cNvCxnSpPr>
            <a:stCxn id="88" idx="2"/>
            <a:endCxn id="90" idx="2"/>
          </p:cNvCxnSpPr>
          <p:nvPr/>
        </p:nvCxnSpPr>
        <p:spPr>
          <a:xfrm rot="-5400000">
            <a:off x="7463525" y="3663904"/>
            <a:ext cx="8100" cy="1389600"/>
          </a:xfrm>
          <a:prstGeom prst="curvedConnector3">
            <a:avLst>
              <a:gd fmla="val -2939815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3" name="Shape 93"/>
          <p:cNvCxnSpPr>
            <a:stCxn id="87" idx="0"/>
            <a:endCxn id="94" idx="0"/>
          </p:cNvCxnSpPr>
          <p:nvPr/>
        </p:nvCxnSpPr>
        <p:spPr>
          <a:xfrm flipH="1" rot="-5400000">
            <a:off x="4511260" y="991511"/>
            <a:ext cx="1200" cy="1389600"/>
          </a:xfrm>
          <a:prstGeom prst="curvedConnector3">
            <a:avLst>
              <a:gd fmla="val -1984375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94" name="Shape 9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20170" y="1686808"/>
            <a:ext cx="1372939" cy="267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20173" y="1706554"/>
            <a:ext cx="1372925" cy="264964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6257525" y="3197200"/>
            <a:ext cx="1030499" cy="2531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7" name="Shape 97"/>
          <p:cNvCxnSpPr/>
          <p:nvPr/>
        </p:nvCxnSpPr>
        <p:spPr>
          <a:xfrm flipH="1" rot="10800000">
            <a:off x="734075" y="2873075"/>
            <a:ext cx="497100" cy="4880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" name="Shape 98"/>
          <p:cNvCxnSpPr/>
          <p:nvPr/>
        </p:nvCxnSpPr>
        <p:spPr>
          <a:xfrm rot="10800000">
            <a:off x="770175" y="2872999"/>
            <a:ext cx="397799" cy="47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9" name="Shape 99"/>
          <p:cNvSpPr/>
          <p:nvPr/>
        </p:nvSpPr>
        <p:spPr>
          <a:xfrm>
            <a:off x="3313100" y="2990525"/>
            <a:ext cx="1030499" cy="2531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11700" y="173225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Revised Interface: </a:t>
            </a:r>
            <a:r>
              <a:rPr lang="en" sz="3000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Major Developments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99" y="1308987"/>
            <a:ext cx="1870149" cy="362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134675" y="3163575"/>
            <a:ext cx="77082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2728975" y="1179175"/>
            <a:ext cx="6524700" cy="372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Source Code Pro"/>
              <a:buChar char="●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Combo newsfeed/new sketch feature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Source Code Pro"/>
              <a:buChar char="●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Lots of streamlined task flows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Source Code Pro"/>
              <a:buChar char="○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screens eliminated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Source Code Pro"/>
              <a:buChar char="○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1 line per turn; 10 lines total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Source Code Pro"/>
              <a:buChar char="●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Creation of visual language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Source Code Pro"/>
              <a:buChar char="○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Circular buttons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Source Code Pro"/>
              <a:buChar char="○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Instructions in gray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Source Code Pro"/>
              <a:buChar char="○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Appropriate color use for emphasis</a:t>
            </a:r>
          </a:p>
          <a:p>
            <a:pPr indent="-355600" lvl="1" marL="914400" rtl="0">
              <a:spcBef>
                <a:spcPts val="0"/>
              </a:spcBef>
              <a:buSzPct val="100000"/>
              <a:buFont typeface="Source Code Pro"/>
              <a:buChar char="○"/>
            </a:pPr>
            <a:r>
              <a:rPr lang="en" sz="2000">
                <a:latin typeface="Source Code Pro"/>
                <a:ea typeface="Source Code Pro"/>
                <a:cs typeface="Source Code Pro"/>
                <a:sym typeface="Source Code Pro"/>
              </a:rPr>
              <a:t>Golden frames vs black border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Shape 112"/>
          <p:cNvCxnSpPr/>
          <p:nvPr/>
        </p:nvCxnSpPr>
        <p:spPr>
          <a:xfrm>
            <a:off x="14575" y="3202075"/>
            <a:ext cx="8988600" cy="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3" name="Shape 113"/>
          <p:cNvSpPr txBox="1"/>
          <p:nvPr/>
        </p:nvSpPr>
        <p:spPr>
          <a:xfrm>
            <a:off x="208075" y="86275"/>
            <a:ext cx="8727599" cy="1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en" sz="5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Task 1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Browse others’ work for inspiration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00" y="1779325"/>
            <a:ext cx="1476890" cy="28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2225" y="1772423"/>
            <a:ext cx="1476900" cy="285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9239" y="1799874"/>
            <a:ext cx="1445373" cy="284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 b="24749" l="7340" r="7891" t="43978"/>
          <a:stretch/>
        </p:blipFill>
        <p:spPr>
          <a:xfrm>
            <a:off x="5254725" y="1833150"/>
            <a:ext cx="3194549" cy="23206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8" name="Shape 118"/>
          <p:cNvSpPr txBox="1"/>
          <p:nvPr/>
        </p:nvSpPr>
        <p:spPr>
          <a:xfrm>
            <a:off x="5215425" y="4149900"/>
            <a:ext cx="3363599" cy="335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*example of current events commentary use case</a:t>
            </a:r>
          </a:p>
        </p:txBody>
      </p:sp>
      <p:cxnSp>
        <p:nvCxnSpPr>
          <p:cNvPr id="119" name="Shape 119"/>
          <p:cNvCxnSpPr/>
          <p:nvPr/>
        </p:nvCxnSpPr>
        <p:spPr>
          <a:xfrm flipH="1" rot="10800000">
            <a:off x="3975550" y="1819349"/>
            <a:ext cx="1280400" cy="134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" name="Shape 120"/>
          <p:cNvCxnSpPr/>
          <p:nvPr/>
        </p:nvCxnSpPr>
        <p:spPr>
          <a:xfrm>
            <a:off x="3998025" y="3683550"/>
            <a:ext cx="1246499" cy="40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1" name="Shape 121"/>
          <p:cNvCxnSpPr>
            <a:endCxn id="117" idx="1"/>
          </p:cNvCxnSpPr>
          <p:nvPr/>
        </p:nvCxnSpPr>
        <p:spPr>
          <a:xfrm flipH="1" rot="10800000">
            <a:off x="4806525" y="2993462"/>
            <a:ext cx="448200" cy="16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2" name="Shape 122"/>
          <p:cNvCxnSpPr/>
          <p:nvPr/>
        </p:nvCxnSpPr>
        <p:spPr>
          <a:xfrm>
            <a:off x="4817825" y="3661100"/>
            <a:ext cx="449100" cy="10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6442975" y="0"/>
            <a:ext cx="2956200" cy="174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457200" lvl="0" rtl="0" algn="l">
              <a:spcBef>
                <a:spcPts val="0"/>
              </a:spcBef>
              <a:buNone/>
            </a:pPr>
            <a:r>
              <a:rPr b="1" lang="en" sz="5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Task 2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528" y="437575"/>
            <a:ext cx="1245041" cy="2287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339" y="449147"/>
            <a:ext cx="1245041" cy="2265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>
            <a:endCxn id="128" idx="1"/>
          </p:cNvCxnSpPr>
          <p:nvPr/>
        </p:nvCxnSpPr>
        <p:spPr>
          <a:xfrm>
            <a:off x="1556828" y="1580574"/>
            <a:ext cx="287700" cy="6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1" name="Shape 131"/>
          <p:cNvCxnSpPr/>
          <p:nvPr/>
        </p:nvCxnSpPr>
        <p:spPr>
          <a:xfrm>
            <a:off x="3089603" y="1624974"/>
            <a:ext cx="287699" cy="599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2" name="Shape 132"/>
          <p:cNvCxnSpPr/>
          <p:nvPr/>
        </p:nvCxnSpPr>
        <p:spPr>
          <a:xfrm>
            <a:off x="4611653" y="1615593"/>
            <a:ext cx="287699" cy="599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3" name="Shape 133"/>
          <p:cNvCxnSpPr/>
          <p:nvPr/>
        </p:nvCxnSpPr>
        <p:spPr>
          <a:xfrm>
            <a:off x="2550653" y="3866624"/>
            <a:ext cx="287699" cy="599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4" name="Shape 134"/>
          <p:cNvCxnSpPr/>
          <p:nvPr/>
        </p:nvCxnSpPr>
        <p:spPr>
          <a:xfrm>
            <a:off x="4066978" y="3866624"/>
            <a:ext cx="287699" cy="599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9325" y="2750203"/>
            <a:ext cx="1245041" cy="2251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10158" y="445088"/>
            <a:ext cx="1177325" cy="227217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6211650" y="1248500"/>
            <a:ext cx="2956200" cy="1741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Draw with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friend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3325" y="2723252"/>
            <a:ext cx="1177325" cy="22873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hape 139"/>
          <p:cNvCxnSpPr>
            <a:stCxn id="136" idx="3"/>
            <a:endCxn id="138" idx="1"/>
          </p:cNvCxnSpPr>
          <p:nvPr/>
        </p:nvCxnSpPr>
        <p:spPr>
          <a:xfrm flipH="1">
            <a:off x="1373284" y="1581175"/>
            <a:ext cx="4714200" cy="2285700"/>
          </a:xfrm>
          <a:prstGeom prst="curvedConnector5">
            <a:avLst>
              <a:gd fmla="val -5051" name="adj1"/>
              <a:gd fmla="val 49835" name="adj2"/>
              <a:gd fmla="val 105050" name="adj3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" name="Shape 140"/>
          <p:cNvCxnSpPr/>
          <p:nvPr/>
        </p:nvCxnSpPr>
        <p:spPr>
          <a:xfrm>
            <a:off x="76203" y="1555299"/>
            <a:ext cx="287699" cy="599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1" name="Shape 1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443094"/>
            <a:ext cx="1245040" cy="22761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Shape 142"/>
          <p:cNvCxnSpPr/>
          <p:nvPr/>
        </p:nvCxnSpPr>
        <p:spPr>
          <a:xfrm>
            <a:off x="4353050" y="3875875"/>
            <a:ext cx="4831499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3" name="Shape 1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51398" y="2753903"/>
            <a:ext cx="1245041" cy="224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51608" y="2737737"/>
            <a:ext cx="1245041" cy="2255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9" name="Shape 149"/>
          <p:cNvCxnSpPr/>
          <p:nvPr/>
        </p:nvCxnSpPr>
        <p:spPr>
          <a:xfrm>
            <a:off x="0" y="3997175"/>
            <a:ext cx="8950500" cy="56099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0" name="Shape 150"/>
          <p:cNvSpPr txBox="1"/>
          <p:nvPr/>
        </p:nvSpPr>
        <p:spPr>
          <a:xfrm>
            <a:off x="587600" y="297475"/>
            <a:ext cx="4162799" cy="129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b="1" lang="en" sz="5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Task 3</a:t>
            </a:r>
            <a:r>
              <a:rPr lang="en" sz="4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r>
              <a:rPr lang="en" sz="30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Create with the public: </a:t>
            </a:r>
            <a:r>
              <a:rPr lang="en" sz="18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2 options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00" y="2149100"/>
            <a:ext cx="1476890" cy="28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6963" y="2142198"/>
            <a:ext cx="1476900" cy="2859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8828" y="2139858"/>
            <a:ext cx="1476900" cy="286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50676" y="2149433"/>
            <a:ext cx="1476899" cy="284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0100" y="297475"/>
            <a:ext cx="1138549" cy="2243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Shape 156"/>
          <p:cNvGrpSpPr/>
          <p:nvPr/>
        </p:nvGrpSpPr>
        <p:grpSpPr>
          <a:xfrm>
            <a:off x="4611800" y="0"/>
            <a:ext cx="2915400" cy="1317600"/>
            <a:chOff x="4623375" y="102150"/>
            <a:chExt cx="2915400" cy="1317600"/>
          </a:xfrm>
        </p:grpSpPr>
        <p:cxnSp>
          <p:nvCxnSpPr>
            <p:cNvPr id="157" name="Shape 157"/>
            <p:cNvCxnSpPr/>
            <p:nvPr/>
          </p:nvCxnSpPr>
          <p:spPr>
            <a:xfrm>
              <a:off x="7351275" y="1419150"/>
              <a:ext cx="187500" cy="599"/>
            </a:xfrm>
            <a:prstGeom prst="bentConnector3">
              <a:avLst>
                <a:gd fmla="val 50000" name="adj1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triangle"/>
            </a:ln>
          </p:spPr>
        </p:cxnSp>
        <p:cxnSp>
          <p:nvCxnSpPr>
            <p:cNvPr id="158" name="Shape 158"/>
            <p:cNvCxnSpPr/>
            <p:nvPr/>
          </p:nvCxnSpPr>
          <p:spPr>
            <a:xfrm>
              <a:off x="4623375" y="102150"/>
              <a:ext cx="2727900" cy="1317600"/>
            </a:xfrm>
            <a:prstGeom prst="curvedConnector3">
              <a:avLst>
                <a:gd fmla="val 50000" name="adj1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311700" y="1326925"/>
            <a:ext cx="8520599" cy="904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Our tools: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6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21212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												         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21212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311700" y="209325"/>
            <a:ext cx="8520599" cy="1228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212121"/>
                </a:solidFill>
                <a:latin typeface="Amatic SC"/>
                <a:ea typeface="Amatic SC"/>
                <a:cs typeface="Amatic SC"/>
                <a:sym typeface="Amatic SC"/>
              </a:rPr>
              <a:t>Prototype Overview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75" y="1622125"/>
            <a:ext cx="3216575" cy="32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4100" y="2170049"/>
            <a:ext cx="1921224" cy="187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4456800" y="2940375"/>
            <a:ext cx="4932299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accent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Illustrator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004675" y="-346700"/>
            <a:ext cx="7708200" cy="8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