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5143500" cx="9144000"/>
  <p:notesSz cx="6858000" cy="9144000"/>
  <p:embeddedFontLst>
    <p:embeddedFont>
      <p:font typeface="Raleway"/>
      <p:regular r:id="rId22"/>
      <p:bold r:id="rId23"/>
    </p:embeddedFont>
    <p:embeddedFont>
      <p:font typeface="Lato"/>
      <p:regular r:id="rId24"/>
      <p:bold r:id="rId25"/>
      <p:italic r:id="rId26"/>
      <p:boldItalic r:id="rId27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Raleway-regular.fntdata"/><Relationship Id="rId21" Type="http://schemas.openxmlformats.org/officeDocument/2006/relationships/slide" Target="slides/slide17.xml"/><Relationship Id="rId24" Type="http://schemas.openxmlformats.org/officeDocument/2006/relationships/font" Target="fonts/Lato-regular.fntdata"/><Relationship Id="rId23" Type="http://schemas.openxmlformats.org/officeDocument/2006/relationships/font" Target="fonts/Raleway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Lato-italic.fntdata"/><Relationship Id="rId25" Type="http://schemas.openxmlformats.org/officeDocument/2006/relationships/font" Target="fonts/Lato-bold.fntdata"/><Relationship Id="rId27" Type="http://schemas.openxmlformats.org/officeDocument/2006/relationships/font" Target="fonts/Lato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arenR"/>
            </a:pPr>
            <a:r>
              <a:rPr lang="en"/>
              <a:t>We took out setting due to low prioritization</a:t>
            </a:r>
          </a:p>
          <a:p>
            <a:pPr indent="-228600" lvl="0" marL="457200" rtl="0">
              <a:spcBef>
                <a:spcPts val="0"/>
              </a:spcBef>
              <a:buAutoNum type="arabicParenR"/>
            </a:pPr>
            <a:r>
              <a:rPr lang="en"/>
              <a:t>WOO - we hand you the task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based on user feedback we added an additional feature to customize the tasks someone gets when they fail to Phocus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based on use feedback we modified this task and I will touch on this soon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Rationale for change: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Users were confused about the home screen and spent a lot of time figuring out what is going on.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It seemed a little like choosing a mode in a game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en"/>
              <a:t>We looked at a bunch of other apps to see what is the starting point and realized we should start with a split screen </a:t>
            </a:r>
            <a:r>
              <a:rPr b="1" lang="en"/>
              <a:t>Starting from the news feed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Rationale for change: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</a:pPr>
            <a:r>
              <a:rPr lang="en">
                <a:solidFill>
                  <a:schemeClr val="dk2"/>
                </a:solidFill>
              </a:rPr>
              <a:t>Rationale for change: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bg>
      <p:bgPr>
        <a:solidFill>
          <a:schemeClr val="dk1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hape 9"/>
          <p:cNvCxnSpPr/>
          <p:nvPr/>
        </p:nvCxnSpPr>
        <p:spPr>
          <a:xfrm>
            <a:off x="2477724" y="415650"/>
            <a:ext cx="6244199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" name="Shape 10"/>
          <p:cNvCxnSpPr/>
          <p:nvPr/>
        </p:nvCxnSpPr>
        <p:spPr>
          <a:xfrm>
            <a:off x="2477724" y="4740000"/>
            <a:ext cx="6244199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" name="Shape 11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" name="Shape 12"/>
          <p:cNvSpPr txBox="1"/>
          <p:nvPr>
            <p:ph type="ctrTitle"/>
          </p:nvPr>
        </p:nvSpPr>
        <p:spPr>
          <a:xfrm>
            <a:off x="2371725" y="630225"/>
            <a:ext cx="6331500" cy="15419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2390266" y="3238450"/>
            <a:ext cx="6331500" cy="1241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None/>
              <a:defRPr>
                <a:solidFill>
                  <a:schemeClr val="l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5pPr>
            <a:lvl6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6pPr>
            <a:lvl7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7pPr>
            <a:lvl8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8pPr>
            <a:lvl9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Shape 60"/>
          <p:cNvCxnSpPr/>
          <p:nvPr/>
        </p:nvCxnSpPr>
        <p:spPr>
          <a:xfrm>
            <a:off x="425200" y="4740000"/>
            <a:ext cx="8296799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" name="Shape 61"/>
          <p:cNvCxnSpPr/>
          <p:nvPr/>
        </p:nvCxnSpPr>
        <p:spPr>
          <a:xfrm>
            <a:off x="425200" y="415650"/>
            <a:ext cx="8296799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" name="Shape 62"/>
          <p:cNvSpPr txBox="1"/>
          <p:nvPr>
            <p:ph type="title"/>
          </p:nvPr>
        </p:nvSpPr>
        <p:spPr>
          <a:xfrm>
            <a:off x="853950" y="1304850"/>
            <a:ext cx="7436099" cy="15383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algn="ctr">
              <a:spcBef>
                <a:spcPts val="0"/>
              </a:spcBef>
              <a:buClr>
                <a:schemeClr val="dk1"/>
              </a:buClr>
              <a:buSzPct val="100000"/>
              <a:buFont typeface="Lato"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x="853950" y="2919450"/>
            <a:ext cx="7436099" cy="1071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64" name="Shape 64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hape 16"/>
          <p:cNvCxnSpPr/>
          <p:nvPr/>
        </p:nvCxnSpPr>
        <p:spPr>
          <a:xfrm>
            <a:off x="425200" y="415650"/>
            <a:ext cx="8296799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" name="Shape 17"/>
          <p:cNvCxnSpPr/>
          <p:nvPr/>
        </p:nvCxnSpPr>
        <p:spPr>
          <a:xfrm>
            <a:off x="425200" y="4740000"/>
            <a:ext cx="8296799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" name="Shape 18"/>
          <p:cNvSpPr txBox="1"/>
          <p:nvPr>
            <p:ph type="title"/>
          </p:nvPr>
        </p:nvSpPr>
        <p:spPr>
          <a:xfrm>
            <a:off x="406425" y="1806825"/>
            <a:ext cx="8296799" cy="15419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algn="ctr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hape 21"/>
          <p:cNvCxnSpPr/>
          <p:nvPr/>
        </p:nvCxnSpPr>
        <p:spPr>
          <a:xfrm>
            <a:off x="2477724" y="415650"/>
            <a:ext cx="6244199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2" name="Shape 22"/>
          <p:cNvCxnSpPr/>
          <p:nvPr/>
        </p:nvCxnSpPr>
        <p:spPr>
          <a:xfrm>
            <a:off x="2477724" y="4740000"/>
            <a:ext cx="6244199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" name="Shape 23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" name="Shape 24"/>
          <p:cNvSpPr txBox="1"/>
          <p:nvPr>
            <p:ph type="title"/>
          </p:nvPr>
        </p:nvSpPr>
        <p:spPr>
          <a:xfrm>
            <a:off x="2400250" y="575950"/>
            <a:ext cx="6321599" cy="6353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2410112" y="1595775"/>
            <a:ext cx="6321599" cy="3002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hape 28"/>
          <p:cNvCxnSpPr/>
          <p:nvPr/>
        </p:nvCxnSpPr>
        <p:spPr>
          <a:xfrm>
            <a:off x="2477724" y="415650"/>
            <a:ext cx="6244199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" name="Shape 29"/>
          <p:cNvCxnSpPr/>
          <p:nvPr/>
        </p:nvCxnSpPr>
        <p:spPr>
          <a:xfrm>
            <a:off x="2477724" y="4740000"/>
            <a:ext cx="6244199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" name="Shape 30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" name="Shape 31"/>
          <p:cNvSpPr txBox="1"/>
          <p:nvPr>
            <p:ph type="title"/>
          </p:nvPr>
        </p:nvSpPr>
        <p:spPr>
          <a:xfrm>
            <a:off x="2400250" y="575950"/>
            <a:ext cx="6321599" cy="6353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2400302" y="1602675"/>
            <a:ext cx="3071400" cy="3002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3" name="Shape 33"/>
          <p:cNvSpPr txBox="1"/>
          <p:nvPr>
            <p:ph idx="2" type="body"/>
          </p:nvPr>
        </p:nvSpPr>
        <p:spPr>
          <a:xfrm>
            <a:off x="5650571" y="1602675"/>
            <a:ext cx="3071400" cy="3002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303300" y="411575"/>
            <a:ext cx="8520599" cy="639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hape 39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" name="Shape 40"/>
          <p:cNvSpPr txBox="1"/>
          <p:nvPr>
            <p:ph type="title"/>
          </p:nvPr>
        </p:nvSpPr>
        <p:spPr>
          <a:xfrm>
            <a:off x="319500" y="936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41" name="Shape 41"/>
          <p:cNvSpPr txBox="1"/>
          <p:nvPr>
            <p:ph idx="1" type="body"/>
          </p:nvPr>
        </p:nvSpPr>
        <p:spPr>
          <a:xfrm>
            <a:off x="319500" y="1846803"/>
            <a:ext cx="2807999" cy="2806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hape 44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" name="Shape 45"/>
          <p:cNvSpPr txBox="1"/>
          <p:nvPr>
            <p:ph type="title"/>
          </p:nvPr>
        </p:nvSpPr>
        <p:spPr>
          <a:xfrm>
            <a:off x="283103" y="712140"/>
            <a:ext cx="6244199" cy="38354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/>
        </p:nvSpPr>
        <p:spPr>
          <a:xfrm>
            <a:off x="4572000" y="125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9" name="Shape 4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" name="Shape 50"/>
          <p:cNvSpPr txBox="1"/>
          <p:nvPr>
            <p:ph type="title"/>
          </p:nvPr>
        </p:nvSpPr>
        <p:spPr>
          <a:xfrm>
            <a:off x="265500" y="1397350"/>
            <a:ext cx="4045199" cy="13181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1pPr>
            <a:lvl2pPr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2pPr>
            <a:lvl3pPr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3pPr>
            <a:lvl4pPr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4pPr>
            <a:lvl5pPr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5pPr>
            <a:lvl6pPr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6pPr>
            <a:lvl7pPr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7pPr>
            <a:lvl8pPr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8pPr>
            <a:lvl9pPr algn="ctr">
              <a:spcBef>
                <a:spcPts val="0"/>
              </a:spcBef>
              <a:buClr>
                <a:schemeClr val="dk1"/>
              </a:buClr>
              <a:buSzPct val="100000"/>
              <a:defRPr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" type="subTitle"/>
          </p:nvPr>
        </p:nvSpPr>
        <p:spPr>
          <a:xfrm>
            <a:off x="265500" y="2735370"/>
            <a:ext cx="4045199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52" name="Shape 52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hape 55"/>
          <p:cNvCxnSpPr/>
          <p:nvPr/>
        </p:nvCxnSpPr>
        <p:spPr>
          <a:xfrm>
            <a:off x="425200" y="4740000"/>
            <a:ext cx="8296799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" name="Shape 56"/>
          <p:cNvCxnSpPr/>
          <p:nvPr/>
        </p:nvCxnSpPr>
        <p:spPr>
          <a:xfrm>
            <a:off x="425198" y="415650"/>
            <a:ext cx="183299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" name="Shape 57"/>
          <p:cNvSpPr txBox="1"/>
          <p:nvPr>
            <p:ph idx="1" type="body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58" name="Shape 58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2400250" y="575950"/>
            <a:ext cx="6321599" cy="6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>
              <a:spcBef>
                <a:spcPts val="0"/>
              </a:spcBef>
              <a:buClr>
                <a:schemeClr val="dk2"/>
              </a:buClr>
              <a:buSzPct val="100000"/>
              <a:buFont typeface="Raleway"/>
              <a:buNone/>
              <a:defRPr b="1" sz="3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2410112" y="1595775"/>
            <a:ext cx="6321599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Lato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Lato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97999" y="4688758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6.jpg"/><Relationship Id="rId4" Type="http://schemas.openxmlformats.org/officeDocument/2006/relationships/image" Target="../media/image05.jpg"/><Relationship Id="rId5" Type="http://schemas.openxmlformats.org/officeDocument/2006/relationships/image" Target="../media/image11.jpg"/><Relationship Id="rId6" Type="http://schemas.openxmlformats.org/officeDocument/2006/relationships/image" Target="../media/image08.jpg"/><Relationship Id="rId7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eb.stanford.edu/class/cs147/projects/behavior/Laser_Phocus/cs147website.html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2.jpg"/><Relationship Id="rId4" Type="http://schemas.openxmlformats.org/officeDocument/2006/relationships/image" Target="../media/image07.jpg"/><Relationship Id="rId5" Type="http://schemas.openxmlformats.org/officeDocument/2006/relationships/image" Target="../media/image0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>
            <p:ph idx="4294967295" type="title"/>
          </p:nvPr>
        </p:nvSpPr>
        <p:spPr>
          <a:xfrm>
            <a:off x="2723400" y="301625"/>
            <a:ext cx="3697199" cy="6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Medium-Fi Task #2</a:t>
            </a:r>
          </a:p>
        </p:txBody>
      </p:sp>
      <p:sp>
        <p:nvSpPr>
          <p:cNvPr id="140" name="Shape 140"/>
          <p:cNvSpPr/>
          <p:nvPr/>
        </p:nvSpPr>
        <p:spPr>
          <a:xfrm>
            <a:off x="1663000" y="2442587"/>
            <a:ext cx="463200" cy="748500"/>
          </a:xfrm>
          <a:prstGeom prst="chevron">
            <a:avLst>
              <a:gd fmla="val 69257" name="adj"/>
            </a:avLst>
          </a:prstGeom>
          <a:solidFill>
            <a:srgbClr val="F46524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46524"/>
              </a:solidFill>
            </a:endParaRPr>
          </a:p>
        </p:txBody>
      </p:sp>
      <p:sp>
        <p:nvSpPr>
          <p:cNvPr id="141" name="Shape 141"/>
          <p:cNvSpPr/>
          <p:nvPr/>
        </p:nvSpPr>
        <p:spPr>
          <a:xfrm>
            <a:off x="3471662" y="2442575"/>
            <a:ext cx="463200" cy="748500"/>
          </a:xfrm>
          <a:prstGeom prst="chevron">
            <a:avLst>
              <a:gd fmla="val 69257" name="adj"/>
            </a:avLst>
          </a:prstGeom>
          <a:solidFill>
            <a:srgbClr val="F46524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46524"/>
              </a:solidFill>
            </a:endParaRPr>
          </a:p>
        </p:txBody>
      </p:sp>
      <p:sp>
        <p:nvSpPr>
          <p:cNvPr id="142" name="Shape 142"/>
          <p:cNvSpPr/>
          <p:nvPr/>
        </p:nvSpPr>
        <p:spPr>
          <a:xfrm>
            <a:off x="5280337" y="2442562"/>
            <a:ext cx="463200" cy="748500"/>
          </a:xfrm>
          <a:prstGeom prst="chevron">
            <a:avLst>
              <a:gd fmla="val 69257" name="adj"/>
            </a:avLst>
          </a:prstGeom>
          <a:solidFill>
            <a:srgbClr val="F46524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46524"/>
              </a:solidFill>
            </a:endParaRPr>
          </a:p>
        </p:txBody>
      </p:sp>
      <p:sp>
        <p:nvSpPr>
          <p:cNvPr id="143" name="Shape 143"/>
          <p:cNvSpPr/>
          <p:nvPr/>
        </p:nvSpPr>
        <p:spPr>
          <a:xfrm>
            <a:off x="7089012" y="2442562"/>
            <a:ext cx="463200" cy="748500"/>
          </a:xfrm>
          <a:prstGeom prst="chevron">
            <a:avLst>
              <a:gd fmla="val 69257" name="adj"/>
            </a:avLst>
          </a:prstGeom>
          <a:solidFill>
            <a:srgbClr val="F46524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46524"/>
              </a:solidFill>
            </a:endParaRP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525" y="1632843"/>
            <a:ext cx="1331324" cy="2368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1950" y="1634637"/>
            <a:ext cx="1331324" cy="236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2225" y="1639930"/>
            <a:ext cx="1331324" cy="235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40354" y="1634630"/>
            <a:ext cx="1331324" cy="236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47084" y="1623317"/>
            <a:ext cx="1331324" cy="2387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idx="4294967295" type="title"/>
          </p:nvPr>
        </p:nvSpPr>
        <p:spPr>
          <a:xfrm>
            <a:off x="2723400" y="301625"/>
            <a:ext cx="3697199" cy="6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Medium-Fi Task #3</a:t>
            </a:r>
          </a:p>
        </p:txBody>
      </p:sp>
      <p:pic>
        <p:nvPicPr>
          <p:cNvPr id="154" name="Shape 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9086" y="1397173"/>
            <a:ext cx="1340225" cy="266370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Shape 155"/>
          <p:cNvSpPr/>
          <p:nvPr/>
        </p:nvSpPr>
        <p:spPr>
          <a:xfrm>
            <a:off x="2462637" y="2354762"/>
            <a:ext cx="463200" cy="748500"/>
          </a:xfrm>
          <a:prstGeom prst="chevron">
            <a:avLst>
              <a:gd fmla="val 69257" name="adj"/>
            </a:avLst>
          </a:prstGeom>
          <a:solidFill>
            <a:srgbClr val="F46524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46524"/>
              </a:solidFill>
            </a:endParaRPr>
          </a:p>
        </p:txBody>
      </p:sp>
      <p:pic>
        <p:nvPicPr>
          <p:cNvPr id="156" name="Shape 156"/>
          <p:cNvPicPr preferRelativeResize="0"/>
          <p:nvPr/>
        </p:nvPicPr>
        <p:blipFill rotWithShape="1">
          <a:blip r:embed="rId4">
            <a:alphaModFix/>
          </a:blip>
          <a:srcRect b="0" l="0" r="5276" t="2695"/>
          <a:stretch/>
        </p:blipFill>
        <p:spPr>
          <a:xfrm>
            <a:off x="2972237" y="1397175"/>
            <a:ext cx="1340225" cy="2608199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/>
          <p:nvPr/>
        </p:nvSpPr>
        <p:spPr>
          <a:xfrm>
            <a:off x="4358862" y="2327012"/>
            <a:ext cx="463200" cy="748500"/>
          </a:xfrm>
          <a:prstGeom prst="chevron">
            <a:avLst>
              <a:gd fmla="val 69257" name="adj"/>
            </a:avLst>
          </a:prstGeom>
          <a:solidFill>
            <a:srgbClr val="F46524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46524"/>
              </a:solidFill>
            </a:endParaRPr>
          </a:p>
        </p:txBody>
      </p:sp>
      <p:pic>
        <p:nvPicPr>
          <p:cNvPr id="158" name="Shape 1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8462" y="1369425"/>
            <a:ext cx="1340225" cy="266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/>
          <p:nvPr/>
        </p:nvSpPr>
        <p:spPr>
          <a:xfrm>
            <a:off x="6255087" y="2327012"/>
            <a:ext cx="463200" cy="748500"/>
          </a:xfrm>
          <a:prstGeom prst="chevron">
            <a:avLst>
              <a:gd fmla="val 69257" name="adj"/>
            </a:avLst>
          </a:prstGeom>
          <a:solidFill>
            <a:srgbClr val="F46524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46524"/>
              </a:solidFill>
            </a:endParaRPr>
          </a:p>
        </p:txBody>
      </p:sp>
      <p:pic>
        <p:nvPicPr>
          <p:cNvPr id="160" name="Shape 1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64687" y="1397175"/>
            <a:ext cx="1340225" cy="2663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idx="4294967295" type="title"/>
          </p:nvPr>
        </p:nvSpPr>
        <p:spPr>
          <a:xfrm>
            <a:off x="3124950" y="245775"/>
            <a:ext cx="2894099" cy="6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Prototype Tool</a:t>
            </a:r>
          </a:p>
        </p:txBody>
      </p:sp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7500" y="1413047"/>
            <a:ext cx="6368999" cy="27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>
            <p:ph idx="4294967295" type="title"/>
          </p:nvPr>
        </p:nvSpPr>
        <p:spPr>
          <a:xfrm>
            <a:off x="3124950" y="245775"/>
            <a:ext cx="2894099" cy="6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Prototype Tool</a:t>
            </a:r>
          </a:p>
        </p:txBody>
      </p:sp>
      <p:cxnSp>
        <p:nvCxnSpPr>
          <p:cNvPr id="172" name="Shape 172"/>
          <p:cNvCxnSpPr/>
          <p:nvPr/>
        </p:nvCxnSpPr>
        <p:spPr>
          <a:xfrm>
            <a:off x="4442125" y="1158950"/>
            <a:ext cx="0" cy="3384899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8999" y="881175"/>
            <a:ext cx="1094374" cy="107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0875" y="881175"/>
            <a:ext cx="1094374" cy="129945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264325" y="2544650"/>
            <a:ext cx="3618900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  <a:buChar char="-"/>
            </a:pPr>
            <a:r>
              <a:rPr lang="en" sz="1800"/>
              <a:t>Environment highly similar to iPhone 6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-"/>
            </a:pPr>
            <a:r>
              <a:rPr lang="en" sz="1800"/>
              <a:t>Clean design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sp>
        <p:nvSpPr>
          <p:cNvPr id="176" name="Shape 176"/>
          <p:cNvSpPr txBox="1"/>
          <p:nvPr/>
        </p:nvSpPr>
        <p:spPr>
          <a:xfrm>
            <a:off x="4659275" y="2468450"/>
            <a:ext cx="4335299" cy="10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  <a:buChar char="-"/>
            </a:pPr>
            <a:r>
              <a:rPr lang="en" sz="1800"/>
              <a:t>Difficult to create new buttons (e.g., the dial)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-"/>
            </a:pPr>
            <a:r>
              <a:rPr lang="en" sz="1800"/>
              <a:t>Time based transitions do not exist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-"/>
            </a:pPr>
            <a:r>
              <a:rPr lang="en" sz="1800"/>
              <a:t>Some app features are missing</a:t>
            </a:r>
          </a:p>
          <a:p>
            <a:pPr indent="-342900" lvl="0" marL="457200" rtl="0">
              <a:spcBef>
                <a:spcPts val="0"/>
              </a:spcBef>
              <a:buSzPct val="100000"/>
              <a:buChar char="-"/>
            </a:pPr>
            <a:r>
              <a:rPr lang="en" sz="1800"/>
              <a:t>Cannot edit simultaneously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/>
          <p:nvPr>
            <p:ph idx="4294967295" type="title"/>
          </p:nvPr>
        </p:nvSpPr>
        <p:spPr>
          <a:xfrm>
            <a:off x="1894825" y="245775"/>
            <a:ext cx="5094599" cy="6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Limitations and Tradeoffs</a:t>
            </a:r>
          </a:p>
        </p:txBody>
      </p:sp>
      <p:cxnSp>
        <p:nvCxnSpPr>
          <p:cNvPr id="182" name="Shape 182"/>
          <p:cNvCxnSpPr/>
          <p:nvPr/>
        </p:nvCxnSpPr>
        <p:spPr>
          <a:xfrm>
            <a:off x="4442125" y="1158950"/>
            <a:ext cx="0" cy="3384899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83" name="Shape 183"/>
          <p:cNvSpPr txBox="1"/>
          <p:nvPr>
            <p:ph idx="4294967295" type="title"/>
          </p:nvPr>
        </p:nvSpPr>
        <p:spPr>
          <a:xfrm>
            <a:off x="1186975" y="1292175"/>
            <a:ext cx="1773599" cy="6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Left out</a:t>
            </a:r>
          </a:p>
        </p:txBody>
      </p:sp>
      <p:sp>
        <p:nvSpPr>
          <p:cNvPr id="184" name="Shape 184"/>
          <p:cNvSpPr txBox="1"/>
          <p:nvPr>
            <p:ph idx="4294967295" type="title"/>
          </p:nvPr>
        </p:nvSpPr>
        <p:spPr>
          <a:xfrm>
            <a:off x="5479775" y="1292175"/>
            <a:ext cx="2694300" cy="6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Wizard of Oz</a:t>
            </a:r>
          </a:p>
        </p:txBody>
      </p:sp>
      <p:pic>
        <p:nvPicPr>
          <p:cNvPr id="185" name="Shape 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362" y="1553050"/>
            <a:ext cx="3070825" cy="307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Shape 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4625" y="2094463"/>
            <a:ext cx="2184600" cy="198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idx="4294967295" type="title"/>
          </p:nvPr>
        </p:nvSpPr>
        <p:spPr>
          <a:xfrm>
            <a:off x="2264550" y="189900"/>
            <a:ext cx="4614900" cy="6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Prototype Screenshots</a:t>
            </a:r>
          </a:p>
        </p:txBody>
      </p:sp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4550" y="1325429"/>
            <a:ext cx="1340225" cy="268893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/>
          <p:nvPr/>
        </p:nvSpPr>
        <p:spPr>
          <a:xfrm>
            <a:off x="4083200" y="2111937"/>
            <a:ext cx="463200" cy="748500"/>
          </a:xfrm>
          <a:prstGeom prst="chevron">
            <a:avLst>
              <a:gd fmla="val 69257" name="adj"/>
            </a:avLst>
          </a:prstGeom>
          <a:solidFill>
            <a:srgbClr val="F46524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46524"/>
              </a:solidFill>
            </a:endParaRPr>
          </a:p>
        </p:txBody>
      </p:sp>
      <p:pic>
        <p:nvPicPr>
          <p:cNvPr id="194" name="Shape 1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4825" y="1290951"/>
            <a:ext cx="1396375" cy="275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/>
        </p:nvSpPr>
        <p:spPr>
          <a:xfrm>
            <a:off x="475500" y="1728175"/>
            <a:ext cx="8192999" cy="1179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 u="sng">
                <a:solidFill>
                  <a:srgbClr val="3B5998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http://web.stanford.edu/class/cs147/projects/behavior/Laser_Phocus/cs147website.html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idx="4294967295" type="title"/>
          </p:nvPr>
        </p:nvSpPr>
        <p:spPr>
          <a:xfrm>
            <a:off x="2400250" y="368437"/>
            <a:ext cx="6321599" cy="6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Time Well Spent.</a:t>
            </a:r>
          </a:p>
        </p:txBody>
      </p:sp>
      <p:sp>
        <p:nvSpPr>
          <p:cNvPr id="77" name="Shape 77"/>
          <p:cNvSpPr txBox="1"/>
          <p:nvPr>
            <p:ph idx="4294967295" type="body"/>
          </p:nvPr>
        </p:nvSpPr>
        <p:spPr>
          <a:xfrm>
            <a:off x="2400250" y="1298625"/>
            <a:ext cx="6321599" cy="14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n" sz="2400"/>
              <a:t>Phocus </a:t>
            </a:r>
            <a:r>
              <a:rPr lang="en" sz="2400"/>
              <a:t>helps individuals and groups spend their times without the distraction of electronic devices.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  <p:sp>
        <p:nvSpPr>
          <p:cNvPr id="78" name="Shape 78"/>
          <p:cNvSpPr txBox="1"/>
          <p:nvPr>
            <p:ph idx="4294967295" type="body"/>
          </p:nvPr>
        </p:nvSpPr>
        <p:spPr>
          <a:xfrm>
            <a:off x="2369750" y="2701425"/>
            <a:ext cx="6321599" cy="9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We achieve this through a platform where people share their focusing successes and failures.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idx="4294967295" type="body"/>
          </p:nvPr>
        </p:nvSpPr>
        <p:spPr>
          <a:xfrm>
            <a:off x="1360500" y="1147600"/>
            <a:ext cx="6423000" cy="9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An individual wants to focus on </a:t>
            </a:r>
            <a:r>
              <a:rPr b="1" lang="en" sz="2400"/>
              <a:t>his or her work</a:t>
            </a:r>
          </a:p>
        </p:txBody>
      </p:sp>
      <p:sp>
        <p:nvSpPr>
          <p:cNvPr id="84" name="Shape 84"/>
          <p:cNvSpPr txBox="1"/>
          <p:nvPr>
            <p:ph idx="4294967295" type="title"/>
          </p:nvPr>
        </p:nvSpPr>
        <p:spPr>
          <a:xfrm>
            <a:off x="2656500" y="271150"/>
            <a:ext cx="3830999" cy="6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Task 1: Simple Task</a:t>
            </a:r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800" y="1989700"/>
            <a:ext cx="24384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idx="4294967295" type="body"/>
          </p:nvPr>
        </p:nvSpPr>
        <p:spPr>
          <a:xfrm>
            <a:off x="274350" y="1096600"/>
            <a:ext cx="8595299" cy="9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An individual wants a </a:t>
            </a:r>
            <a:r>
              <a:rPr b="1" lang="en" sz="2400"/>
              <a:t>group</a:t>
            </a:r>
            <a:r>
              <a:rPr lang="en" sz="2400"/>
              <a:t> to put away their phones and focus</a:t>
            </a:r>
          </a:p>
        </p:txBody>
      </p:sp>
      <p:sp>
        <p:nvSpPr>
          <p:cNvPr id="91" name="Shape 91"/>
          <p:cNvSpPr txBox="1"/>
          <p:nvPr>
            <p:ph idx="4294967295" type="title"/>
          </p:nvPr>
        </p:nvSpPr>
        <p:spPr>
          <a:xfrm>
            <a:off x="2534550" y="271150"/>
            <a:ext cx="4074899" cy="6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Task 2: Medium Task</a:t>
            </a:r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800" y="2014900"/>
            <a:ext cx="2438400" cy="273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/>
          <p:nvPr>
            <p:ph idx="4294967295" type="title"/>
          </p:nvPr>
        </p:nvSpPr>
        <p:spPr>
          <a:xfrm>
            <a:off x="2512662" y="301575"/>
            <a:ext cx="4118700" cy="6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Task 3: Complex Task</a:t>
            </a:r>
          </a:p>
        </p:txBody>
      </p:sp>
      <p:sp>
        <p:nvSpPr>
          <p:cNvPr id="98" name="Shape 98"/>
          <p:cNvSpPr txBox="1"/>
          <p:nvPr>
            <p:ph idx="4294967295" type="body"/>
          </p:nvPr>
        </p:nvSpPr>
        <p:spPr>
          <a:xfrm>
            <a:off x="274350" y="1109025"/>
            <a:ext cx="8595299" cy="91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An individual </a:t>
            </a:r>
            <a:r>
              <a:rPr b="1" lang="en" sz="2400"/>
              <a:t>fails </a:t>
            </a:r>
            <a:r>
              <a:rPr lang="en" sz="2400"/>
              <a:t>to focus and must rise to the “dare” challenge</a:t>
            </a:r>
          </a:p>
        </p:txBody>
      </p:sp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3087" y="2245100"/>
            <a:ext cx="2197825" cy="219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idx="4294967295" type="title"/>
          </p:nvPr>
        </p:nvSpPr>
        <p:spPr>
          <a:xfrm>
            <a:off x="2137500" y="311800"/>
            <a:ext cx="4869000" cy="6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Major Design Change #1</a:t>
            </a:r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000" y="997662"/>
            <a:ext cx="2014800" cy="38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4">
            <a:alphaModFix/>
          </a:blip>
          <a:srcRect b="5426" l="0" r="0" t="28317"/>
          <a:stretch/>
        </p:blipFill>
        <p:spPr>
          <a:xfrm rot="5400000">
            <a:off x="5292886" y="1900887"/>
            <a:ext cx="3806525" cy="199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/>
          <p:nvPr/>
        </p:nvSpPr>
        <p:spPr>
          <a:xfrm>
            <a:off x="3089178" y="3812000"/>
            <a:ext cx="2817900" cy="6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1800"/>
              <a:t>Refashioned the Home Screen; Inserted the split display</a:t>
            </a:r>
          </a:p>
        </p:txBody>
      </p:sp>
      <p:sp>
        <p:nvSpPr>
          <p:cNvPr id="108" name="Shape 108"/>
          <p:cNvSpPr/>
          <p:nvPr/>
        </p:nvSpPr>
        <p:spPr>
          <a:xfrm>
            <a:off x="4340400" y="2197500"/>
            <a:ext cx="463200" cy="748500"/>
          </a:xfrm>
          <a:prstGeom prst="chevron">
            <a:avLst>
              <a:gd fmla="val 69257" name="adj"/>
            </a:avLst>
          </a:prstGeom>
          <a:solidFill>
            <a:srgbClr val="F46524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46524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idx="4294967295" type="title"/>
          </p:nvPr>
        </p:nvSpPr>
        <p:spPr>
          <a:xfrm>
            <a:off x="2137500" y="311800"/>
            <a:ext cx="4869000" cy="6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Major Design Change #2</a:t>
            </a:r>
          </a:p>
        </p:txBody>
      </p:sp>
      <p:sp>
        <p:nvSpPr>
          <p:cNvPr id="114" name="Shape 114"/>
          <p:cNvSpPr/>
          <p:nvPr/>
        </p:nvSpPr>
        <p:spPr>
          <a:xfrm>
            <a:off x="4315525" y="2197500"/>
            <a:ext cx="463200" cy="748500"/>
          </a:xfrm>
          <a:prstGeom prst="chevron">
            <a:avLst>
              <a:gd fmla="val 69257" name="adj"/>
            </a:avLst>
          </a:prstGeom>
          <a:solidFill>
            <a:srgbClr val="F46524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46524"/>
              </a:solidFill>
            </a:endParaRPr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7850" y="1048975"/>
            <a:ext cx="2040950" cy="380042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/>
          <p:nvPr/>
        </p:nvSpPr>
        <p:spPr>
          <a:xfrm>
            <a:off x="3064675" y="3812000"/>
            <a:ext cx="2964900" cy="6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Refashioned the Phocus session creation screen; create the dial</a:t>
            </a:r>
          </a:p>
        </p:txBody>
      </p:sp>
      <p:pic>
        <p:nvPicPr>
          <p:cNvPr id="117" name="Shape 117"/>
          <p:cNvPicPr preferRelativeResize="0"/>
          <p:nvPr/>
        </p:nvPicPr>
        <p:blipFill rotWithShape="1">
          <a:blip r:embed="rId4">
            <a:alphaModFix/>
          </a:blip>
          <a:srcRect b="9484" l="0" r="0" t="24189"/>
          <a:stretch/>
        </p:blipFill>
        <p:spPr>
          <a:xfrm rot="5400000">
            <a:off x="5413585" y="1854011"/>
            <a:ext cx="3790426" cy="1976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idx="4294967295" type="title"/>
          </p:nvPr>
        </p:nvSpPr>
        <p:spPr>
          <a:xfrm>
            <a:off x="2137500" y="311800"/>
            <a:ext cx="4869000" cy="6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Major Design Change #3</a:t>
            </a:r>
          </a:p>
        </p:txBody>
      </p:sp>
      <p:sp>
        <p:nvSpPr>
          <p:cNvPr id="123" name="Shape 123"/>
          <p:cNvSpPr/>
          <p:nvPr/>
        </p:nvSpPr>
        <p:spPr>
          <a:xfrm>
            <a:off x="4625150" y="2197500"/>
            <a:ext cx="463200" cy="748500"/>
          </a:xfrm>
          <a:prstGeom prst="chevron">
            <a:avLst>
              <a:gd fmla="val 69257" name="adj"/>
            </a:avLst>
          </a:prstGeom>
          <a:solidFill>
            <a:srgbClr val="F46524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46524"/>
              </a:solidFill>
            </a:endParaRPr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425" y="1005675"/>
            <a:ext cx="1940050" cy="39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/>
          <p:nvPr/>
        </p:nvSpPr>
        <p:spPr>
          <a:xfrm flipH="1">
            <a:off x="4055649" y="2197500"/>
            <a:ext cx="463200" cy="748500"/>
          </a:xfrm>
          <a:prstGeom prst="chevron">
            <a:avLst>
              <a:gd fmla="val 69257" name="adj"/>
            </a:avLst>
          </a:prstGeom>
          <a:solidFill>
            <a:srgbClr val="F46524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46524"/>
              </a:solidFill>
            </a:endParaRPr>
          </a:p>
        </p:txBody>
      </p:sp>
      <p:sp>
        <p:nvSpPr>
          <p:cNvPr id="126" name="Shape 126"/>
          <p:cNvSpPr txBox="1"/>
          <p:nvPr/>
        </p:nvSpPr>
        <p:spPr>
          <a:xfrm>
            <a:off x="3254225" y="3812000"/>
            <a:ext cx="2673900" cy="63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800"/>
              <a:t>Rearranged the order: set the group Phocus parameters before selecting members</a:t>
            </a:r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4">
            <a:alphaModFix/>
          </a:blip>
          <a:srcRect b="9484" l="0" r="0" t="24189"/>
          <a:stretch/>
        </p:blipFill>
        <p:spPr>
          <a:xfrm rot="5400000">
            <a:off x="5292675" y="1927222"/>
            <a:ext cx="3900096" cy="1940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601" y="439875"/>
            <a:ext cx="2501137" cy="42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0632" y="439875"/>
            <a:ext cx="2495280" cy="4263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7810" y="439875"/>
            <a:ext cx="2488590" cy="4263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wiss-2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