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8288000" cx="25603200"/>
  <p:notesSz cx="6858000" cy="9144000"/>
  <p:embeddedFontLst>
    <p:embeddedFont>
      <p:font typeface="Raleway"/>
      <p:regular r:id="rId6"/>
      <p:bold r:id="rId7"/>
    </p:embeddedFont>
    <p:embeddedFont>
      <p:font typeface="Lato"/>
      <p:regular r:id="rId8"/>
      <p:bold r:id="rId9"/>
      <p:italic r:id="rId10"/>
      <p:boldItalic r:id="rId1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-boldItalic.fntdata"/><Relationship Id="rId10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Lato-bold.fntdata"/><Relationship Id="rId5" Type="http://schemas.openxmlformats.org/officeDocument/2006/relationships/slide" Target="slides/slide1.xml"/><Relationship Id="rId6" Type="http://schemas.openxmlformats.org/officeDocument/2006/relationships/font" Target="fonts/Raleway-regular.fntdata"/><Relationship Id="rId7" Type="http://schemas.openxmlformats.org/officeDocument/2006/relationships/font" Target="fonts/Raleway-bold.fntdata"/><Relationship Id="rId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1029008" y="685800"/>
            <a:ext cx="48006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872783" y="2647377"/>
            <a:ext cx="23857800" cy="7298099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 algn="ctr">
              <a:spcBef>
                <a:spcPts val="0"/>
              </a:spcBef>
              <a:buSzPct val="100000"/>
              <a:defRPr sz="15900"/>
            </a:lvl1pPr>
            <a:lvl2pPr algn="ctr">
              <a:spcBef>
                <a:spcPts val="0"/>
              </a:spcBef>
              <a:buSzPct val="100000"/>
              <a:defRPr sz="15900"/>
            </a:lvl2pPr>
            <a:lvl3pPr algn="ctr">
              <a:spcBef>
                <a:spcPts val="0"/>
              </a:spcBef>
              <a:buSzPct val="100000"/>
              <a:defRPr sz="15900"/>
            </a:lvl3pPr>
            <a:lvl4pPr algn="ctr">
              <a:spcBef>
                <a:spcPts val="0"/>
              </a:spcBef>
              <a:buSzPct val="100000"/>
              <a:defRPr sz="15900"/>
            </a:lvl4pPr>
            <a:lvl5pPr algn="ctr">
              <a:spcBef>
                <a:spcPts val="0"/>
              </a:spcBef>
              <a:buSzPct val="100000"/>
              <a:defRPr sz="15900"/>
            </a:lvl5pPr>
            <a:lvl6pPr algn="ctr">
              <a:spcBef>
                <a:spcPts val="0"/>
              </a:spcBef>
              <a:buSzPct val="100000"/>
              <a:defRPr sz="15900"/>
            </a:lvl6pPr>
            <a:lvl7pPr algn="ctr">
              <a:spcBef>
                <a:spcPts val="0"/>
              </a:spcBef>
              <a:buSzPct val="100000"/>
              <a:defRPr sz="15900"/>
            </a:lvl7pPr>
            <a:lvl8pPr algn="ctr">
              <a:spcBef>
                <a:spcPts val="0"/>
              </a:spcBef>
              <a:buSzPct val="100000"/>
              <a:defRPr sz="15900"/>
            </a:lvl8pPr>
            <a:lvl9pPr algn="ctr">
              <a:spcBef>
                <a:spcPts val="0"/>
              </a:spcBef>
              <a:buSzPct val="100000"/>
              <a:defRPr sz="159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872759" y="10076889"/>
            <a:ext cx="23857800" cy="2818200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85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872759" y="3932889"/>
            <a:ext cx="23857800" cy="6981300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 algn="ctr">
              <a:spcBef>
                <a:spcPts val="0"/>
              </a:spcBef>
              <a:buSzPct val="100000"/>
              <a:defRPr sz="36600"/>
            </a:lvl1pPr>
            <a:lvl2pPr algn="ctr">
              <a:spcBef>
                <a:spcPts val="0"/>
              </a:spcBef>
              <a:buSzPct val="100000"/>
              <a:defRPr sz="36600"/>
            </a:lvl2pPr>
            <a:lvl3pPr algn="ctr">
              <a:spcBef>
                <a:spcPts val="0"/>
              </a:spcBef>
              <a:buSzPct val="100000"/>
              <a:defRPr sz="36600"/>
            </a:lvl3pPr>
            <a:lvl4pPr algn="ctr">
              <a:spcBef>
                <a:spcPts val="0"/>
              </a:spcBef>
              <a:buSzPct val="100000"/>
              <a:defRPr sz="36600"/>
            </a:lvl4pPr>
            <a:lvl5pPr algn="ctr">
              <a:spcBef>
                <a:spcPts val="0"/>
              </a:spcBef>
              <a:buSzPct val="100000"/>
              <a:defRPr sz="36600"/>
            </a:lvl5pPr>
            <a:lvl6pPr algn="ctr">
              <a:spcBef>
                <a:spcPts val="0"/>
              </a:spcBef>
              <a:buSzPct val="100000"/>
              <a:defRPr sz="36600"/>
            </a:lvl6pPr>
            <a:lvl7pPr algn="ctr">
              <a:spcBef>
                <a:spcPts val="0"/>
              </a:spcBef>
              <a:buSzPct val="100000"/>
              <a:defRPr sz="36600"/>
            </a:lvl7pPr>
            <a:lvl8pPr algn="ctr">
              <a:spcBef>
                <a:spcPts val="0"/>
              </a:spcBef>
              <a:buSzPct val="100000"/>
              <a:defRPr sz="36600"/>
            </a:lvl8pPr>
            <a:lvl9pPr algn="ctr">
              <a:spcBef>
                <a:spcPts val="0"/>
              </a:spcBef>
              <a:buSzPct val="100000"/>
              <a:defRPr sz="366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872759" y="11207910"/>
            <a:ext cx="23857800" cy="4625100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872759" y="7647466"/>
            <a:ext cx="23857800" cy="2993099"/>
          </a:xfrm>
          <a:prstGeom prst="rect">
            <a:avLst/>
          </a:prstGeom>
        </p:spPr>
        <p:txBody>
          <a:bodyPr anchorCtr="0" anchor="ctr" bIns="279025" lIns="279025" rIns="279025" tIns="279025"/>
          <a:lstStyle>
            <a:lvl1pPr algn="ctr">
              <a:spcBef>
                <a:spcPts val="0"/>
              </a:spcBef>
              <a:buSzPct val="100000"/>
              <a:defRPr sz="11000"/>
            </a:lvl1pPr>
            <a:lvl2pPr algn="ctr">
              <a:spcBef>
                <a:spcPts val="0"/>
              </a:spcBef>
              <a:buSzPct val="100000"/>
              <a:defRPr sz="11000"/>
            </a:lvl2pPr>
            <a:lvl3pPr algn="ctr">
              <a:spcBef>
                <a:spcPts val="0"/>
              </a:spcBef>
              <a:buSzPct val="100000"/>
              <a:defRPr sz="11000"/>
            </a:lvl3pPr>
            <a:lvl4pPr algn="ctr">
              <a:spcBef>
                <a:spcPts val="0"/>
              </a:spcBef>
              <a:buSzPct val="100000"/>
              <a:defRPr sz="11000"/>
            </a:lvl4pPr>
            <a:lvl5pPr algn="ctr">
              <a:spcBef>
                <a:spcPts val="0"/>
              </a:spcBef>
              <a:buSzPct val="100000"/>
              <a:defRPr sz="11000"/>
            </a:lvl5pPr>
            <a:lvl6pPr algn="ctr">
              <a:spcBef>
                <a:spcPts val="0"/>
              </a:spcBef>
              <a:buSzPct val="100000"/>
              <a:defRPr sz="11000"/>
            </a:lvl6pPr>
            <a:lvl7pPr algn="ctr">
              <a:spcBef>
                <a:spcPts val="0"/>
              </a:spcBef>
              <a:buSzPct val="100000"/>
              <a:defRPr sz="11000"/>
            </a:lvl7pPr>
            <a:lvl8pPr algn="ctr">
              <a:spcBef>
                <a:spcPts val="0"/>
              </a:spcBef>
              <a:buSzPct val="100000"/>
              <a:defRPr sz="11000"/>
            </a:lvl8pPr>
            <a:lvl9pPr algn="ctr">
              <a:spcBef>
                <a:spcPts val="0"/>
              </a:spcBef>
              <a:buSzPct val="100000"/>
              <a:defRPr sz="110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72759" y="1582311"/>
            <a:ext cx="23857800" cy="2036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72759" y="4097689"/>
            <a:ext cx="23857800" cy="121472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872759" y="1582311"/>
            <a:ext cx="23857800" cy="2036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872759" y="4097689"/>
            <a:ext cx="11199600" cy="121472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buSzPct val="100000"/>
              <a:defRPr sz="43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13530720" y="4097689"/>
            <a:ext cx="11199600" cy="121472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buSzPct val="100000"/>
              <a:defRPr sz="43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872759" y="1582311"/>
            <a:ext cx="23857800" cy="2036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872759" y="1975466"/>
            <a:ext cx="7862400" cy="2686800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>
              <a:spcBef>
                <a:spcPts val="0"/>
              </a:spcBef>
              <a:buSzPct val="100000"/>
              <a:defRPr sz="7300"/>
            </a:lvl1pPr>
            <a:lvl2pPr>
              <a:spcBef>
                <a:spcPts val="0"/>
              </a:spcBef>
              <a:buSzPct val="100000"/>
              <a:defRPr sz="7300"/>
            </a:lvl2pPr>
            <a:lvl3pPr>
              <a:spcBef>
                <a:spcPts val="0"/>
              </a:spcBef>
              <a:buSzPct val="100000"/>
              <a:defRPr sz="7300"/>
            </a:lvl3pPr>
            <a:lvl4pPr>
              <a:spcBef>
                <a:spcPts val="0"/>
              </a:spcBef>
              <a:buSzPct val="100000"/>
              <a:defRPr sz="7300"/>
            </a:lvl4pPr>
            <a:lvl5pPr>
              <a:spcBef>
                <a:spcPts val="0"/>
              </a:spcBef>
              <a:buSzPct val="100000"/>
              <a:defRPr sz="7300"/>
            </a:lvl5pPr>
            <a:lvl6pPr>
              <a:spcBef>
                <a:spcPts val="0"/>
              </a:spcBef>
              <a:buSzPct val="100000"/>
              <a:defRPr sz="7300"/>
            </a:lvl6pPr>
            <a:lvl7pPr>
              <a:spcBef>
                <a:spcPts val="0"/>
              </a:spcBef>
              <a:buSzPct val="100000"/>
              <a:defRPr sz="7300"/>
            </a:lvl7pPr>
            <a:lvl8pPr>
              <a:spcBef>
                <a:spcPts val="0"/>
              </a:spcBef>
              <a:buSzPct val="100000"/>
              <a:defRPr sz="7300"/>
            </a:lvl8pPr>
            <a:lvl9pPr>
              <a:spcBef>
                <a:spcPts val="0"/>
              </a:spcBef>
              <a:buSzPct val="100000"/>
              <a:defRPr sz="73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872759" y="4940800"/>
            <a:ext cx="7862400" cy="113045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buSzPct val="100000"/>
              <a:defRPr sz="3700"/>
            </a:lvl1pPr>
            <a:lvl2pPr>
              <a:spcBef>
                <a:spcPts val="0"/>
              </a:spcBef>
              <a:buSzPct val="100000"/>
              <a:defRPr sz="3700"/>
            </a:lvl2pPr>
            <a:lvl3pPr>
              <a:spcBef>
                <a:spcPts val="0"/>
              </a:spcBef>
              <a:buSzPct val="100000"/>
              <a:defRPr sz="3700"/>
            </a:lvl3pPr>
            <a:lvl4pPr>
              <a:spcBef>
                <a:spcPts val="0"/>
              </a:spcBef>
              <a:buSzPct val="100000"/>
              <a:defRPr sz="3700"/>
            </a:lvl4pPr>
            <a:lvl5pPr>
              <a:spcBef>
                <a:spcPts val="0"/>
              </a:spcBef>
              <a:buSzPct val="100000"/>
              <a:defRPr sz="3700"/>
            </a:lvl5pPr>
            <a:lvl6pPr>
              <a:spcBef>
                <a:spcPts val="0"/>
              </a:spcBef>
              <a:buSzPct val="100000"/>
              <a:defRPr sz="3700"/>
            </a:lvl6pPr>
            <a:lvl7pPr>
              <a:spcBef>
                <a:spcPts val="0"/>
              </a:spcBef>
              <a:buSzPct val="100000"/>
              <a:defRPr sz="3700"/>
            </a:lvl7pPr>
            <a:lvl8pPr>
              <a:spcBef>
                <a:spcPts val="0"/>
              </a:spcBef>
              <a:buSzPct val="100000"/>
              <a:defRPr sz="3700"/>
            </a:lvl8pPr>
            <a:lvl9pPr>
              <a:spcBef>
                <a:spcPts val="0"/>
              </a:spcBef>
              <a:buSzPct val="100000"/>
              <a:defRPr sz="37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372700" y="1600533"/>
            <a:ext cx="17829899" cy="14545200"/>
          </a:xfrm>
          <a:prstGeom prst="rect">
            <a:avLst/>
          </a:prstGeom>
        </p:spPr>
        <p:txBody>
          <a:bodyPr anchorCtr="0" anchor="ctr" bIns="279025" lIns="279025" rIns="279025" tIns="279025"/>
          <a:lstStyle>
            <a:lvl1pPr>
              <a:spcBef>
                <a:spcPts val="0"/>
              </a:spcBef>
              <a:buSzPct val="100000"/>
              <a:defRPr sz="14600"/>
            </a:lvl1pPr>
            <a:lvl2pPr>
              <a:spcBef>
                <a:spcPts val="0"/>
              </a:spcBef>
              <a:buSzPct val="100000"/>
              <a:defRPr sz="14600"/>
            </a:lvl2pPr>
            <a:lvl3pPr>
              <a:spcBef>
                <a:spcPts val="0"/>
              </a:spcBef>
              <a:buSzPct val="100000"/>
              <a:defRPr sz="14600"/>
            </a:lvl3pPr>
            <a:lvl4pPr>
              <a:spcBef>
                <a:spcPts val="0"/>
              </a:spcBef>
              <a:buSzPct val="100000"/>
              <a:defRPr sz="14600"/>
            </a:lvl4pPr>
            <a:lvl5pPr>
              <a:spcBef>
                <a:spcPts val="0"/>
              </a:spcBef>
              <a:buSzPct val="100000"/>
              <a:defRPr sz="14600"/>
            </a:lvl5pPr>
            <a:lvl6pPr>
              <a:spcBef>
                <a:spcPts val="0"/>
              </a:spcBef>
              <a:buSzPct val="100000"/>
              <a:defRPr sz="14600"/>
            </a:lvl6pPr>
            <a:lvl7pPr>
              <a:spcBef>
                <a:spcPts val="0"/>
              </a:spcBef>
              <a:buSzPct val="100000"/>
              <a:defRPr sz="14600"/>
            </a:lvl7pPr>
            <a:lvl8pPr>
              <a:spcBef>
                <a:spcPts val="0"/>
              </a:spcBef>
              <a:buSzPct val="100000"/>
              <a:defRPr sz="14600"/>
            </a:lvl8pPr>
            <a:lvl9pPr>
              <a:spcBef>
                <a:spcPts val="0"/>
              </a:spcBef>
              <a:buSzPct val="100000"/>
              <a:defRPr sz="146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12801600" y="-444"/>
            <a:ext cx="12801599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743400" y="4384622"/>
            <a:ext cx="11326500" cy="5270400"/>
          </a:xfrm>
          <a:prstGeom prst="rect">
            <a:avLst/>
          </a:prstGeom>
        </p:spPr>
        <p:txBody>
          <a:bodyPr anchorCtr="0" anchor="b" bIns="279025" lIns="279025" rIns="279025" tIns="279025"/>
          <a:lstStyle>
            <a:lvl1pPr algn="ctr">
              <a:spcBef>
                <a:spcPts val="0"/>
              </a:spcBef>
              <a:buSzPct val="100000"/>
              <a:defRPr sz="12800"/>
            </a:lvl1pPr>
            <a:lvl2pPr algn="ctr">
              <a:spcBef>
                <a:spcPts val="0"/>
              </a:spcBef>
              <a:buSzPct val="100000"/>
              <a:defRPr sz="12800"/>
            </a:lvl2pPr>
            <a:lvl3pPr algn="ctr">
              <a:spcBef>
                <a:spcPts val="0"/>
              </a:spcBef>
              <a:buSzPct val="100000"/>
              <a:defRPr sz="12800"/>
            </a:lvl3pPr>
            <a:lvl4pPr algn="ctr">
              <a:spcBef>
                <a:spcPts val="0"/>
              </a:spcBef>
              <a:buSzPct val="100000"/>
              <a:defRPr sz="12800"/>
            </a:lvl4pPr>
            <a:lvl5pPr algn="ctr">
              <a:spcBef>
                <a:spcPts val="0"/>
              </a:spcBef>
              <a:buSzPct val="100000"/>
              <a:defRPr sz="12800"/>
            </a:lvl5pPr>
            <a:lvl6pPr algn="ctr">
              <a:spcBef>
                <a:spcPts val="0"/>
              </a:spcBef>
              <a:buSzPct val="100000"/>
              <a:defRPr sz="12800"/>
            </a:lvl6pPr>
            <a:lvl7pPr algn="ctr">
              <a:spcBef>
                <a:spcPts val="0"/>
              </a:spcBef>
              <a:buSzPct val="100000"/>
              <a:defRPr sz="12800"/>
            </a:lvl7pPr>
            <a:lvl8pPr algn="ctr">
              <a:spcBef>
                <a:spcPts val="0"/>
              </a:spcBef>
              <a:buSzPct val="100000"/>
              <a:defRPr sz="12800"/>
            </a:lvl8pPr>
            <a:lvl9pPr algn="ctr">
              <a:spcBef>
                <a:spcPts val="0"/>
              </a:spcBef>
              <a:buSzPct val="100000"/>
              <a:defRPr sz="128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743400" y="9966489"/>
            <a:ext cx="11326500" cy="4391399"/>
          </a:xfrm>
          <a:prstGeom prst="rect">
            <a:avLst/>
          </a:prstGeom>
        </p:spPr>
        <p:txBody>
          <a:bodyPr anchorCtr="0" anchor="t" bIns="279025" lIns="279025" rIns="279025" tIns="2790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64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13830600" y="2574488"/>
            <a:ext cx="10743599" cy="13138199"/>
          </a:xfrm>
          <a:prstGeom prst="rect">
            <a:avLst/>
          </a:prstGeom>
        </p:spPr>
        <p:txBody>
          <a:bodyPr anchorCtr="0" anchor="ctr" bIns="279025" lIns="279025" rIns="279025" tIns="2790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872759" y="15042043"/>
            <a:ext cx="16796699" cy="2151599"/>
          </a:xfrm>
          <a:prstGeom prst="rect">
            <a:avLst/>
          </a:prstGeom>
        </p:spPr>
        <p:txBody>
          <a:bodyPr anchorCtr="0" anchor="ctr" bIns="279025" lIns="279025" rIns="279025" tIns="2790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</p:spPr>
        <p:txBody>
          <a:bodyPr anchorCtr="0" anchor="ctr" bIns="279025" lIns="279025" rIns="279025" tIns="2790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872759" y="1582311"/>
            <a:ext cx="23857800" cy="2036399"/>
          </a:xfrm>
          <a:prstGeom prst="rect">
            <a:avLst/>
          </a:prstGeom>
          <a:noFill/>
          <a:ln>
            <a:noFill/>
          </a:ln>
        </p:spPr>
        <p:txBody>
          <a:bodyPr anchorCtr="0" anchor="t" bIns="279025" lIns="279025" rIns="279025" tIns="2790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8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872759" y="4097689"/>
            <a:ext cx="23857800" cy="12147299"/>
          </a:xfrm>
          <a:prstGeom prst="rect">
            <a:avLst/>
          </a:prstGeom>
          <a:noFill/>
          <a:ln>
            <a:noFill/>
          </a:ln>
        </p:spPr>
        <p:txBody>
          <a:bodyPr anchorCtr="0" anchor="t" bIns="279025" lIns="279025" rIns="279025" tIns="2790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55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4900"/>
              </a:spcAft>
              <a:buClr>
                <a:schemeClr val="dk2"/>
              </a:buClr>
              <a:buSzPct val="100000"/>
              <a:defRPr sz="43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23722881" y="16580326"/>
            <a:ext cx="1536299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9025" lIns="279025" rIns="279025" tIns="2790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31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01.png"/><Relationship Id="rId10" Type="http://schemas.openxmlformats.org/officeDocument/2006/relationships/image" Target="../media/image02.png"/><Relationship Id="rId13" Type="http://schemas.openxmlformats.org/officeDocument/2006/relationships/hyperlink" Target="hci.stanford.edu/courses/cs147/2015/au/projects/behavior/phocus" TargetMode="External"/><Relationship Id="rId12" Type="http://schemas.openxmlformats.org/officeDocument/2006/relationships/image" Target="../media/image04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10.png"/><Relationship Id="rId9" Type="http://schemas.openxmlformats.org/officeDocument/2006/relationships/image" Target="../media/image07.png"/><Relationship Id="rId15" Type="http://schemas.openxmlformats.org/officeDocument/2006/relationships/image" Target="../media/image09.png"/><Relationship Id="rId14" Type="http://schemas.openxmlformats.org/officeDocument/2006/relationships/image" Target="../media/image03.png"/><Relationship Id="rId17" Type="http://schemas.openxmlformats.org/officeDocument/2006/relationships/image" Target="../media/image11.png"/><Relationship Id="rId16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image" Target="../media/image14.png"/><Relationship Id="rId18" Type="http://schemas.openxmlformats.org/officeDocument/2006/relationships/image" Target="../media/image05.jpg"/><Relationship Id="rId7" Type="http://schemas.openxmlformats.org/officeDocument/2006/relationships/image" Target="../media/image13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2776950" y="3769625"/>
            <a:ext cx="12826200" cy="7368900"/>
          </a:xfrm>
          <a:prstGeom prst="rect">
            <a:avLst/>
          </a:prstGeom>
          <a:solidFill>
            <a:srgbClr val="FA7D2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-50" y="11138625"/>
            <a:ext cx="12776999" cy="6281099"/>
          </a:xfrm>
          <a:prstGeom prst="rect">
            <a:avLst/>
          </a:prstGeom>
          <a:solidFill>
            <a:srgbClr val="FA7D2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37" y="5098950"/>
            <a:ext cx="5372024" cy="537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22624" l="0" r="0" t="20826"/>
          <a:stretch/>
        </p:blipFill>
        <p:spPr>
          <a:xfrm>
            <a:off x="306850" y="422125"/>
            <a:ext cx="5143500" cy="290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2291900" y="268700"/>
            <a:ext cx="63458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A7D23"/>
                </a:solidFill>
                <a:latin typeface="Raleway"/>
                <a:ea typeface="Raleway"/>
                <a:cs typeface="Raleway"/>
                <a:sym typeface="Raleway"/>
              </a:rPr>
              <a:t>Time Well Spent.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707050" y="1136900"/>
            <a:ext cx="19515599" cy="14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Lato"/>
                <a:ea typeface="Lato"/>
                <a:cs typeface="Lato"/>
                <a:sym typeface="Lato"/>
              </a:rPr>
              <a:t>Helping us pay attention to what we’re doing and who we’re with...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800">
                <a:latin typeface="Lato"/>
                <a:ea typeface="Lato"/>
                <a:cs typeface="Lato"/>
                <a:sym typeface="Lato"/>
              </a:rPr>
              <a:t>																		...not what’s happening on our phones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latin typeface="Lato"/>
              <a:ea typeface="Lato"/>
              <a:cs typeface="Lato"/>
              <a:sym typeface="Lato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0" y="3661825"/>
            <a:ext cx="25603199" cy="112500"/>
          </a:xfrm>
          <a:prstGeom prst="rect">
            <a:avLst/>
          </a:prstGeom>
          <a:solidFill>
            <a:srgbClr val="FA7D23"/>
          </a:solidFill>
          <a:ln cap="flat" cmpd="sng" w="9525">
            <a:solidFill>
              <a:srgbClr val="FA7D2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46524"/>
              </a:solidFill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-50" y="3974412"/>
            <a:ext cx="12776999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6000">
                <a:solidFill>
                  <a:srgbClr val="FA7D23"/>
                </a:solidFill>
                <a:latin typeface="Lato"/>
                <a:ea typeface="Lato"/>
                <a:cs typeface="Lato"/>
                <a:sym typeface="Lato"/>
              </a:rPr>
              <a:t>The Problem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752650" y="5111825"/>
            <a:ext cx="5656499" cy="468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We  are easily distracted by our devices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It can be hard to work when our phones  provide so much opportunity for procrastination</a:t>
            </a:r>
          </a:p>
          <a:p>
            <a:pPr indent="-457200" lvl="0" marL="457200" rtl="0">
              <a:spcBef>
                <a:spcPts val="0"/>
              </a:spcBef>
              <a:buSzPct val="100000"/>
              <a:buFont typeface="Lato"/>
              <a:buChar char="●"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It can be hard to talk to friends and family at meal times</a:t>
            </a:r>
          </a:p>
        </p:txBody>
      </p:sp>
      <p:sp>
        <p:nvSpPr>
          <p:cNvPr id="62" name="Shape 62"/>
          <p:cNvSpPr txBox="1"/>
          <p:nvPr/>
        </p:nvSpPr>
        <p:spPr>
          <a:xfrm>
            <a:off x="5963337" y="10797825"/>
            <a:ext cx="5656499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63" name="Shape 63"/>
          <p:cNvSpPr txBox="1"/>
          <p:nvPr/>
        </p:nvSpPr>
        <p:spPr>
          <a:xfrm>
            <a:off x="0" y="11138625"/>
            <a:ext cx="12776999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Solution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2841300" y="3700900"/>
            <a:ext cx="12826200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Design Iteration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14311545" y="9805887"/>
            <a:ext cx="1119599" cy="52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Lo-fi</a:t>
            </a:r>
          </a:p>
        </p:txBody>
      </p:sp>
      <p:sp>
        <p:nvSpPr>
          <p:cNvPr id="66" name="Shape 66"/>
          <p:cNvSpPr txBox="1"/>
          <p:nvPr/>
        </p:nvSpPr>
        <p:spPr>
          <a:xfrm>
            <a:off x="17839375" y="9806125"/>
            <a:ext cx="2336999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Medium-Fi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22584589" y="9765737"/>
            <a:ext cx="1758900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High-Fi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3133000" y="14857275"/>
            <a:ext cx="3476700" cy="14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Solo and group modes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26856" y="6438453"/>
            <a:ext cx="1206361" cy="2709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92475" y="6459920"/>
            <a:ext cx="1206370" cy="2679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98839" y="6081377"/>
            <a:ext cx="1441808" cy="306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740651" y="5752237"/>
            <a:ext cx="1486202" cy="339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33220" y="6081377"/>
            <a:ext cx="1354644" cy="306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30239" y="12672003"/>
            <a:ext cx="1882167" cy="1853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206276" y="12340250"/>
            <a:ext cx="2555881" cy="251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8155228" y="12631743"/>
            <a:ext cx="1918790" cy="188959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7264806" y="14857271"/>
            <a:ext cx="3825900" cy="14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Successes and failures shared with your friends</a:t>
            </a:r>
          </a:p>
        </p:txBody>
      </p:sp>
      <p:sp>
        <p:nvSpPr>
          <p:cNvPr id="78" name="Shape 78"/>
          <p:cNvSpPr txBox="1"/>
          <p:nvPr/>
        </p:nvSpPr>
        <p:spPr>
          <a:xfrm>
            <a:off x="21745896" y="14857275"/>
            <a:ext cx="3476700" cy="1460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latin typeface="Lato"/>
                <a:ea typeface="Lato"/>
                <a:cs typeface="Lato"/>
                <a:sym typeface="Lato"/>
              </a:rPr>
              <a:t>Quick, hilarious challenges </a:t>
            </a:r>
          </a:p>
        </p:txBody>
      </p:sp>
      <p:sp>
        <p:nvSpPr>
          <p:cNvPr id="79" name="Shape 79"/>
          <p:cNvSpPr/>
          <p:nvPr/>
        </p:nvSpPr>
        <p:spPr>
          <a:xfrm>
            <a:off x="0" y="17419650"/>
            <a:ext cx="25603199" cy="87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-50" y="17523575"/>
            <a:ext cx="256031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2700">
                <a:solidFill>
                  <a:srgbClr val="FA7D23"/>
                </a:solidFill>
                <a:latin typeface="Lato"/>
                <a:ea typeface="Lato"/>
                <a:cs typeface="Lato"/>
                <a:sym typeface="Lato"/>
              </a:rPr>
              <a:t>Luke deWilde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 | </a:t>
            </a:r>
            <a:r>
              <a:rPr lang="en" sz="2700">
                <a:solidFill>
                  <a:srgbClr val="FA7D23"/>
                </a:solidFill>
                <a:latin typeface="Lato"/>
                <a:ea typeface="Lato"/>
                <a:cs typeface="Lato"/>
                <a:sym typeface="Lato"/>
              </a:rPr>
              <a:t>Abraham Starosta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 | </a:t>
            </a:r>
            <a:r>
              <a:rPr lang="en" sz="2700">
                <a:solidFill>
                  <a:srgbClr val="FA7D23"/>
                </a:solidFill>
                <a:latin typeface="Lato"/>
                <a:ea typeface="Lato"/>
                <a:cs typeface="Lato"/>
                <a:sym typeface="Lato"/>
              </a:rPr>
              <a:t>Ben Limonchik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 | </a:t>
            </a:r>
            <a:r>
              <a:rPr lang="en" sz="2700" u="sng">
                <a:latin typeface="Lato"/>
                <a:ea typeface="Lato"/>
                <a:cs typeface="Lato"/>
                <a:sym typeface="Lato"/>
                <a:hlinkClick r:id="rId13"/>
              </a:rPr>
              <a:t>hci.stanford.edu/courses/cs147/2015/au/projects/behavior/phocus</a:t>
            </a:r>
            <a:r>
              <a:rPr lang="en" sz="2700">
                <a:latin typeface="Lato"/>
                <a:ea typeface="Lato"/>
                <a:cs typeface="Lato"/>
                <a:sym typeface="Lato"/>
              </a:rPr>
              <a:t> | </a:t>
            </a:r>
            <a:r>
              <a:rPr lang="en" sz="2700">
                <a:solidFill>
                  <a:srgbClr val="F46524"/>
                </a:solidFill>
                <a:latin typeface="Lato"/>
                <a:ea typeface="Lato"/>
                <a:cs typeface="Lato"/>
                <a:sym typeface="Lato"/>
              </a:rPr>
              <a:t>CS 147 Autumn 2015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2776950" y="11153550"/>
            <a:ext cx="12826200" cy="79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rgbClr val="FA7D23"/>
                </a:solidFill>
                <a:latin typeface="Lato"/>
                <a:ea typeface="Lato"/>
                <a:cs typeface="Lato"/>
                <a:sym typeface="Lato"/>
              </a:rPr>
              <a:t>Key Features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52638" y="11985725"/>
            <a:ext cx="3132460" cy="49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9729592" y="5815171"/>
            <a:ext cx="1486206" cy="333271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5930937" y="12162937"/>
            <a:ext cx="5656499" cy="4689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Phocus dares us to put away our phones. Phocus provides a platform that gives users bragging rights when they do focus and gives them funny or productive challenges when they can’t.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215800" y="6438462"/>
            <a:ext cx="1206374" cy="27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2422175" y="6081388"/>
            <a:ext cx="1354650" cy="309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3776825" y="5766687"/>
            <a:ext cx="1486200" cy="340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