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9144000" cy="514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60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5272" y="361883"/>
            <a:ext cx="6833455" cy="469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F4642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4642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4642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4642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000245" y="0"/>
            <a:ext cx="5143489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5272" y="361883"/>
            <a:ext cx="6833455" cy="469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F4642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36576" y="1070515"/>
            <a:ext cx="6270846" cy="3483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hyperlink" Target="https://www.youtube.com/watch?v=Tvosy5gAVD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3919" y="3864667"/>
            <a:ext cx="3196143" cy="1014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00245" y="0"/>
            <a:ext cx="5143489" cy="4610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780">
              <a:lnSpc>
                <a:spcPct val="100000"/>
              </a:lnSpc>
            </a:pPr>
            <a:r>
              <a:rPr spc="140" dirty="0"/>
              <a:t>HE</a:t>
            </a:r>
            <a:r>
              <a:rPr spc="-195" dirty="0"/>
              <a:t> </a:t>
            </a:r>
            <a:r>
              <a:rPr spc="100" dirty="0"/>
              <a:t>Result</a:t>
            </a:r>
            <a:r>
              <a:rPr spc="-195" dirty="0"/>
              <a:t> </a:t>
            </a:r>
            <a:r>
              <a:rPr spc="-80" dirty="0"/>
              <a:t>#1:</a:t>
            </a:r>
            <a:r>
              <a:rPr spc="-195" dirty="0"/>
              <a:t> </a:t>
            </a:r>
            <a:r>
              <a:rPr spc="145" dirty="0"/>
              <a:t>Redo</a:t>
            </a:r>
            <a:r>
              <a:rPr spc="-195" dirty="0"/>
              <a:t> </a:t>
            </a:r>
            <a:r>
              <a:rPr spc="20" dirty="0"/>
              <a:t>the</a:t>
            </a:r>
            <a:r>
              <a:rPr spc="-195" dirty="0"/>
              <a:t> </a:t>
            </a:r>
            <a:r>
              <a:rPr spc="45" dirty="0"/>
              <a:t>Start</a:t>
            </a:r>
            <a:r>
              <a:rPr spc="-195" dirty="0"/>
              <a:t> </a:t>
            </a:r>
            <a:r>
              <a:rPr spc="85" dirty="0"/>
              <a:t>Screen</a:t>
            </a:r>
          </a:p>
        </p:txBody>
      </p:sp>
      <p:sp>
        <p:nvSpPr>
          <p:cNvPr id="3" name="object 3"/>
          <p:cNvSpPr/>
          <p:nvPr/>
        </p:nvSpPr>
        <p:spPr>
          <a:xfrm>
            <a:off x="1240172" y="1101347"/>
            <a:ext cx="1873721" cy="3328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9046" y="1190117"/>
            <a:ext cx="5132705" cy="252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4815" marR="85090" indent="-412115">
              <a:lnSpc>
                <a:spcPts val="2850"/>
              </a:lnSpc>
              <a:buFont typeface="Times New Roman"/>
              <a:buChar char="●"/>
              <a:tabLst>
                <a:tab pos="425450" algn="l"/>
              </a:tabLst>
            </a:pPr>
            <a:r>
              <a:rPr sz="2400" spc="-180" dirty="0">
                <a:latin typeface="Verdana"/>
                <a:cs typeface="Verdana"/>
              </a:rPr>
              <a:t>Change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clock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to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225" dirty="0">
                <a:latin typeface="Verdana"/>
                <a:cs typeface="Verdana"/>
              </a:rPr>
              <a:t>a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conventional  </a:t>
            </a:r>
            <a:r>
              <a:rPr sz="2400" spc="-130" dirty="0">
                <a:latin typeface="Verdana"/>
                <a:cs typeface="Verdana"/>
              </a:rPr>
              <a:t>iOS</a:t>
            </a:r>
            <a:r>
              <a:rPr sz="2400" spc="-685" dirty="0">
                <a:latin typeface="Verdana"/>
                <a:cs typeface="Verdana"/>
              </a:rPr>
              <a:t> </a:t>
            </a:r>
            <a:r>
              <a:rPr sz="2400" spc="-160" dirty="0">
                <a:latin typeface="Verdana"/>
                <a:cs typeface="Verdana"/>
              </a:rPr>
              <a:t>time </a:t>
            </a:r>
            <a:r>
              <a:rPr sz="2400" spc="-125" dirty="0">
                <a:latin typeface="Verdana"/>
                <a:cs typeface="Verdana"/>
              </a:rPr>
              <a:t>picker</a:t>
            </a:r>
            <a:endParaRPr sz="2400">
              <a:latin typeface="Verdana"/>
              <a:cs typeface="Verdana"/>
            </a:endParaRPr>
          </a:p>
          <a:p>
            <a:pPr marL="424815" marR="332740" indent="-412115">
              <a:lnSpc>
                <a:spcPts val="2850"/>
              </a:lnSpc>
              <a:buFont typeface="Times New Roman"/>
              <a:buChar char="●"/>
              <a:tabLst>
                <a:tab pos="425450" algn="l"/>
              </a:tabLst>
            </a:pPr>
            <a:r>
              <a:rPr sz="2400" spc="-110" dirty="0">
                <a:latin typeface="Verdana"/>
                <a:cs typeface="Verdana"/>
              </a:rPr>
              <a:t>Add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225" dirty="0">
                <a:latin typeface="Verdana"/>
                <a:cs typeface="Verdana"/>
              </a:rPr>
              <a:t>a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tabbed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“more”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browser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for  </a:t>
            </a:r>
            <a:r>
              <a:rPr sz="2400" spc="-120" dirty="0">
                <a:latin typeface="Verdana"/>
                <a:cs typeface="Verdana"/>
              </a:rPr>
              <a:t>other </a:t>
            </a:r>
            <a:r>
              <a:rPr sz="2400" spc="-140" dirty="0">
                <a:latin typeface="Verdana"/>
                <a:cs typeface="Verdana"/>
              </a:rPr>
              <a:t>features </a:t>
            </a:r>
            <a:r>
              <a:rPr sz="2400" spc="-150" dirty="0">
                <a:latin typeface="Verdana"/>
                <a:cs typeface="Verdana"/>
              </a:rPr>
              <a:t>instead </a:t>
            </a:r>
            <a:r>
              <a:rPr sz="2400" spc="-80" dirty="0">
                <a:latin typeface="Verdana"/>
                <a:cs typeface="Verdana"/>
              </a:rPr>
              <a:t>of </a:t>
            </a:r>
            <a:r>
              <a:rPr sz="2400" spc="-140" dirty="0">
                <a:latin typeface="Verdana"/>
                <a:cs typeface="Verdana"/>
              </a:rPr>
              <a:t>the  </a:t>
            </a:r>
            <a:r>
              <a:rPr sz="2400" spc="-150" dirty="0">
                <a:latin typeface="Verdana"/>
                <a:cs typeface="Verdana"/>
              </a:rPr>
              <a:t>settings</a:t>
            </a:r>
            <a:r>
              <a:rPr sz="2400" spc="-459" dirty="0">
                <a:latin typeface="Verdana"/>
                <a:cs typeface="Verdana"/>
              </a:rPr>
              <a:t> </a:t>
            </a:r>
            <a:r>
              <a:rPr sz="2400" spc="-185" dirty="0">
                <a:latin typeface="Verdana"/>
                <a:cs typeface="Verdana"/>
              </a:rPr>
              <a:t>gear</a:t>
            </a:r>
            <a:endParaRPr sz="2400">
              <a:latin typeface="Verdana"/>
              <a:cs typeface="Verdana"/>
            </a:endParaRPr>
          </a:p>
          <a:p>
            <a:pPr marL="424815" marR="5080" indent="-412115">
              <a:lnSpc>
                <a:spcPts val="2850"/>
              </a:lnSpc>
              <a:buFont typeface="Times New Roman"/>
              <a:buChar char="●"/>
              <a:tabLst>
                <a:tab pos="425450" algn="l"/>
              </a:tabLst>
            </a:pPr>
            <a:r>
              <a:rPr sz="2400" spc="-165" dirty="0">
                <a:latin typeface="Verdana"/>
                <a:cs typeface="Verdana"/>
              </a:rPr>
              <a:t>Rearrange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75" dirty="0">
                <a:latin typeface="Verdana"/>
                <a:cs typeface="Verdana"/>
              </a:rPr>
              <a:t>components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on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start  </a:t>
            </a:r>
            <a:r>
              <a:rPr sz="2400" spc="-155" dirty="0">
                <a:latin typeface="Verdana"/>
                <a:cs typeface="Verdana"/>
              </a:rPr>
              <a:t>screen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780">
              <a:lnSpc>
                <a:spcPct val="100000"/>
              </a:lnSpc>
            </a:pPr>
            <a:r>
              <a:rPr spc="140" dirty="0"/>
              <a:t>HE</a:t>
            </a:r>
            <a:r>
              <a:rPr spc="-195" dirty="0"/>
              <a:t> </a:t>
            </a:r>
            <a:r>
              <a:rPr spc="100" dirty="0"/>
              <a:t>Result</a:t>
            </a:r>
            <a:r>
              <a:rPr spc="-195" dirty="0"/>
              <a:t> </a:t>
            </a:r>
            <a:r>
              <a:rPr spc="-80" dirty="0"/>
              <a:t>#1:</a:t>
            </a:r>
            <a:r>
              <a:rPr spc="-195" dirty="0"/>
              <a:t> </a:t>
            </a:r>
            <a:r>
              <a:rPr spc="145" dirty="0"/>
              <a:t>Redo</a:t>
            </a:r>
            <a:r>
              <a:rPr spc="-195" dirty="0"/>
              <a:t> </a:t>
            </a:r>
            <a:r>
              <a:rPr spc="20" dirty="0"/>
              <a:t>the</a:t>
            </a:r>
            <a:r>
              <a:rPr spc="-195" dirty="0"/>
              <a:t> </a:t>
            </a:r>
            <a:r>
              <a:rPr spc="45" dirty="0"/>
              <a:t>Start</a:t>
            </a:r>
            <a:r>
              <a:rPr spc="-195" dirty="0"/>
              <a:t> </a:t>
            </a:r>
            <a:r>
              <a:rPr spc="85" dirty="0"/>
              <a:t>Screen</a:t>
            </a:r>
          </a:p>
        </p:txBody>
      </p:sp>
      <p:sp>
        <p:nvSpPr>
          <p:cNvPr id="3" name="object 3"/>
          <p:cNvSpPr/>
          <p:nvPr/>
        </p:nvSpPr>
        <p:spPr>
          <a:xfrm>
            <a:off x="1240172" y="1101347"/>
            <a:ext cx="1873721" cy="3328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9046" y="1190117"/>
            <a:ext cx="5132705" cy="289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4815" marR="85090" indent="-412115">
              <a:lnSpc>
                <a:spcPts val="2850"/>
              </a:lnSpc>
              <a:buFont typeface="Times New Roman"/>
              <a:buChar char="●"/>
              <a:tabLst>
                <a:tab pos="425450" algn="l"/>
              </a:tabLst>
            </a:pPr>
            <a:r>
              <a:rPr sz="2400" spc="-180" dirty="0">
                <a:latin typeface="Verdana"/>
                <a:cs typeface="Verdana"/>
              </a:rPr>
              <a:t>Change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clock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to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225" dirty="0">
                <a:latin typeface="Verdana"/>
                <a:cs typeface="Verdana"/>
              </a:rPr>
              <a:t>a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conventional  </a:t>
            </a:r>
            <a:r>
              <a:rPr sz="2400" spc="-130" dirty="0">
                <a:latin typeface="Verdana"/>
                <a:cs typeface="Verdana"/>
              </a:rPr>
              <a:t>iOS</a:t>
            </a:r>
            <a:r>
              <a:rPr sz="2400" spc="-685" dirty="0">
                <a:latin typeface="Verdana"/>
                <a:cs typeface="Verdana"/>
              </a:rPr>
              <a:t> </a:t>
            </a:r>
            <a:r>
              <a:rPr sz="2400" spc="-160" dirty="0">
                <a:latin typeface="Verdana"/>
                <a:cs typeface="Verdana"/>
              </a:rPr>
              <a:t>time </a:t>
            </a:r>
            <a:r>
              <a:rPr sz="2400" spc="-125" dirty="0">
                <a:latin typeface="Verdana"/>
                <a:cs typeface="Verdana"/>
              </a:rPr>
              <a:t>picker</a:t>
            </a:r>
            <a:endParaRPr sz="2400">
              <a:latin typeface="Verdana"/>
              <a:cs typeface="Verdana"/>
            </a:endParaRPr>
          </a:p>
          <a:p>
            <a:pPr marL="424815" marR="332740" indent="-412115">
              <a:lnSpc>
                <a:spcPts val="2850"/>
              </a:lnSpc>
              <a:buFont typeface="Times New Roman"/>
              <a:buChar char="●"/>
              <a:tabLst>
                <a:tab pos="425450" algn="l"/>
              </a:tabLst>
            </a:pPr>
            <a:r>
              <a:rPr sz="2400" spc="-110" dirty="0">
                <a:latin typeface="Verdana"/>
                <a:cs typeface="Verdana"/>
              </a:rPr>
              <a:t>Add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225" dirty="0">
                <a:latin typeface="Verdana"/>
                <a:cs typeface="Verdana"/>
              </a:rPr>
              <a:t>a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tabbed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“more”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browser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for  </a:t>
            </a:r>
            <a:r>
              <a:rPr sz="2400" spc="-120" dirty="0">
                <a:latin typeface="Verdana"/>
                <a:cs typeface="Verdana"/>
              </a:rPr>
              <a:t>other </a:t>
            </a:r>
            <a:r>
              <a:rPr sz="2400" spc="-140" dirty="0">
                <a:latin typeface="Verdana"/>
                <a:cs typeface="Verdana"/>
              </a:rPr>
              <a:t>features </a:t>
            </a:r>
            <a:r>
              <a:rPr sz="2400" spc="-150" dirty="0">
                <a:latin typeface="Verdana"/>
                <a:cs typeface="Verdana"/>
              </a:rPr>
              <a:t>instead </a:t>
            </a:r>
            <a:r>
              <a:rPr sz="2400" spc="-80" dirty="0">
                <a:latin typeface="Verdana"/>
                <a:cs typeface="Verdana"/>
              </a:rPr>
              <a:t>of </a:t>
            </a:r>
            <a:r>
              <a:rPr sz="2400" spc="-140" dirty="0">
                <a:latin typeface="Verdana"/>
                <a:cs typeface="Verdana"/>
              </a:rPr>
              <a:t>the  </a:t>
            </a:r>
            <a:r>
              <a:rPr sz="2400" spc="-150" dirty="0">
                <a:latin typeface="Verdana"/>
                <a:cs typeface="Verdana"/>
              </a:rPr>
              <a:t>settings</a:t>
            </a:r>
            <a:r>
              <a:rPr sz="2400" spc="-459" dirty="0">
                <a:latin typeface="Verdana"/>
                <a:cs typeface="Verdana"/>
              </a:rPr>
              <a:t> </a:t>
            </a:r>
            <a:r>
              <a:rPr sz="2400" spc="-185" dirty="0">
                <a:latin typeface="Verdana"/>
                <a:cs typeface="Verdana"/>
              </a:rPr>
              <a:t>gear</a:t>
            </a:r>
            <a:endParaRPr sz="2400">
              <a:latin typeface="Verdana"/>
              <a:cs typeface="Verdana"/>
            </a:endParaRPr>
          </a:p>
          <a:p>
            <a:pPr marL="424815" marR="5080" indent="-412115">
              <a:lnSpc>
                <a:spcPts val="2850"/>
              </a:lnSpc>
              <a:buFont typeface="Times New Roman"/>
              <a:buChar char="●"/>
              <a:tabLst>
                <a:tab pos="425450" algn="l"/>
              </a:tabLst>
            </a:pPr>
            <a:r>
              <a:rPr sz="2400" spc="-165" dirty="0">
                <a:latin typeface="Verdana"/>
                <a:cs typeface="Verdana"/>
              </a:rPr>
              <a:t>Rearrange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75" dirty="0">
                <a:latin typeface="Verdana"/>
                <a:cs typeface="Verdana"/>
              </a:rPr>
              <a:t>components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on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start  </a:t>
            </a:r>
            <a:r>
              <a:rPr sz="2400" spc="-155" dirty="0">
                <a:latin typeface="Verdana"/>
                <a:cs typeface="Verdana"/>
              </a:rPr>
              <a:t>screen</a:t>
            </a:r>
            <a:endParaRPr sz="2400">
              <a:latin typeface="Verdana"/>
              <a:cs typeface="Verdana"/>
            </a:endParaRPr>
          </a:p>
          <a:p>
            <a:pPr marL="424815" indent="-412115">
              <a:lnSpc>
                <a:spcPts val="2760"/>
              </a:lnSpc>
              <a:buFont typeface="Times New Roman"/>
              <a:buChar char="●"/>
              <a:tabLst>
                <a:tab pos="425450" algn="l"/>
              </a:tabLst>
            </a:pPr>
            <a:r>
              <a:rPr sz="2400" spc="-180" dirty="0">
                <a:latin typeface="Verdana"/>
                <a:cs typeface="Verdana"/>
              </a:rPr>
              <a:t>Change</a:t>
            </a:r>
            <a:r>
              <a:rPr sz="2400" spc="-40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405" dirty="0">
                <a:latin typeface="Verdana"/>
                <a:cs typeface="Verdana"/>
              </a:rPr>
              <a:t> </a:t>
            </a:r>
            <a:r>
              <a:rPr sz="2400" spc="-160" dirty="0">
                <a:latin typeface="Verdana"/>
                <a:cs typeface="Verdana"/>
              </a:rPr>
              <a:t>challenge</a:t>
            </a:r>
            <a:r>
              <a:rPr sz="2400" spc="-405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icon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0" dirty="0"/>
              <a:t>HE</a:t>
            </a:r>
            <a:r>
              <a:rPr spc="-200" dirty="0"/>
              <a:t> </a:t>
            </a:r>
            <a:r>
              <a:rPr spc="100" dirty="0"/>
              <a:t>Result</a:t>
            </a:r>
            <a:r>
              <a:rPr spc="-200" dirty="0"/>
              <a:t> </a:t>
            </a:r>
            <a:r>
              <a:rPr spc="-5" dirty="0"/>
              <a:t>#2:</a:t>
            </a:r>
            <a:r>
              <a:rPr spc="-200" dirty="0"/>
              <a:t> </a:t>
            </a:r>
            <a:r>
              <a:rPr spc="145" dirty="0"/>
              <a:t>Redo</a:t>
            </a:r>
            <a:r>
              <a:rPr spc="-200" dirty="0"/>
              <a:t> </a:t>
            </a:r>
            <a:r>
              <a:rPr spc="20" dirty="0"/>
              <a:t>the</a:t>
            </a:r>
            <a:r>
              <a:rPr spc="-200" dirty="0"/>
              <a:t> </a:t>
            </a:r>
            <a:r>
              <a:rPr spc="70" dirty="0"/>
              <a:t>Group</a:t>
            </a:r>
            <a:r>
              <a:rPr spc="-200" dirty="0"/>
              <a:t> </a:t>
            </a:r>
            <a:r>
              <a:rPr spc="85" dirty="0"/>
              <a:t>Screen</a:t>
            </a:r>
          </a:p>
        </p:txBody>
      </p:sp>
      <p:sp>
        <p:nvSpPr>
          <p:cNvPr id="3" name="object 3"/>
          <p:cNvSpPr/>
          <p:nvPr/>
        </p:nvSpPr>
        <p:spPr>
          <a:xfrm>
            <a:off x="1286122" y="1177427"/>
            <a:ext cx="1879846" cy="3322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9046" y="1190117"/>
            <a:ext cx="4241165" cy="718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4815" marR="5080" indent="-412115">
              <a:lnSpc>
                <a:spcPts val="2850"/>
              </a:lnSpc>
              <a:buFont typeface="Times New Roman"/>
              <a:buChar char="●"/>
              <a:tabLst>
                <a:tab pos="425450" algn="l"/>
              </a:tabLst>
            </a:pPr>
            <a:r>
              <a:rPr sz="2400" spc="-140" dirty="0">
                <a:latin typeface="Verdana"/>
                <a:cs typeface="Verdana"/>
              </a:rPr>
              <a:t>Label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screen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90" dirty="0">
                <a:latin typeface="Verdana"/>
                <a:cs typeface="Verdana"/>
              </a:rPr>
              <a:t>and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provide  </a:t>
            </a:r>
            <a:r>
              <a:rPr sz="2400" spc="-125" dirty="0">
                <a:latin typeface="Verdana"/>
                <a:cs typeface="Verdana"/>
              </a:rPr>
              <a:t>instructions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0" dirty="0"/>
              <a:t>HE</a:t>
            </a:r>
            <a:r>
              <a:rPr spc="-200" dirty="0"/>
              <a:t> </a:t>
            </a:r>
            <a:r>
              <a:rPr spc="100" dirty="0"/>
              <a:t>Result</a:t>
            </a:r>
            <a:r>
              <a:rPr spc="-200" dirty="0"/>
              <a:t> </a:t>
            </a:r>
            <a:r>
              <a:rPr spc="-5" dirty="0"/>
              <a:t>#2:</a:t>
            </a:r>
            <a:r>
              <a:rPr spc="-200" dirty="0"/>
              <a:t> </a:t>
            </a:r>
            <a:r>
              <a:rPr spc="145" dirty="0"/>
              <a:t>Redo</a:t>
            </a:r>
            <a:r>
              <a:rPr spc="-200" dirty="0"/>
              <a:t> </a:t>
            </a:r>
            <a:r>
              <a:rPr spc="20" dirty="0"/>
              <a:t>the</a:t>
            </a:r>
            <a:r>
              <a:rPr spc="-200" dirty="0"/>
              <a:t> </a:t>
            </a:r>
            <a:r>
              <a:rPr spc="70" dirty="0"/>
              <a:t>Group</a:t>
            </a:r>
            <a:r>
              <a:rPr spc="-200" dirty="0"/>
              <a:t> </a:t>
            </a:r>
            <a:r>
              <a:rPr spc="85" dirty="0"/>
              <a:t>Screen</a:t>
            </a:r>
          </a:p>
        </p:txBody>
      </p:sp>
      <p:sp>
        <p:nvSpPr>
          <p:cNvPr id="3" name="object 3"/>
          <p:cNvSpPr/>
          <p:nvPr/>
        </p:nvSpPr>
        <p:spPr>
          <a:xfrm>
            <a:off x="1286122" y="1177427"/>
            <a:ext cx="1879846" cy="3322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9046" y="1190117"/>
            <a:ext cx="4370070" cy="1085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4815" marR="133350" indent="-412115">
              <a:lnSpc>
                <a:spcPts val="2850"/>
              </a:lnSpc>
              <a:buFont typeface="Times New Roman"/>
              <a:buChar char="●"/>
              <a:tabLst>
                <a:tab pos="425450" algn="l"/>
              </a:tabLst>
            </a:pPr>
            <a:r>
              <a:rPr sz="2400" spc="-140" dirty="0">
                <a:latin typeface="Verdana"/>
                <a:cs typeface="Verdana"/>
              </a:rPr>
              <a:t>Label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screen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90" dirty="0">
                <a:latin typeface="Verdana"/>
                <a:cs typeface="Verdana"/>
              </a:rPr>
              <a:t>and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provide  </a:t>
            </a:r>
            <a:r>
              <a:rPr sz="2400" spc="-125" dirty="0">
                <a:latin typeface="Verdana"/>
                <a:cs typeface="Verdana"/>
              </a:rPr>
              <a:t>instructions</a:t>
            </a:r>
            <a:endParaRPr sz="2400">
              <a:latin typeface="Verdana"/>
              <a:cs typeface="Verdana"/>
            </a:endParaRPr>
          </a:p>
          <a:p>
            <a:pPr marL="424815" indent="-412115">
              <a:lnSpc>
                <a:spcPts val="2760"/>
              </a:lnSpc>
              <a:buFont typeface="Times New Roman"/>
              <a:buChar char="●"/>
              <a:tabLst>
                <a:tab pos="425450" algn="l"/>
              </a:tabLst>
            </a:pPr>
            <a:r>
              <a:rPr sz="2400" spc="-95" dirty="0">
                <a:latin typeface="Verdana"/>
                <a:cs typeface="Verdana"/>
              </a:rPr>
              <a:t>Make</a:t>
            </a:r>
            <a:r>
              <a:rPr sz="2400" spc="-400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400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whole</a:t>
            </a:r>
            <a:r>
              <a:rPr sz="2400" spc="-400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row</a:t>
            </a:r>
            <a:r>
              <a:rPr sz="2400" spc="-400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clickable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0" dirty="0"/>
              <a:t>HE</a:t>
            </a:r>
            <a:r>
              <a:rPr spc="-200" dirty="0"/>
              <a:t> </a:t>
            </a:r>
            <a:r>
              <a:rPr spc="100" dirty="0"/>
              <a:t>Result</a:t>
            </a:r>
            <a:r>
              <a:rPr spc="-200" dirty="0"/>
              <a:t> </a:t>
            </a:r>
            <a:r>
              <a:rPr spc="-5" dirty="0"/>
              <a:t>#2:</a:t>
            </a:r>
            <a:r>
              <a:rPr spc="-200" dirty="0"/>
              <a:t> </a:t>
            </a:r>
            <a:r>
              <a:rPr spc="145" dirty="0"/>
              <a:t>Redo</a:t>
            </a:r>
            <a:r>
              <a:rPr spc="-200" dirty="0"/>
              <a:t> </a:t>
            </a:r>
            <a:r>
              <a:rPr spc="20" dirty="0"/>
              <a:t>the</a:t>
            </a:r>
            <a:r>
              <a:rPr spc="-200" dirty="0"/>
              <a:t> </a:t>
            </a:r>
            <a:r>
              <a:rPr spc="70" dirty="0"/>
              <a:t>Group</a:t>
            </a:r>
            <a:r>
              <a:rPr spc="-200" dirty="0"/>
              <a:t> </a:t>
            </a:r>
            <a:r>
              <a:rPr spc="85" dirty="0"/>
              <a:t>Screen</a:t>
            </a:r>
          </a:p>
        </p:txBody>
      </p:sp>
      <p:sp>
        <p:nvSpPr>
          <p:cNvPr id="3" name="object 3"/>
          <p:cNvSpPr/>
          <p:nvPr/>
        </p:nvSpPr>
        <p:spPr>
          <a:xfrm>
            <a:off x="1286122" y="1177427"/>
            <a:ext cx="1879846" cy="3322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9046" y="1190117"/>
            <a:ext cx="4683125" cy="180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4815" marR="447675" indent="-412115">
              <a:lnSpc>
                <a:spcPts val="2850"/>
              </a:lnSpc>
              <a:buFont typeface="Times New Roman"/>
              <a:buChar char="●"/>
              <a:tabLst>
                <a:tab pos="425450" algn="l"/>
              </a:tabLst>
            </a:pPr>
            <a:r>
              <a:rPr sz="2400" spc="-140" dirty="0">
                <a:latin typeface="Verdana"/>
                <a:cs typeface="Verdana"/>
              </a:rPr>
              <a:t>Label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screen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90" dirty="0">
                <a:latin typeface="Verdana"/>
                <a:cs typeface="Verdana"/>
              </a:rPr>
              <a:t>and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provide  </a:t>
            </a:r>
            <a:r>
              <a:rPr sz="2400" spc="-125" dirty="0">
                <a:latin typeface="Verdana"/>
                <a:cs typeface="Verdana"/>
              </a:rPr>
              <a:t>instructions</a:t>
            </a:r>
            <a:endParaRPr sz="2400">
              <a:latin typeface="Verdana"/>
              <a:cs typeface="Verdana"/>
            </a:endParaRPr>
          </a:p>
          <a:p>
            <a:pPr marL="424815" indent="-412115">
              <a:lnSpc>
                <a:spcPts val="2745"/>
              </a:lnSpc>
              <a:buFont typeface="Times New Roman"/>
              <a:buChar char="●"/>
              <a:tabLst>
                <a:tab pos="425450" algn="l"/>
              </a:tabLst>
            </a:pPr>
            <a:r>
              <a:rPr sz="2400" spc="-95" dirty="0">
                <a:latin typeface="Verdana"/>
                <a:cs typeface="Verdana"/>
              </a:rPr>
              <a:t>Make</a:t>
            </a:r>
            <a:r>
              <a:rPr sz="2400" spc="-400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400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whole</a:t>
            </a:r>
            <a:r>
              <a:rPr sz="2400" spc="-400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row</a:t>
            </a:r>
            <a:r>
              <a:rPr sz="2400" spc="-400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clickable</a:t>
            </a:r>
            <a:endParaRPr sz="2400">
              <a:latin typeface="Verdana"/>
              <a:cs typeface="Verdana"/>
            </a:endParaRPr>
          </a:p>
          <a:p>
            <a:pPr marL="424815" marR="5080" indent="-412115">
              <a:lnSpc>
                <a:spcPts val="2850"/>
              </a:lnSpc>
              <a:spcBef>
                <a:spcPts val="105"/>
              </a:spcBef>
              <a:buFont typeface="Times New Roman"/>
              <a:buChar char="●"/>
              <a:tabLst>
                <a:tab pos="425450" algn="l"/>
              </a:tabLst>
            </a:pPr>
            <a:r>
              <a:rPr sz="2400" spc="-180" dirty="0">
                <a:latin typeface="Verdana"/>
                <a:cs typeface="Verdana"/>
              </a:rPr>
              <a:t>Change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text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to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210" dirty="0">
                <a:latin typeface="Verdana"/>
                <a:cs typeface="Verdana"/>
              </a:rPr>
              <a:t>say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165" dirty="0">
                <a:latin typeface="Verdana"/>
                <a:cs typeface="Verdana"/>
              </a:rPr>
              <a:t>“Invite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to  </a:t>
            </a:r>
            <a:r>
              <a:rPr sz="2400" spc="-150" dirty="0">
                <a:latin typeface="Verdana"/>
                <a:cs typeface="Verdana"/>
              </a:rPr>
              <a:t>Phocus”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0" dirty="0"/>
              <a:t>HE</a:t>
            </a:r>
            <a:r>
              <a:rPr spc="-200" dirty="0"/>
              <a:t> </a:t>
            </a:r>
            <a:r>
              <a:rPr spc="100" dirty="0"/>
              <a:t>Result</a:t>
            </a:r>
            <a:r>
              <a:rPr spc="-200" dirty="0"/>
              <a:t> </a:t>
            </a:r>
            <a:r>
              <a:rPr spc="-5" dirty="0"/>
              <a:t>#2:</a:t>
            </a:r>
            <a:r>
              <a:rPr spc="-200" dirty="0"/>
              <a:t> </a:t>
            </a:r>
            <a:r>
              <a:rPr spc="145" dirty="0"/>
              <a:t>Redo</a:t>
            </a:r>
            <a:r>
              <a:rPr spc="-200" dirty="0"/>
              <a:t> </a:t>
            </a:r>
            <a:r>
              <a:rPr spc="20" dirty="0"/>
              <a:t>the</a:t>
            </a:r>
            <a:r>
              <a:rPr spc="-200" dirty="0"/>
              <a:t> </a:t>
            </a:r>
            <a:r>
              <a:rPr spc="70" dirty="0"/>
              <a:t>Group</a:t>
            </a:r>
            <a:r>
              <a:rPr spc="-200" dirty="0"/>
              <a:t> </a:t>
            </a:r>
            <a:r>
              <a:rPr spc="85" dirty="0"/>
              <a:t>Screen</a:t>
            </a:r>
          </a:p>
        </p:txBody>
      </p:sp>
      <p:sp>
        <p:nvSpPr>
          <p:cNvPr id="3" name="object 3"/>
          <p:cNvSpPr/>
          <p:nvPr/>
        </p:nvSpPr>
        <p:spPr>
          <a:xfrm>
            <a:off x="1286122" y="1177427"/>
            <a:ext cx="1879846" cy="3322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9046" y="1190117"/>
            <a:ext cx="5094605" cy="252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4815" marR="857885" indent="-412115">
              <a:lnSpc>
                <a:spcPts val="2850"/>
              </a:lnSpc>
              <a:buFont typeface="Times New Roman"/>
              <a:buChar char="●"/>
              <a:tabLst>
                <a:tab pos="425450" algn="l"/>
              </a:tabLst>
            </a:pPr>
            <a:r>
              <a:rPr sz="2400" spc="-140" dirty="0">
                <a:latin typeface="Verdana"/>
                <a:cs typeface="Verdana"/>
              </a:rPr>
              <a:t>Label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screen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90" dirty="0">
                <a:latin typeface="Verdana"/>
                <a:cs typeface="Verdana"/>
              </a:rPr>
              <a:t>and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provide  </a:t>
            </a:r>
            <a:r>
              <a:rPr sz="2400" spc="-125" dirty="0">
                <a:latin typeface="Verdana"/>
                <a:cs typeface="Verdana"/>
              </a:rPr>
              <a:t>instructions</a:t>
            </a:r>
            <a:endParaRPr sz="2400">
              <a:latin typeface="Verdana"/>
              <a:cs typeface="Verdana"/>
            </a:endParaRPr>
          </a:p>
          <a:p>
            <a:pPr marL="424815" indent="-412115">
              <a:lnSpc>
                <a:spcPts val="2745"/>
              </a:lnSpc>
              <a:buFont typeface="Times New Roman"/>
              <a:buChar char="●"/>
              <a:tabLst>
                <a:tab pos="425450" algn="l"/>
              </a:tabLst>
            </a:pPr>
            <a:r>
              <a:rPr sz="2400" spc="-95" dirty="0">
                <a:latin typeface="Verdana"/>
                <a:cs typeface="Verdana"/>
              </a:rPr>
              <a:t>Make</a:t>
            </a:r>
            <a:r>
              <a:rPr sz="2400" spc="-400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400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whole</a:t>
            </a:r>
            <a:r>
              <a:rPr sz="2400" spc="-400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row</a:t>
            </a:r>
            <a:r>
              <a:rPr sz="2400" spc="-400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clickable</a:t>
            </a:r>
            <a:endParaRPr sz="2400">
              <a:latin typeface="Verdana"/>
              <a:cs typeface="Verdana"/>
            </a:endParaRPr>
          </a:p>
          <a:p>
            <a:pPr marL="424815" marR="415925" indent="-412115">
              <a:lnSpc>
                <a:spcPts val="2850"/>
              </a:lnSpc>
              <a:spcBef>
                <a:spcPts val="105"/>
              </a:spcBef>
              <a:buFont typeface="Times New Roman"/>
              <a:buChar char="●"/>
              <a:tabLst>
                <a:tab pos="425450" algn="l"/>
              </a:tabLst>
            </a:pPr>
            <a:r>
              <a:rPr sz="2400" spc="-180" dirty="0">
                <a:latin typeface="Verdana"/>
                <a:cs typeface="Verdana"/>
              </a:rPr>
              <a:t>Change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text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to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210" dirty="0">
                <a:latin typeface="Verdana"/>
                <a:cs typeface="Verdana"/>
              </a:rPr>
              <a:t>say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165" dirty="0">
                <a:latin typeface="Verdana"/>
                <a:cs typeface="Verdana"/>
              </a:rPr>
              <a:t>“Invite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to  </a:t>
            </a:r>
            <a:r>
              <a:rPr sz="2400" spc="-150" dirty="0">
                <a:latin typeface="Verdana"/>
                <a:cs typeface="Verdana"/>
              </a:rPr>
              <a:t>Phocus”</a:t>
            </a:r>
            <a:endParaRPr sz="2400">
              <a:latin typeface="Verdana"/>
              <a:cs typeface="Verdana"/>
            </a:endParaRPr>
          </a:p>
          <a:p>
            <a:pPr marL="424815" marR="5080" indent="-412115">
              <a:lnSpc>
                <a:spcPts val="2850"/>
              </a:lnSpc>
              <a:buFont typeface="Times New Roman"/>
              <a:buChar char="●"/>
              <a:tabLst>
                <a:tab pos="425450" algn="l"/>
              </a:tabLst>
            </a:pPr>
            <a:r>
              <a:rPr sz="2400" spc="-155" dirty="0">
                <a:latin typeface="Verdana"/>
                <a:cs typeface="Verdana"/>
              </a:rPr>
              <a:t>Ensure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that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60" dirty="0">
                <a:latin typeface="Verdana"/>
                <a:cs typeface="Verdana"/>
              </a:rPr>
              <a:t>user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invites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at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least  </a:t>
            </a:r>
            <a:r>
              <a:rPr sz="2400" spc="-160" dirty="0">
                <a:latin typeface="Verdana"/>
                <a:cs typeface="Verdana"/>
              </a:rPr>
              <a:t>one</a:t>
            </a:r>
            <a:r>
              <a:rPr sz="2400" spc="-470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person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0" dirty="0"/>
              <a:t>HE</a:t>
            </a:r>
            <a:r>
              <a:rPr spc="-195" dirty="0"/>
              <a:t> </a:t>
            </a:r>
            <a:r>
              <a:rPr spc="100" dirty="0"/>
              <a:t>Result</a:t>
            </a:r>
            <a:r>
              <a:rPr spc="-195" dirty="0"/>
              <a:t> </a:t>
            </a:r>
            <a:r>
              <a:rPr spc="-15" dirty="0"/>
              <a:t>#3:</a:t>
            </a:r>
            <a:r>
              <a:rPr spc="-195" dirty="0"/>
              <a:t> </a:t>
            </a:r>
            <a:r>
              <a:rPr spc="85" dirty="0"/>
              <a:t>Rearrange</a:t>
            </a:r>
            <a:r>
              <a:rPr spc="-195" dirty="0"/>
              <a:t> </a:t>
            </a:r>
            <a:r>
              <a:rPr spc="20" dirty="0"/>
              <a:t>the</a:t>
            </a:r>
            <a:r>
              <a:rPr spc="-195" dirty="0"/>
              <a:t> </a:t>
            </a:r>
            <a:r>
              <a:rPr spc="100" dirty="0"/>
              <a:t>Settings</a:t>
            </a:r>
          </a:p>
        </p:txBody>
      </p:sp>
      <p:sp>
        <p:nvSpPr>
          <p:cNvPr id="3" name="object 3"/>
          <p:cNvSpPr/>
          <p:nvPr/>
        </p:nvSpPr>
        <p:spPr>
          <a:xfrm>
            <a:off x="1312122" y="1161647"/>
            <a:ext cx="1889221" cy="3338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9046" y="1190117"/>
            <a:ext cx="5201920" cy="718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4815" marR="5080" indent="-412115">
              <a:lnSpc>
                <a:spcPts val="2850"/>
              </a:lnSpc>
              <a:buFont typeface="Times New Roman"/>
              <a:buChar char="●"/>
              <a:tabLst>
                <a:tab pos="425450" algn="l"/>
              </a:tabLst>
            </a:pPr>
            <a:r>
              <a:rPr sz="2400" spc="-130" dirty="0">
                <a:latin typeface="Verdana"/>
                <a:cs typeface="Verdana"/>
              </a:rPr>
              <a:t>Use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225" dirty="0">
                <a:latin typeface="Verdana"/>
                <a:cs typeface="Verdana"/>
              </a:rPr>
              <a:t>a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tabbed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system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that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comes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out  </a:t>
            </a:r>
            <a:r>
              <a:rPr sz="2400" spc="-145" dirty="0">
                <a:latin typeface="Verdana"/>
                <a:cs typeface="Verdana"/>
              </a:rPr>
              <a:t>from</a:t>
            </a:r>
            <a:r>
              <a:rPr sz="2400" spc="-430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430" dirty="0">
                <a:latin typeface="Verdana"/>
                <a:cs typeface="Verdana"/>
              </a:rPr>
              <a:t> </a:t>
            </a:r>
            <a:r>
              <a:rPr sz="2400" spc="-145" dirty="0">
                <a:latin typeface="Verdana"/>
                <a:cs typeface="Verdana"/>
              </a:rPr>
              <a:t>side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0" dirty="0"/>
              <a:t>HE</a:t>
            </a:r>
            <a:r>
              <a:rPr spc="-195" dirty="0"/>
              <a:t> </a:t>
            </a:r>
            <a:r>
              <a:rPr spc="100" dirty="0"/>
              <a:t>Result</a:t>
            </a:r>
            <a:r>
              <a:rPr spc="-195" dirty="0"/>
              <a:t> </a:t>
            </a:r>
            <a:r>
              <a:rPr spc="-15" dirty="0"/>
              <a:t>#3:</a:t>
            </a:r>
            <a:r>
              <a:rPr spc="-195" dirty="0"/>
              <a:t> </a:t>
            </a:r>
            <a:r>
              <a:rPr spc="85" dirty="0"/>
              <a:t>Rearrange</a:t>
            </a:r>
            <a:r>
              <a:rPr spc="-195" dirty="0"/>
              <a:t> </a:t>
            </a:r>
            <a:r>
              <a:rPr spc="20" dirty="0"/>
              <a:t>the</a:t>
            </a:r>
            <a:r>
              <a:rPr spc="-195" dirty="0"/>
              <a:t> </a:t>
            </a:r>
            <a:r>
              <a:rPr spc="100" dirty="0"/>
              <a:t>Settings</a:t>
            </a:r>
          </a:p>
        </p:txBody>
      </p:sp>
      <p:sp>
        <p:nvSpPr>
          <p:cNvPr id="3" name="object 3"/>
          <p:cNvSpPr/>
          <p:nvPr/>
        </p:nvSpPr>
        <p:spPr>
          <a:xfrm>
            <a:off x="1312122" y="1161647"/>
            <a:ext cx="1889221" cy="3338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9046" y="1190117"/>
            <a:ext cx="5201920" cy="1085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4815" marR="5080" indent="-412115">
              <a:lnSpc>
                <a:spcPts val="2850"/>
              </a:lnSpc>
              <a:buFont typeface="Times New Roman"/>
              <a:buChar char="●"/>
              <a:tabLst>
                <a:tab pos="425450" algn="l"/>
              </a:tabLst>
            </a:pPr>
            <a:r>
              <a:rPr sz="2400" spc="-130" dirty="0">
                <a:latin typeface="Verdana"/>
                <a:cs typeface="Verdana"/>
              </a:rPr>
              <a:t>Use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225" dirty="0">
                <a:latin typeface="Verdana"/>
                <a:cs typeface="Verdana"/>
              </a:rPr>
              <a:t>a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tabbed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system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that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comes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out  </a:t>
            </a:r>
            <a:r>
              <a:rPr sz="2400" spc="-145" dirty="0">
                <a:latin typeface="Verdana"/>
                <a:cs typeface="Verdana"/>
              </a:rPr>
              <a:t>from</a:t>
            </a:r>
            <a:r>
              <a:rPr sz="2400" spc="-430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430" dirty="0">
                <a:latin typeface="Verdana"/>
                <a:cs typeface="Verdana"/>
              </a:rPr>
              <a:t> </a:t>
            </a:r>
            <a:r>
              <a:rPr sz="2400" spc="-145" dirty="0">
                <a:latin typeface="Verdana"/>
                <a:cs typeface="Verdana"/>
              </a:rPr>
              <a:t>side</a:t>
            </a:r>
            <a:endParaRPr sz="2400">
              <a:latin typeface="Verdana"/>
              <a:cs typeface="Verdana"/>
            </a:endParaRPr>
          </a:p>
          <a:p>
            <a:pPr marL="424815" indent="-412115">
              <a:lnSpc>
                <a:spcPts val="2760"/>
              </a:lnSpc>
              <a:buFont typeface="Times New Roman"/>
              <a:buChar char="●"/>
              <a:tabLst>
                <a:tab pos="425450" algn="l"/>
              </a:tabLst>
            </a:pPr>
            <a:r>
              <a:rPr sz="2400" spc="-165" dirty="0">
                <a:latin typeface="Verdana"/>
                <a:cs typeface="Verdana"/>
              </a:rPr>
              <a:t>Rearrange</a:t>
            </a:r>
            <a:r>
              <a:rPr sz="2400" spc="-475" dirty="0">
                <a:latin typeface="Verdana"/>
                <a:cs typeface="Verdana"/>
              </a:rPr>
              <a:t> </a:t>
            </a:r>
            <a:r>
              <a:rPr sz="2400" spc="-114" dirty="0">
                <a:latin typeface="Verdana"/>
                <a:cs typeface="Verdana"/>
              </a:rPr>
              <a:t>order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8120">
              <a:lnSpc>
                <a:spcPct val="100000"/>
              </a:lnSpc>
            </a:pPr>
            <a:r>
              <a:rPr spc="45" dirty="0"/>
              <a:t>Start </a:t>
            </a:r>
            <a:r>
              <a:rPr spc="85" dirty="0"/>
              <a:t>Screen</a:t>
            </a:r>
            <a:r>
              <a:rPr spc="-465" dirty="0"/>
              <a:t> </a:t>
            </a:r>
            <a:r>
              <a:rPr spc="50" dirty="0"/>
              <a:t>Revision</a:t>
            </a:r>
          </a:p>
        </p:txBody>
      </p:sp>
      <p:sp>
        <p:nvSpPr>
          <p:cNvPr id="3" name="object 3"/>
          <p:cNvSpPr/>
          <p:nvPr/>
        </p:nvSpPr>
        <p:spPr>
          <a:xfrm>
            <a:off x="4340391" y="2273695"/>
            <a:ext cx="463550" cy="748665"/>
          </a:xfrm>
          <a:custGeom>
            <a:avLst/>
            <a:gdLst/>
            <a:ahLst/>
            <a:cxnLst/>
            <a:rect l="l" t="t" r="r" b="b"/>
            <a:pathLst>
              <a:path w="463550" h="748664">
                <a:moveTo>
                  <a:pt x="0" y="0"/>
                </a:moveTo>
                <a:lnTo>
                  <a:pt x="142399" y="0"/>
                </a:lnTo>
                <a:lnTo>
                  <a:pt x="463199" y="374249"/>
                </a:lnTo>
                <a:lnTo>
                  <a:pt x="142399" y="748498"/>
                </a:lnTo>
                <a:lnTo>
                  <a:pt x="0" y="748498"/>
                </a:lnTo>
                <a:lnTo>
                  <a:pt x="320799" y="3742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8596" y="1101347"/>
            <a:ext cx="1873721" cy="3328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71663" y="1094047"/>
            <a:ext cx="1873721" cy="3342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124" y="1360847"/>
            <a:ext cx="1544281" cy="2594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37448" y="1366647"/>
            <a:ext cx="1544281" cy="2583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6542" y="1366202"/>
            <a:ext cx="1544284" cy="2583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85838" y="1368147"/>
            <a:ext cx="1544284" cy="2580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1585" y="1366197"/>
            <a:ext cx="1544271" cy="25839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5139">
              <a:lnSpc>
                <a:spcPct val="100000"/>
              </a:lnSpc>
            </a:pPr>
            <a:r>
              <a:rPr spc="105" dirty="0"/>
              <a:t>Task </a:t>
            </a:r>
            <a:r>
              <a:rPr spc="70" dirty="0"/>
              <a:t>One</a:t>
            </a:r>
            <a:r>
              <a:rPr spc="-550" dirty="0"/>
              <a:t> </a:t>
            </a:r>
            <a:r>
              <a:rPr spc="50" dirty="0"/>
              <a:t>Revision</a:t>
            </a:r>
          </a:p>
        </p:txBody>
      </p:sp>
      <p:sp>
        <p:nvSpPr>
          <p:cNvPr id="8" name="object 8"/>
          <p:cNvSpPr/>
          <p:nvPr/>
        </p:nvSpPr>
        <p:spPr>
          <a:xfrm>
            <a:off x="1831758" y="2459750"/>
            <a:ext cx="186690" cy="397510"/>
          </a:xfrm>
          <a:custGeom>
            <a:avLst/>
            <a:gdLst/>
            <a:ahLst/>
            <a:cxnLst/>
            <a:rect l="l" t="t" r="r" b="b"/>
            <a:pathLst>
              <a:path w="186689" h="397510">
                <a:moveTo>
                  <a:pt x="0" y="0"/>
                </a:moveTo>
                <a:lnTo>
                  <a:pt x="57272" y="0"/>
                </a:lnTo>
                <a:lnTo>
                  <a:pt x="186299" y="198444"/>
                </a:lnTo>
                <a:lnTo>
                  <a:pt x="57272" y="396894"/>
                </a:lnTo>
                <a:lnTo>
                  <a:pt x="0" y="396894"/>
                </a:lnTo>
                <a:lnTo>
                  <a:pt x="129024" y="19844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01092" y="2459735"/>
            <a:ext cx="186690" cy="397510"/>
          </a:xfrm>
          <a:custGeom>
            <a:avLst/>
            <a:gdLst/>
            <a:ahLst/>
            <a:cxnLst/>
            <a:rect l="l" t="t" r="r" b="b"/>
            <a:pathLst>
              <a:path w="186689" h="397510">
                <a:moveTo>
                  <a:pt x="0" y="0"/>
                </a:moveTo>
                <a:lnTo>
                  <a:pt x="57274" y="0"/>
                </a:lnTo>
                <a:lnTo>
                  <a:pt x="186299" y="198459"/>
                </a:lnTo>
                <a:lnTo>
                  <a:pt x="57274" y="396909"/>
                </a:lnTo>
                <a:lnTo>
                  <a:pt x="0" y="396909"/>
                </a:lnTo>
                <a:lnTo>
                  <a:pt x="129024" y="19845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68389" y="2459735"/>
            <a:ext cx="186690" cy="397510"/>
          </a:xfrm>
          <a:custGeom>
            <a:avLst/>
            <a:gdLst/>
            <a:ahLst/>
            <a:cxnLst/>
            <a:rect l="l" t="t" r="r" b="b"/>
            <a:pathLst>
              <a:path w="186689" h="397510">
                <a:moveTo>
                  <a:pt x="0" y="0"/>
                </a:moveTo>
                <a:lnTo>
                  <a:pt x="57274" y="0"/>
                </a:lnTo>
                <a:lnTo>
                  <a:pt x="186299" y="198459"/>
                </a:lnTo>
                <a:lnTo>
                  <a:pt x="57274" y="396909"/>
                </a:lnTo>
                <a:lnTo>
                  <a:pt x="0" y="396909"/>
                </a:lnTo>
                <a:lnTo>
                  <a:pt x="129024" y="19845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45235" y="2459735"/>
            <a:ext cx="186690" cy="397510"/>
          </a:xfrm>
          <a:custGeom>
            <a:avLst/>
            <a:gdLst/>
            <a:ahLst/>
            <a:cxnLst/>
            <a:rect l="l" t="t" r="r" b="b"/>
            <a:pathLst>
              <a:path w="186690" h="397510">
                <a:moveTo>
                  <a:pt x="0" y="0"/>
                </a:moveTo>
                <a:lnTo>
                  <a:pt x="57274" y="0"/>
                </a:lnTo>
                <a:lnTo>
                  <a:pt x="186299" y="198459"/>
                </a:lnTo>
                <a:lnTo>
                  <a:pt x="57274" y="396909"/>
                </a:lnTo>
                <a:lnTo>
                  <a:pt x="0" y="396909"/>
                </a:lnTo>
                <a:lnTo>
                  <a:pt x="129024" y="19845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3002" y="427046"/>
            <a:ext cx="3158490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Time </a:t>
            </a:r>
            <a:r>
              <a:rPr spc="175" dirty="0"/>
              <a:t>Well</a:t>
            </a:r>
            <a:r>
              <a:rPr spc="-484" dirty="0"/>
              <a:t> </a:t>
            </a:r>
            <a:r>
              <a:rPr spc="15" dirty="0"/>
              <a:t>Spent.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4217" y="1318757"/>
            <a:ext cx="5663565" cy="274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sz="2400" b="1" spc="-25" dirty="0">
                <a:latin typeface="Cambria"/>
                <a:cs typeface="Cambria"/>
              </a:rPr>
              <a:t>Phocus</a:t>
            </a:r>
            <a:r>
              <a:rPr sz="2400" b="1" spc="-75" dirty="0">
                <a:latin typeface="Cambria"/>
                <a:cs typeface="Cambria"/>
              </a:rPr>
              <a:t> </a:t>
            </a:r>
            <a:r>
              <a:rPr sz="2400" spc="-160" dirty="0">
                <a:latin typeface="Verdana"/>
                <a:cs typeface="Verdana"/>
              </a:rPr>
              <a:t>helps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individuals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90" dirty="0">
                <a:latin typeface="Verdana"/>
                <a:cs typeface="Verdana"/>
              </a:rPr>
              <a:t>and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groups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80" dirty="0">
                <a:latin typeface="Verdana"/>
                <a:cs typeface="Verdana"/>
              </a:rPr>
              <a:t>spend  </a:t>
            </a:r>
            <a:r>
              <a:rPr sz="2400" spc="-105" dirty="0">
                <a:latin typeface="Verdana"/>
                <a:cs typeface="Verdana"/>
              </a:rPr>
              <a:t>their </a:t>
            </a:r>
            <a:r>
              <a:rPr sz="2400" spc="-170" dirty="0">
                <a:latin typeface="Verdana"/>
                <a:cs typeface="Verdana"/>
              </a:rPr>
              <a:t>times </a:t>
            </a:r>
            <a:r>
              <a:rPr sz="2400" spc="-110" dirty="0">
                <a:latin typeface="Verdana"/>
                <a:cs typeface="Verdana"/>
              </a:rPr>
              <a:t>without </a:t>
            </a:r>
            <a:r>
              <a:rPr sz="2400" spc="-140" dirty="0">
                <a:latin typeface="Verdana"/>
                <a:cs typeface="Verdana"/>
              </a:rPr>
              <a:t>the </a:t>
            </a:r>
            <a:r>
              <a:rPr sz="2400" spc="-120" dirty="0">
                <a:latin typeface="Verdana"/>
                <a:cs typeface="Verdana"/>
              </a:rPr>
              <a:t>distraction </a:t>
            </a:r>
            <a:r>
              <a:rPr sz="2400" spc="-80" dirty="0">
                <a:latin typeface="Verdana"/>
                <a:cs typeface="Verdana"/>
              </a:rPr>
              <a:t>of  </a:t>
            </a:r>
            <a:r>
              <a:rPr sz="2400" spc="-114" dirty="0">
                <a:latin typeface="Verdana"/>
                <a:cs typeface="Verdana"/>
              </a:rPr>
              <a:t>electronic</a:t>
            </a:r>
            <a:r>
              <a:rPr sz="2400" spc="-440" dirty="0">
                <a:latin typeface="Verdana"/>
                <a:cs typeface="Verdana"/>
              </a:rPr>
              <a:t> </a:t>
            </a:r>
            <a:r>
              <a:rPr sz="2400" spc="-180" dirty="0">
                <a:latin typeface="Verdana"/>
                <a:cs typeface="Verdana"/>
              </a:rPr>
              <a:t>devices.</a:t>
            </a:r>
            <a:endParaRPr sz="2400">
              <a:latin typeface="Verdana"/>
              <a:cs typeface="Verdana"/>
            </a:endParaRPr>
          </a:p>
          <a:p>
            <a:pPr marL="12700" marR="76835" algn="just">
              <a:lnSpc>
                <a:spcPct val="114599"/>
              </a:lnSpc>
              <a:spcBef>
                <a:spcPts val="1745"/>
              </a:spcBef>
            </a:pPr>
            <a:r>
              <a:rPr sz="2400" spc="-50" dirty="0">
                <a:latin typeface="Verdana"/>
                <a:cs typeface="Verdana"/>
              </a:rPr>
              <a:t>We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160" dirty="0">
                <a:latin typeface="Verdana"/>
                <a:cs typeface="Verdana"/>
              </a:rPr>
              <a:t>achieve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this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through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225" dirty="0">
                <a:latin typeface="Verdana"/>
                <a:cs typeface="Verdana"/>
              </a:rPr>
              <a:t>a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platform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145" dirty="0">
                <a:latin typeface="Verdana"/>
                <a:cs typeface="Verdana"/>
              </a:rPr>
              <a:t>where  people</a:t>
            </a:r>
            <a:r>
              <a:rPr sz="2400" spc="-385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share</a:t>
            </a:r>
            <a:r>
              <a:rPr sz="2400" spc="-38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their</a:t>
            </a:r>
            <a:r>
              <a:rPr sz="2400" spc="-385" dirty="0">
                <a:latin typeface="Verdana"/>
                <a:cs typeface="Verdana"/>
              </a:rPr>
              <a:t> </a:t>
            </a:r>
            <a:r>
              <a:rPr sz="2400" spc="-150" dirty="0">
                <a:latin typeface="Verdana"/>
                <a:cs typeface="Verdana"/>
              </a:rPr>
              <a:t>focusing</a:t>
            </a:r>
            <a:r>
              <a:rPr sz="2400" spc="-385" dirty="0">
                <a:latin typeface="Verdana"/>
                <a:cs typeface="Verdana"/>
              </a:rPr>
              <a:t> </a:t>
            </a:r>
            <a:r>
              <a:rPr sz="2400" spc="-185" dirty="0">
                <a:latin typeface="Verdana"/>
                <a:cs typeface="Verdana"/>
              </a:rPr>
              <a:t>successes</a:t>
            </a:r>
            <a:r>
              <a:rPr sz="2400" spc="-385" dirty="0">
                <a:latin typeface="Verdana"/>
                <a:cs typeface="Verdana"/>
              </a:rPr>
              <a:t> </a:t>
            </a:r>
            <a:r>
              <a:rPr sz="2400" spc="-190" dirty="0">
                <a:latin typeface="Verdana"/>
                <a:cs typeface="Verdana"/>
              </a:rPr>
              <a:t>and  </a:t>
            </a:r>
            <a:r>
              <a:rPr sz="2400" spc="-150" dirty="0">
                <a:latin typeface="Verdana"/>
                <a:cs typeface="Verdana"/>
              </a:rPr>
              <a:t>failures.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5230">
              <a:lnSpc>
                <a:spcPct val="100000"/>
              </a:lnSpc>
            </a:pPr>
            <a:r>
              <a:rPr spc="60" dirty="0"/>
              <a:t>High-Fi </a:t>
            </a:r>
            <a:r>
              <a:rPr dirty="0"/>
              <a:t>Prototype:</a:t>
            </a:r>
            <a:r>
              <a:rPr spc="-500" dirty="0"/>
              <a:t> </a:t>
            </a:r>
            <a:r>
              <a:rPr spc="110" dirty="0"/>
              <a:t>Tools</a:t>
            </a:r>
          </a:p>
        </p:txBody>
      </p:sp>
      <p:sp>
        <p:nvSpPr>
          <p:cNvPr id="3" name="object 3"/>
          <p:cNvSpPr/>
          <p:nvPr/>
        </p:nvSpPr>
        <p:spPr>
          <a:xfrm>
            <a:off x="2920794" y="936973"/>
            <a:ext cx="3302418" cy="3302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5535" y="936973"/>
            <a:ext cx="902335" cy="882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86135" y="936973"/>
            <a:ext cx="743448" cy="882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896" y="1969578"/>
            <a:ext cx="1946275" cy="1000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9575" marR="386715" indent="-396875">
              <a:lnSpc>
                <a:spcPts val="2620"/>
              </a:lnSpc>
              <a:buFont typeface="Times New Roman"/>
              <a:buChar char="●"/>
              <a:tabLst>
                <a:tab pos="410209" algn="l"/>
              </a:tabLst>
            </a:pPr>
            <a:r>
              <a:rPr sz="2200" spc="-165" dirty="0">
                <a:latin typeface="Verdana"/>
                <a:cs typeface="Verdana"/>
              </a:rPr>
              <a:t>Dynamic,  </a:t>
            </a:r>
            <a:r>
              <a:rPr sz="2200" spc="-105" dirty="0">
                <a:latin typeface="Verdana"/>
                <a:cs typeface="Verdana"/>
              </a:rPr>
              <a:t>powerful</a:t>
            </a:r>
            <a:endParaRPr sz="2200">
              <a:latin typeface="Verdana"/>
              <a:cs typeface="Verdana"/>
            </a:endParaRPr>
          </a:p>
          <a:p>
            <a:pPr marL="409575" indent="-396875">
              <a:lnSpc>
                <a:spcPts val="2540"/>
              </a:lnSpc>
              <a:buFont typeface="Times New Roman"/>
              <a:buChar char="●"/>
              <a:tabLst>
                <a:tab pos="410209" algn="l"/>
              </a:tabLst>
            </a:pPr>
            <a:r>
              <a:rPr sz="2200" spc="-105" dirty="0">
                <a:latin typeface="Verdana"/>
                <a:cs typeface="Verdana"/>
              </a:rPr>
              <a:t>User</a:t>
            </a:r>
            <a:r>
              <a:rPr sz="2200" spc="-425" dirty="0">
                <a:latin typeface="Verdana"/>
                <a:cs typeface="Verdana"/>
              </a:rPr>
              <a:t> </a:t>
            </a:r>
            <a:r>
              <a:rPr sz="2200" spc="-95" dirty="0">
                <a:latin typeface="Verdana"/>
                <a:cs typeface="Verdana"/>
              </a:rPr>
              <a:t>control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20609" y="1907503"/>
            <a:ext cx="2173605" cy="1000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9575" marR="5080" indent="-396875">
              <a:lnSpc>
                <a:spcPts val="2620"/>
              </a:lnSpc>
              <a:buFont typeface="Times New Roman"/>
              <a:buChar char="●"/>
              <a:tabLst>
                <a:tab pos="410209" algn="l"/>
              </a:tabLst>
            </a:pPr>
            <a:r>
              <a:rPr sz="2200" spc="-175" dirty="0">
                <a:latin typeface="Verdana"/>
                <a:cs typeface="Verdana"/>
              </a:rPr>
              <a:t>Steep</a:t>
            </a:r>
            <a:r>
              <a:rPr sz="2200" spc="-395" dirty="0">
                <a:latin typeface="Verdana"/>
                <a:cs typeface="Verdana"/>
              </a:rPr>
              <a:t> </a:t>
            </a:r>
            <a:r>
              <a:rPr sz="2200" spc="-140" dirty="0">
                <a:latin typeface="Verdana"/>
                <a:cs typeface="Verdana"/>
              </a:rPr>
              <a:t>learning  </a:t>
            </a:r>
            <a:r>
              <a:rPr sz="2200" spc="-135" dirty="0">
                <a:latin typeface="Verdana"/>
                <a:cs typeface="Verdana"/>
              </a:rPr>
              <a:t>curve</a:t>
            </a:r>
            <a:endParaRPr sz="2200">
              <a:latin typeface="Verdana"/>
              <a:cs typeface="Verdana"/>
            </a:endParaRPr>
          </a:p>
          <a:p>
            <a:pPr marL="409575" indent="-396875">
              <a:lnSpc>
                <a:spcPts val="2540"/>
              </a:lnSpc>
              <a:buFont typeface="Times New Roman"/>
              <a:buChar char="●"/>
              <a:tabLst>
                <a:tab pos="410209" algn="l"/>
              </a:tabLst>
            </a:pPr>
            <a:r>
              <a:rPr sz="2200" spc="-175" dirty="0">
                <a:latin typeface="Verdana"/>
                <a:cs typeface="Verdana"/>
              </a:rPr>
              <a:t>Bugs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7465">
              <a:lnSpc>
                <a:spcPct val="100000"/>
              </a:lnSpc>
            </a:pPr>
            <a:r>
              <a:rPr spc="60" dirty="0"/>
              <a:t>High-Fi </a:t>
            </a:r>
            <a:r>
              <a:rPr dirty="0"/>
              <a:t>Prototype:</a:t>
            </a:r>
            <a:r>
              <a:rPr spc="-484" dirty="0"/>
              <a:t> </a:t>
            </a:r>
            <a:r>
              <a:rPr spc="80" dirty="0"/>
              <a:t>Plan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890" indent="-429259">
              <a:lnSpc>
                <a:spcPct val="100000"/>
              </a:lnSpc>
              <a:buAutoNum type="arabicPeriod"/>
              <a:tabLst>
                <a:tab pos="517525" algn="l"/>
              </a:tabLst>
            </a:pPr>
            <a:r>
              <a:rPr spc="-95" dirty="0"/>
              <a:t>Funcitonality</a:t>
            </a:r>
          </a:p>
          <a:p>
            <a:pPr marL="974090" lvl="1" indent="-410845">
              <a:lnSpc>
                <a:spcPct val="100000"/>
              </a:lnSpc>
              <a:spcBef>
                <a:spcPts val="375"/>
              </a:spcBef>
              <a:buAutoNum type="alphaLcPeriod"/>
              <a:tabLst>
                <a:tab pos="974725" algn="l"/>
              </a:tabLst>
            </a:pPr>
            <a:r>
              <a:rPr sz="2000" spc="-165" dirty="0">
                <a:latin typeface="Verdana"/>
                <a:cs typeface="Verdana"/>
              </a:rPr>
              <a:t>Simple</a:t>
            </a:r>
            <a:r>
              <a:rPr sz="2000" spc="-335" dirty="0">
                <a:latin typeface="Verdana"/>
                <a:cs typeface="Verdana"/>
              </a:rPr>
              <a:t> </a:t>
            </a:r>
            <a:r>
              <a:rPr sz="2000" spc="-190" dirty="0">
                <a:latin typeface="Verdana"/>
                <a:cs typeface="Verdana"/>
              </a:rPr>
              <a:t>task:</a:t>
            </a:r>
            <a:r>
              <a:rPr sz="2000" spc="-335" dirty="0">
                <a:latin typeface="Verdana"/>
                <a:cs typeface="Verdana"/>
              </a:rPr>
              <a:t> </a:t>
            </a:r>
            <a:r>
              <a:rPr sz="2000" spc="-140" dirty="0">
                <a:latin typeface="Verdana"/>
                <a:cs typeface="Verdana"/>
              </a:rPr>
              <a:t>Solo</a:t>
            </a:r>
            <a:r>
              <a:rPr sz="2000" spc="-335" dirty="0">
                <a:latin typeface="Verdana"/>
                <a:cs typeface="Verdana"/>
              </a:rPr>
              <a:t> </a:t>
            </a:r>
            <a:r>
              <a:rPr sz="2000" spc="-215" dirty="0">
                <a:latin typeface="Verdana"/>
                <a:cs typeface="Verdana"/>
              </a:rPr>
              <a:t>-</a:t>
            </a:r>
            <a:r>
              <a:rPr sz="2000" spc="-340" dirty="0"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6ED850"/>
                </a:solidFill>
                <a:latin typeface="Cambria"/>
                <a:cs typeface="Cambria"/>
              </a:rPr>
              <a:t>Done</a:t>
            </a:r>
            <a:endParaRPr sz="2000">
              <a:latin typeface="Cambria"/>
              <a:cs typeface="Cambria"/>
            </a:endParaRPr>
          </a:p>
          <a:p>
            <a:pPr marL="974090" lvl="1" indent="-424180">
              <a:lnSpc>
                <a:spcPct val="100000"/>
              </a:lnSpc>
              <a:spcBef>
                <a:spcPts val="375"/>
              </a:spcBef>
              <a:buAutoNum type="alphaLcPeriod"/>
              <a:tabLst>
                <a:tab pos="974725" algn="l"/>
              </a:tabLst>
            </a:pPr>
            <a:r>
              <a:rPr sz="2000" spc="-105" dirty="0">
                <a:latin typeface="Verdana"/>
                <a:cs typeface="Verdana"/>
              </a:rPr>
              <a:t>Medium</a:t>
            </a:r>
            <a:r>
              <a:rPr sz="2000" spc="-325" dirty="0">
                <a:latin typeface="Verdana"/>
                <a:cs typeface="Verdana"/>
              </a:rPr>
              <a:t> </a:t>
            </a:r>
            <a:r>
              <a:rPr sz="2000" spc="-195" dirty="0">
                <a:latin typeface="Verdana"/>
                <a:cs typeface="Verdana"/>
              </a:rPr>
              <a:t>Task:</a:t>
            </a:r>
            <a:r>
              <a:rPr sz="2000" spc="-325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Group</a:t>
            </a:r>
            <a:r>
              <a:rPr sz="2000" spc="-325" dirty="0">
                <a:latin typeface="Verdana"/>
                <a:cs typeface="Verdana"/>
              </a:rPr>
              <a:t> </a:t>
            </a:r>
            <a:r>
              <a:rPr sz="2000" spc="-215" dirty="0">
                <a:latin typeface="Verdana"/>
                <a:cs typeface="Verdana"/>
              </a:rPr>
              <a:t>-</a:t>
            </a:r>
            <a:r>
              <a:rPr sz="2000" spc="-330" dirty="0">
                <a:latin typeface="Verdana"/>
                <a:cs typeface="Verdana"/>
              </a:rPr>
              <a:t> </a:t>
            </a:r>
            <a:r>
              <a:rPr sz="2000" b="1" spc="60" dirty="0">
                <a:solidFill>
                  <a:srgbClr val="FF0000"/>
                </a:solidFill>
                <a:latin typeface="Cambria"/>
                <a:cs typeface="Cambria"/>
              </a:rPr>
              <a:t>Not</a:t>
            </a:r>
            <a:r>
              <a:rPr sz="2000" b="1" spc="-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spc="-35" dirty="0">
                <a:solidFill>
                  <a:srgbClr val="FF0000"/>
                </a:solidFill>
                <a:latin typeface="Cambria"/>
                <a:cs typeface="Cambria"/>
              </a:rPr>
              <a:t>done</a:t>
            </a:r>
            <a:endParaRPr sz="2000">
              <a:latin typeface="Cambria"/>
              <a:cs typeface="Cambria"/>
            </a:endParaRPr>
          </a:p>
          <a:p>
            <a:pPr marL="974090" lvl="1" indent="-400685">
              <a:lnSpc>
                <a:spcPct val="100000"/>
              </a:lnSpc>
              <a:spcBef>
                <a:spcPts val="375"/>
              </a:spcBef>
              <a:buAutoNum type="alphaLcPeriod"/>
              <a:tabLst>
                <a:tab pos="974725" algn="l"/>
              </a:tabLst>
            </a:pPr>
            <a:r>
              <a:rPr sz="2000" spc="-135" dirty="0">
                <a:latin typeface="Verdana"/>
                <a:cs typeface="Verdana"/>
              </a:rPr>
              <a:t>Complex</a:t>
            </a:r>
            <a:r>
              <a:rPr sz="2000" spc="-320" dirty="0">
                <a:latin typeface="Verdana"/>
                <a:cs typeface="Verdana"/>
              </a:rPr>
              <a:t> </a:t>
            </a:r>
            <a:r>
              <a:rPr sz="2000" spc="-195" dirty="0">
                <a:latin typeface="Verdana"/>
                <a:cs typeface="Verdana"/>
              </a:rPr>
              <a:t>Task:</a:t>
            </a:r>
            <a:r>
              <a:rPr sz="2000" spc="-320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Failure</a:t>
            </a:r>
            <a:r>
              <a:rPr sz="2000" spc="-32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&amp;</a:t>
            </a:r>
            <a:r>
              <a:rPr sz="2000" spc="-320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Challenge</a:t>
            </a:r>
            <a:r>
              <a:rPr sz="2000" spc="-320" dirty="0">
                <a:latin typeface="Verdana"/>
                <a:cs typeface="Verdana"/>
              </a:rPr>
              <a:t> </a:t>
            </a:r>
            <a:r>
              <a:rPr sz="2000" spc="-215" dirty="0">
                <a:latin typeface="Verdana"/>
                <a:cs typeface="Verdana"/>
              </a:rPr>
              <a:t>-</a:t>
            </a:r>
            <a:r>
              <a:rPr sz="2000" spc="-330" dirty="0">
                <a:latin typeface="Verdana"/>
                <a:cs typeface="Verdana"/>
              </a:rPr>
              <a:t> </a:t>
            </a:r>
            <a:r>
              <a:rPr sz="2000" b="1" spc="-75" dirty="0">
                <a:solidFill>
                  <a:srgbClr val="EBE818"/>
                </a:solidFill>
                <a:latin typeface="Cambria"/>
                <a:cs typeface="Cambria"/>
              </a:rPr>
              <a:t>In</a:t>
            </a:r>
            <a:r>
              <a:rPr sz="2000" b="1" spc="-55" dirty="0">
                <a:solidFill>
                  <a:srgbClr val="EBE818"/>
                </a:solidFill>
                <a:latin typeface="Cambria"/>
                <a:cs typeface="Cambria"/>
              </a:rPr>
              <a:t> </a:t>
            </a:r>
            <a:r>
              <a:rPr sz="2000" b="1" spc="-50" dirty="0">
                <a:solidFill>
                  <a:srgbClr val="EBE818"/>
                </a:solidFill>
                <a:latin typeface="Cambria"/>
                <a:cs typeface="Cambria"/>
              </a:rPr>
              <a:t>progress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7465">
              <a:lnSpc>
                <a:spcPct val="100000"/>
              </a:lnSpc>
            </a:pPr>
            <a:r>
              <a:rPr spc="60" dirty="0"/>
              <a:t>High-Fi </a:t>
            </a:r>
            <a:r>
              <a:rPr dirty="0"/>
              <a:t>Prototype:</a:t>
            </a:r>
            <a:r>
              <a:rPr spc="-484" dirty="0"/>
              <a:t> </a:t>
            </a:r>
            <a:r>
              <a:rPr spc="80" dirty="0"/>
              <a:t>Plan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890" indent="-429259">
              <a:lnSpc>
                <a:spcPct val="100000"/>
              </a:lnSpc>
              <a:buAutoNum type="arabicPeriod"/>
              <a:tabLst>
                <a:tab pos="517525" algn="l"/>
              </a:tabLst>
            </a:pPr>
            <a:r>
              <a:rPr spc="-95" dirty="0"/>
              <a:t>Funcitonality</a:t>
            </a:r>
          </a:p>
          <a:p>
            <a:pPr marL="974090" lvl="1" indent="-410845">
              <a:lnSpc>
                <a:spcPct val="100000"/>
              </a:lnSpc>
              <a:spcBef>
                <a:spcPts val="375"/>
              </a:spcBef>
              <a:buAutoNum type="alphaLcPeriod"/>
              <a:tabLst>
                <a:tab pos="974725" algn="l"/>
              </a:tabLst>
            </a:pPr>
            <a:r>
              <a:rPr sz="2000" spc="-165" dirty="0">
                <a:latin typeface="Verdana"/>
                <a:cs typeface="Verdana"/>
              </a:rPr>
              <a:t>Simple</a:t>
            </a:r>
            <a:r>
              <a:rPr sz="2000" spc="-335" dirty="0">
                <a:latin typeface="Verdana"/>
                <a:cs typeface="Verdana"/>
              </a:rPr>
              <a:t> </a:t>
            </a:r>
            <a:r>
              <a:rPr sz="2000" spc="-190" dirty="0">
                <a:latin typeface="Verdana"/>
                <a:cs typeface="Verdana"/>
              </a:rPr>
              <a:t>task:</a:t>
            </a:r>
            <a:r>
              <a:rPr sz="2000" spc="-335" dirty="0">
                <a:latin typeface="Verdana"/>
                <a:cs typeface="Verdana"/>
              </a:rPr>
              <a:t> </a:t>
            </a:r>
            <a:r>
              <a:rPr sz="2000" spc="-140" dirty="0">
                <a:latin typeface="Verdana"/>
                <a:cs typeface="Verdana"/>
              </a:rPr>
              <a:t>Solo</a:t>
            </a:r>
            <a:r>
              <a:rPr sz="2000" spc="-335" dirty="0">
                <a:latin typeface="Verdana"/>
                <a:cs typeface="Verdana"/>
              </a:rPr>
              <a:t> </a:t>
            </a:r>
            <a:r>
              <a:rPr sz="2000" spc="-215" dirty="0">
                <a:latin typeface="Verdana"/>
                <a:cs typeface="Verdana"/>
              </a:rPr>
              <a:t>-</a:t>
            </a:r>
            <a:r>
              <a:rPr sz="2000" spc="-340" dirty="0"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6ED850"/>
                </a:solidFill>
                <a:latin typeface="Cambria"/>
                <a:cs typeface="Cambria"/>
              </a:rPr>
              <a:t>Done</a:t>
            </a:r>
            <a:endParaRPr sz="2000">
              <a:latin typeface="Cambria"/>
              <a:cs typeface="Cambria"/>
            </a:endParaRPr>
          </a:p>
          <a:p>
            <a:pPr marL="974090" lvl="1" indent="-424180">
              <a:lnSpc>
                <a:spcPct val="100000"/>
              </a:lnSpc>
              <a:spcBef>
                <a:spcPts val="375"/>
              </a:spcBef>
              <a:buAutoNum type="alphaLcPeriod"/>
              <a:tabLst>
                <a:tab pos="974725" algn="l"/>
              </a:tabLst>
            </a:pPr>
            <a:r>
              <a:rPr sz="2000" spc="-105" dirty="0">
                <a:latin typeface="Verdana"/>
                <a:cs typeface="Verdana"/>
              </a:rPr>
              <a:t>Medium</a:t>
            </a:r>
            <a:r>
              <a:rPr sz="2000" spc="-325" dirty="0">
                <a:latin typeface="Verdana"/>
                <a:cs typeface="Verdana"/>
              </a:rPr>
              <a:t> </a:t>
            </a:r>
            <a:r>
              <a:rPr sz="2000" spc="-195" dirty="0">
                <a:latin typeface="Verdana"/>
                <a:cs typeface="Verdana"/>
              </a:rPr>
              <a:t>Task:</a:t>
            </a:r>
            <a:r>
              <a:rPr sz="2000" spc="-325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Group</a:t>
            </a:r>
            <a:r>
              <a:rPr sz="2000" spc="-325" dirty="0">
                <a:latin typeface="Verdana"/>
                <a:cs typeface="Verdana"/>
              </a:rPr>
              <a:t> </a:t>
            </a:r>
            <a:r>
              <a:rPr sz="2000" spc="-215" dirty="0">
                <a:latin typeface="Verdana"/>
                <a:cs typeface="Verdana"/>
              </a:rPr>
              <a:t>-</a:t>
            </a:r>
            <a:r>
              <a:rPr sz="2000" spc="-330" dirty="0">
                <a:latin typeface="Verdana"/>
                <a:cs typeface="Verdana"/>
              </a:rPr>
              <a:t> </a:t>
            </a:r>
            <a:r>
              <a:rPr sz="2000" b="1" spc="60" dirty="0">
                <a:solidFill>
                  <a:srgbClr val="FF0000"/>
                </a:solidFill>
                <a:latin typeface="Cambria"/>
                <a:cs typeface="Cambria"/>
              </a:rPr>
              <a:t>Not</a:t>
            </a:r>
            <a:r>
              <a:rPr sz="2000" b="1" spc="-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spc="-35" dirty="0">
                <a:solidFill>
                  <a:srgbClr val="FF0000"/>
                </a:solidFill>
                <a:latin typeface="Cambria"/>
                <a:cs typeface="Cambria"/>
              </a:rPr>
              <a:t>done</a:t>
            </a:r>
            <a:endParaRPr sz="2000">
              <a:latin typeface="Cambria"/>
              <a:cs typeface="Cambria"/>
            </a:endParaRPr>
          </a:p>
          <a:p>
            <a:pPr marL="974090" lvl="1" indent="-400685">
              <a:lnSpc>
                <a:spcPct val="100000"/>
              </a:lnSpc>
              <a:spcBef>
                <a:spcPts val="375"/>
              </a:spcBef>
              <a:buAutoNum type="alphaLcPeriod"/>
              <a:tabLst>
                <a:tab pos="974725" algn="l"/>
              </a:tabLst>
            </a:pPr>
            <a:r>
              <a:rPr sz="2000" spc="-135" dirty="0">
                <a:latin typeface="Verdana"/>
                <a:cs typeface="Verdana"/>
              </a:rPr>
              <a:t>Complex</a:t>
            </a:r>
            <a:r>
              <a:rPr sz="2000" spc="-320" dirty="0">
                <a:latin typeface="Verdana"/>
                <a:cs typeface="Verdana"/>
              </a:rPr>
              <a:t> </a:t>
            </a:r>
            <a:r>
              <a:rPr sz="2000" spc="-195" dirty="0">
                <a:latin typeface="Verdana"/>
                <a:cs typeface="Verdana"/>
              </a:rPr>
              <a:t>Task:</a:t>
            </a:r>
            <a:r>
              <a:rPr sz="2000" spc="-320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Failure</a:t>
            </a:r>
            <a:r>
              <a:rPr sz="2000" spc="-32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&amp;</a:t>
            </a:r>
            <a:r>
              <a:rPr sz="2000" spc="-320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Challenge</a:t>
            </a:r>
            <a:r>
              <a:rPr sz="2000" spc="-320" dirty="0">
                <a:latin typeface="Verdana"/>
                <a:cs typeface="Verdana"/>
              </a:rPr>
              <a:t> </a:t>
            </a:r>
            <a:r>
              <a:rPr sz="2000" spc="-215" dirty="0">
                <a:latin typeface="Verdana"/>
                <a:cs typeface="Verdana"/>
              </a:rPr>
              <a:t>-</a:t>
            </a:r>
            <a:r>
              <a:rPr sz="2000" spc="-330" dirty="0">
                <a:latin typeface="Verdana"/>
                <a:cs typeface="Verdana"/>
              </a:rPr>
              <a:t> </a:t>
            </a:r>
            <a:r>
              <a:rPr sz="2000" b="1" spc="-75" dirty="0">
                <a:solidFill>
                  <a:srgbClr val="EBE818"/>
                </a:solidFill>
                <a:latin typeface="Cambria"/>
                <a:cs typeface="Cambria"/>
              </a:rPr>
              <a:t>In</a:t>
            </a:r>
            <a:r>
              <a:rPr sz="2000" b="1" spc="-55" dirty="0">
                <a:solidFill>
                  <a:srgbClr val="EBE818"/>
                </a:solidFill>
                <a:latin typeface="Cambria"/>
                <a:cs typeface="Cambria"/>
              </a:rPr>
              <a:t> </a:t>
            </a:r>
            <a:r>
              <a:rPr sz="2000" b="1" spc="-50" dirty="0">
                <a:solidFill>
                  <a:srgbClr val="EBE818"/>
                </a:solidFill>
                <a:latin typeface="Cambria"/>
                <a:cs typeface="Cambria"/>
              </a:rPr>
              <a:t>progress</a:t>
            </a:r>
            <a:endParaRPr sz="2000">
              <a:latin typeface="Cambria"/>
              <a:cs typeface="Cambria"/>
            </a:endParaRPr>
          </a:p>
          <a:p>
            <a:pPr marL="516890" indent="-429259">
              <a:lnSpc>
                <a:spcPct val="100000"/>
              </a:lnSpc>
              <a:spcBef>
                <a:spcPts val="375"/>
              </a:spcBef>
              <a:buAutoNum type="arabicPeriod"/>
              <a:tabLst>
                <a:tab pos="517525" algn="l"/>
              </a:tabLst>
            </a:pPr>
            <a:r>
              <a:rPr spc="-105" dirty="0"/>
              <a:t>Aesthetics</a:t>
            </a:r>
          </a:p>
          <a:p>
            <a:pPr marL="974090" lvl="1" indent="-410845">
              <a:lnSpc>
                <a:spcPct val="100000"/>
              </a:lnSpc>
              <a:spcBef>
                <a:spcPts val="375"/>
              </a:spcBef>
              <a:buAutoNum type="alphaLcPeriod"/>
              <a:tabLst>
                <a:tab pos="974725" algn="l"/>
              </a:tabLst>
            </a:pPr>
            <a:r>
              <a:rPr sz="2000" spc="-85" dirty="0">
                <a:latin typeface="Verdana"/>
                <a:cs typeface="Verdana"/>
              </a:rPr>
              <a:t>Heuristic</a:t>
            </a:r>
            <a:r>
              <a:rPr sz="2000" spc="-340" dirty="0">
                <a:latin typeface="Verdana"/>
                <a:cs typeface="Verdana"/>
              </a:rPr>
              <a:t> </a:t>
            </a:r>
            <a:r>
              <a:rPr sz="2000" spc="-150" dirty="0">
                <a:latin typeface="Verdana"/>
                <a:cs typeface="Verdana"/>
              </a:rPr>
              <a:t>suggestions</a:t>
            </a:r>
            <a:endParaRPr sz="2000">
              <a:latin typeface="Verdana"/>
              <a:cs typeface="Verdana"/>
            </a:endParaRPr>
          </a:p>
          <a:p>
            <a:pPr marL="974090" lvl="1" indent="-424180">
              <a:lnSpc>
                <a:spcPct val="100000"/>
              </a:lnSpc>
              <a:spcBef>
                <a:spcPts val="375"/>
              </a:spcBef>
              <a:buAutoNum type="alphaLcPeriod"/>
              <a:tabLst>
                <a:tab pos="974725" algn="l"/>
              </a:tabLst>
            </a:pPr>
            <a:r>
              <a:rPr sz="2000" spc="-114" dirty="0">
                <a:latin typeface="Verdana"/>
                <a:cs typeface="Verdana"/>
              </a:rPr>
              <a:t>Minimalism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7465">
              <a:lnSpc>
                <a:spcPct val="100000"/>
              </a:lnSpc>
            </a:pPr>
            <a:r>
              <a:rPr spc="60" dirty="0"/>
              <a:t>High-Fi </a:t>
            </a:r>
            <a:r>
              <a:rPr dirty="0"/>
              <a:t>Prototype:</a:t>
            </a:r>
            <a:r>
              <a:rPr spc="-484" dirty="0"/>
              <a:t> </a:t>
            </a:r>
            <a:r>
              <a:rPr spc="80" dirty="0"/>
              <a:t>Plan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890" indent="-429259">
              <a:lnSpc>
                <a:spcPct val="100000"/>
              </a:lnSpc>
              <a:buAutoNum type="arabicPeriod"/>
              <a:tabLst>
                <a:tab pos="517525" algn="l"/>
              </a:tabLst>
            </a:pPr>
            <a:r>
              <a:rPr spc="-95" dirty="0"/>
              <a:t>Funcitonality</a:t>
            </a:r>
          </a:p>
          <a:p>
            <a:pPr marL="974090" lvl="1" indent="-410845">
              <a:lnSpc>
                <a:spcPct val="100000"/>
              </a:lnSpc>
              <a:spcBef>
                <a:spcPts val="375"/>
              </a:spcBef>
              <a:buAutoNum type="alphaLcPeriod"/>
              <a:tabLst>
                <a:tab pos="974725" algn="l"/>
              </a:tabLst>
            </a:pPr>
            <a:r>
              <a:rPr sz="2000" spc="-165" dirty="0">
                <a:latin typeface="Verdana"/>
                <a:cs typeface="Verdana"/>
              </a:rPr>
              <a:t>Simple</a:t>
            </a:r>
            <a:r>
              <a:rPr sz="2000" spc="-335" dirty="0">
                <a:latin typeface="Verdana"/>
                <a:cs typeface="Verdana"/>
              </a:rPr>
              <a:t> </a:t>
            </a:r>
            <a:r>
              <a:rPr sz="2000" spc="-190" dirty="0">
                <a:latin typeface="Verdana"/>
                <a:cs typeface="Verdana"/>
              </a:rPr>
              <a:t>task:</a:t>
            </a:r>
            <a:r>
              <a:rPr sz="2000" spc="-335" dirty="0">
                <a:latin typeface="Verdana"/>
                <a:cs typeface="Verdana"/>
              </a:rPr>
              <a:t> </a:t>
            </a:r>
            <a:r>
              <a:rPr sz="2000" spc="-140" dirty="0">
                <a:latin typeface="Verdana"/>
                <a:cs typeface="Verdana"/>
              </a:rPr>
              <a:t>Solo</a:t>
            </a:r>
            <a:r>
              <a:rPr sz="2000" spc="-335" dirty="0">
                <a:latin typeface="Verdana"/>
                <a:cs typeface="Verdana"/>
              </a:rPr>
              <a:t> </a:t>
            </a:r>
            <a:r>
              <a:rPr sz="2000" spc="-215" dirty="0">
                <a:latin typeface="Verdana"/>
                <a:cs typeface="Verdana"/>
              </a:rPr>
              <a:t>-</a:t>
            </a:r>
            <a:r>
              <a:rPr sz="2000" spc="-340" dirty="0"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6ED850"/>
                </a:solidFill>
                <a:latin typeface="Cambria"/>
                <a:cs typeface="Cambria"/>
              </a:rPr>
              <a:t>Done</a:t>
            </a:r>
            <a:endParaRPr sz="2000">
              <a:latin typeface="Cambria"/>
              <a:cs typeface="Cambria"/>
            </a:endParaRPr>
          </a:p>
          <a:p>
            <a:pPr marL="974090" lvl="1" indent="-424180">
              <a:lnSpc>
                <a:spcPct val="100000"/>
              </a:lnSpc>
              <a:spcBef>
                <a:spcPts val="375"/>
              </a:spcBef>
              <a:buAutoNum type="alphaLcPeriod"/>
              <a:tabLst>
                <a:tab pos="974725" algn="l"/>
              </a:tabLst>
            </a:pPr>
            <a:r>
              <a:rPr sz="2000" spc="-105" dirty="0">
                <a:latin typeface="Verdana"/>
                <a:cs typeface="Verdana"/>
              </a:rPr>
              <a:t>Medium</a:t>
            </a:r>
            <a:r>
              <a:rPr sz="2000" spc="-325" dirty="0">
                <a:latin typeface="Verdana"/>
                <a:cs typeface="Verdana"/>
              </a:rPr>
              <a:t> </a:t>
            </a:r>
            <a:r>
              <a:rPr sz="2000" spc="-195" dirty="0">
                <a:latin typeface="Verdana"/>
                <a:cs typeface="Verdana"/>
              </a:rPr>
              <a:t>Task:</a:t>
            </a:r>
            <a:r>
              <a:rPr sz="2000" spc="-325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Group</a:t>
            </a:r>
            <a:r>
              <a:rPr sz="2000" spc="-325" dirty="0">
                <a:latin typeface="Verdana"/>
                <a:cs typeface="Verdana"/>
              </a:rPr>
              <a:t> </a:t>
            </a:r>
            <a:r>
              <a:rPr sz="2000" spc="-215" dirty="0">
                <a:latin typeface="Verdana"/>
                <a:cs typeface="Verdana"/>
              </a:rPr>
              <a:t>-</a:t>
            </a:r>
            <a:r>
              <a:rPr sz="2000" spc="-330" dirty="0">
                <a:latin typeface="Verdana"/>
                <a:cs typeface="Verdana"/>
              </a:rPr>
              <a:t> </a:t>
            </a:r>
            <a:r>
              <a:rPr sz="2000" b="1" spc="60" dirty="0">
                <a:solidFill>
                  <a:srgbClr val="FF0000"/>
                </a:solidFill>
                <a:latin typeface="Cambria"/>
                <a:cs typeface="Cambria"/>
              </a:rPr>
              <a:t>Not</a:t>
            </a:r>
            <a:r>
              <a:rPr sz="2000" b="1" spc="-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spc="-35" dirty="0">
                <a:solidFill>
                  <a:srgbClr val="FF0000"/>
                </a:solidFill>
                <a:latin typeface="Cambria"/>
                <a:cs typeface="Cambria"/>
              </a:rPr>
              <a:t>done</a:t>
            </a:r>
            <a:endParaRPr sz="2000">
              <a:latin typeface="Cambria"/>
              <a:cs typeface="Cambria"/>
            </a:endParaRPr>
          </a:p>
          <a:p>
            <a:pPr marL="974090" lvl="1" indent="-400685">
              <a:lnSpc>
                <a:spcPct val="100000"/>
              </a:lnSpc>
              <a:spcBef>
                <a:spcPts val="375"/>
              </a:spcBef>
              <a:buAutoNum type="alphaLcPeriod"/>
              <a:tabLst>
                <a:tab pos="974725" algn="l"/>
              </a:tabLst>
            </a:pPr>
            <a:r>
              <a:rPr sz="2000" spc="-135" dirty="0">
                <a:latin typeface="Verdana"/>
                <a:cs typeface="Verdana"/>
              </a:rPr>
              <a:t>Complex</a:t>
            </a:r>
            <a:r>
              <a:rPr sz="2000" spc="-320" dirty="0">
                <a:latin typeface="Verdana"/>
                <a:cs typeface="Verdana"/>
              </a:rPr>
              <a:t> </a:t>
            </a:r>
            <a:r>
              <a:rPr sz="2000" spc="-195" dirty="0">
                <a:latin typeface="Verdana"/>
                <a:cs typeface="Verdana"/>
              </a:rPr>
              <a:t>Task:</a:t>
            </a:r>
            <a:r>
              <a:rPr sz="2000" spc="-320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Failure</a:t>
            </a:r>
            <a:r>
              <a:rPr sz="2000" spc="-32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&amp;</a:t>
            </a:r>
            <a:r>
              <a:rPr sz="2000" spc="-320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Challenge</a:t>
            </a:r>
            <a:r>
              <a:rPr sz="2000" spc="-320" dirty="0">
                <a:latin typeface="Verdana"/>
                <a:cs typeface="Verdana"/>
              </a:rPr>
              <a:t> </a:t>
            </a:r>
            <a:r>
              <a:rPr sz="2000" spc="-215" dirty="0">
                <a:latin typeface="Verdana"/>
                <a:cs typeface="Verdana"/>
              </a:rPr>
              <a:t>-</a:t>
            </a:r>
            <a:r>
              <a:rPr sz="2000" spc="-330" dirty="0">
                <a:latin typeface="Verdana"/>
                <a:cs typeface="Verdana"/>
              </a:rPr>
              <a:t> </a:t>
            </a:r>
            <a:r>
              <a:rPr sz="2000" b="1" spc="-75" dirty="0">
                <a:solidFill>
                  <a:srgbClr val="EBE818"/>
                </a:solidFill>
                <a:latin typeface="Cambria"/>
                <a:cs typeface="Cambria"/>
              </a:rPr>
              <a:t>In</a:t>
            </a:r>
            <a:r>
              <a:rPr sz="2000" b="1" spc="-55" dirty="0">
                <a:solidFill>
                  <a:srgbClr val="EBE818"/>
                </a:solidFill>
                <a:latin typeface="Cambria"/>
                <a:cs typeface="Cambria"/>
              </a:rPr>
              <a:t> </a:t>
            </a:r>
            <a:r>
              <a:rPr sz="2000" b="1" spc="-50" dirty="0">
                <a:solidFill>
                  <a:srgbClr val="EBE818"/>
                </a:solidFill>
                <a:latin typeface="Cambria"/>
                <a:cs typeface="Cambria"/>
              </a:rPr>
              <a:t>progress</a:t>
            </a:r>
            <a:endParaRPr sz="2000">
              <a:latin typeface="Cambria"/>
              <a:cs typeface="Cambria"/>
            </a:endParaRPr>
          </a:p>
          <a:p>
            <a:pPr marL="516890" indent="-429259">
              <a:lnSpc>
                <a:spcPct val="100000"/>
              </a:lnSpc>
              <a:spcBef>
                <a:spcPts val="375"/>
              </a:spcBef>
              <a:buAutoNum type="arabicPeriod"/>
              <a:tabLst>
                <a:tab pos="517525" algn="l"/>
              </a:tabLst>
            </a:pPr>
            <a:r>
              <a:rPr spc="-105" dirty="0"/>
              <a:t>Aesthetics</a:t>
            </a:r>
          </a:p>
          <a:p>
            <a:pPr marL="974090" lvl="1" indent="-410845">
              <a:lnSpc>
                <a:spcPct val="100000"/>
              </a:lnSpc>
              <a:spcBef>
                <a:spcPts val="375"/>
              </a:spcBef>
              <a:buAutoNum type="alphaLcPeriod"/>
              <a:tabLst>
                <a:tab pos="974725" algn="l"/>
              </a:tabLst>
            </a:pPr>
            <a:r>
              <a:rPr sz="2000" spc="-85" dirty="0">
                <a:latin typeface="Verdana"/>
                <a:cs typeface="Verdana"/>
              </a:rPr>
              <a:t>Heuristic</a:t>
            </a:r>
            <a:r>
              <a:rPr sz="2000" spc="-340" dirty="0">
                <a:latin typeface="Verdana"/>
                <a:cs typeface="Verdana"/>
              </a:rPr>
              <a:t> </a:t>
            </a:r>
            <a:r>
              <a:rPr sz="2000" spc="-150" dirty="0">
                <a:latin typeface="Verdana"/>
                <a:cs typeface="Verdana"/>
              </a:rPr>
              <a:t>suggestions</a:t>
            </a:r>
            <a:endParaRPr sz="2000">
              <a:latin typeface="Verdana"/>
              <a:cs typeface="Verdana"/>
            </a:endParaRPr>
          </a:p>
          <a:p>
            <a:pPr marL="974090" lvl="1" indent="-424180">
              <a:lnSpc>
                <a:spcPct val="100000"/>
              </a:lnSpc>
              <a:spcBef>
                <a:spcPts val="375"/>
              </a:spcBef>
              <a:buAutoNum type="alphaLcPeriod"/>
              <a:tabLst>
                <a:tab pos="974725" algn="l"/>
              </a:tabLst>
            </a:pPr>
            <a:r>
              <a:rPr sz="2000" spc="-114" dirty="0">
                <a:latin typeface="Verdana"/>
                <a:cs typeface="Verdana"/>
              </a:rPr>
              <a:t>Minimalism</a:t>
            </a:r>
            <a:endParaRPr sz="2000">
              <a:latin typeface="Verdana"/>
              <a:cs typeface="Verdana"/>
            </a:endParaRPr>
          </a:p>
          <a:p>
            <a:pPr marL="516890" indent="-429259">
              <a:lnSpc>
                <a:spcPct val="100000"/>
              </a:lnSpc>
              <a:spcBef>
                <a:spcPts val="375"/>
              </a:spcBef>
              <a:buAutoNum type="arabicPeriod"/>
              <a:tabLst>
                <a:tab pos="517525" algn="l"/>
              </a:tabLst>
            </a:pPr>
            <a:r>
              <a:rPr spc="-125" dirty="0"/>
              <a:t>Extras</a:t>
            </a:r>
          </a:p>
          <a:p>
            <a:pPr marL="974090" lvl="1" indent="-410845">
              <a:lnSpc>
                <a:spcPct val="100000"/>
              </a:lnSpc>
              <a:spcBef>
                <a:spcPts val="375"/>
              </a:spcBef>
              <a:buAutoNum type="alphaLcPeriod"/>
              <a:tabLst>
                <a:tab pos="974725" algn="l"/>
              </a:tabLst>
            </a:pPr>
            <a:r>
              <a:rPr sz="2000" spc="-85" dirty="0">
                <a:latin typeface="Verdana"/>
                <a:cs typeface="Verdana"/>
              </a:rPr>
              <a:t>Heuristic</a:t>
            </a:r>
            <a:r>
              <a:rPr sz="2000" spc="-340" dirty="0">
                <a:latin typeface="Verdana"/>
                <a:cs typeface="Verdana"/>
              </a:rPr>
              <a:t> </a:t>
            </a:r>
            <a:r>
              <a:rPr sz="2000" spc="-150" dirty="0">
                <a:latin typeface="Verdana"/>
                <a:cs typeface="Verdana"/>
              </a:rPr>
              <a:t>suggestions</a:t>
            </a:r>
            <a:endParaRPr sz="2000">
              <a:latin typeface="Verdana"/>
              <a:cs typeface="Verdana"/>
            </a:endParaRPr>
          </a:p>
          <a:p>
            <a:pPr marL="974090" lvl="1" indent="-424180">
              <a:lnSpc>
                <a:spcPct val="100000"/>
              </a:lnSpc>
              <a:spcBef>
                <a:spcPts val="375"/>
              </a:spcBef>
              <a:buAutoNum type="alphaLcPeriod"/>
              <a:tabLst>
                <a:tab pos="974725" algn="l"/>
              </a:tabLst>
            </a:pPr>
            <a:r>
              <a:rPr sz="2000" spc="-95" dirty="0">
                <a:latin typeface="Verdana"/>
                <a:cs typeface="Verdana"/>
              </a:rPr>
              <a:t>Bells</a:t>
            </a:r>
            <a:r>
              <a:rPr sz="2000" spc="-36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&amp;</a:t>
            </a:r>
            <a:r>
              <a:rPr sz="2000" spc="-360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whistles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0490" y="936973"/>
            <a:ext cx="3486517" cy="3486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6986" y="372058"/>
            <a:ext cx="6550025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8700" marR="5080" indent="-2286635">
              <a:lnSpc>
                <a:spcPct val="100000"/>
              </a:lnSpc>
            </a:pPr>
            <a:r>
              <a:rPr spc="60" dirty="0"/>
              <a:t>High-Fi</a:t>
            </a:r>
            <a:r>
              <a:rPr spc="-200" dirty="0"/>
              <a:t> </a:t>
            </a:r>
            <a:r>
              <a:rPr dirty="0"/>
              <a:t>Prototype:</a:t>
            </a:r>
            <a:r>
              <a:rPr spc="-200" dirty="0"/>
              <a:t> </a:t>
            </a:r>
            <a:r>
              <a:rPr spc="75" dirty="0"/>
              <a:t>Wizard</a:t>
            </a:r>
            <a:r>
              <a:rPr spc="-200" dirty="0"/>
              <a:t> </a:t>
            </a:r>
            <a:r>
              <a:rPr spc="75" dirty="0"/>
              <a:t>of</a:t>
            </a:r>
            <a:r>
              <a:rPr spc="-200" dirty="0"/>
              <a:t> </a:t>
            </a:r>
            <a:r>
              <a:rPr spc="-5" dirty="0"/>
              <a:t>Oz</a:t>
            </a:r>
            <a:r>
              <a:rPr spc="-200" dirty="0"/>
              <a:t> </a:t>
            </a:r>
            <a:r>
              <a:rPr spc="125" dirty="0"/>
              <a:t>and  </a:t>
            </a:r>
            <a:r>
              <a:rPr spc="100" dirty="0"/>
              <a:t>Hard</a:t>
            </a:r>
            <a:r>
              <a:rPr spc="-275" dirty="0"/>
              <a:t> </a:t>
            </a:r>
            <a:r>
              <a:rPr spc="140" dirty="0"/>
              <a:t>Code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62664" y="1345463"/>
            <a:ext cx="2785745" cy="102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4335" indent="-381635">
              <a:lnSpc>
                <a:spcPct val="100000"/>
              </a:lnSpc>
              <a:buFont typeface="Times New Roman"/>
              <a:buChar char="●"/>
              <a:tabLst>
                <a:tab pos="394970" algn="l"/>
              </a:tabLst>
            </a:pPr>
            <a:r>
              <a:rPr sz="2000" spc="-80" dirty="0">
                <a:latin typeface="Verdana"/>
                <a:cs typeface="Verdana"/>
              </a:rPr>
              <a:t>Wizard</a:t>
            </a:r>
            <a:r>
              <a:rPr sz="2000" spc="-36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of</a:t>
            </a:r>
            <a:r>
              <a:rPr sz="2000" spc="-36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Oz</a:t>
            </a:r>
            <a:endParaRPr sz="2000">
              <a:latin typeface="Verdana"/>
              <a:cs typeface="Verdana"/>
            </a:endParaRPr>
          </a:p>
          <a:p>
            <a:pPr marL="851535" lvl="1" indent="-381635">
              <a:lnSpc>
                <a:spcPct val="100000"/>
              </a:lnSpc>
              <a:spcBef>
                <a:spcPts val="375"/>
              </a:spcBef>
              <a:buFont typeface="Times New Roman"/>
              <a:buChar char="○"/>
              <a:tabLst>
                <a:tab pos="852169" algn="l"/>
              </a:tabLst>
            </a:pPr>
            <a:r>
              <a:rPr sz="2000" spc="-90" dirty="0">
                <a:latin typeface="Verdana"/>
                <a:cs typeface="Verdana"/>
              </a:rPr>
              <a:t>Failure</a:t>
            </a:r>
            <a:r>
              <a:rPr sz="2000" spc="-360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to</a:t>
            </a:r>
            <a:r>
              <a:rPr sz="2000" spc="-360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Phocus</a:t>
            </a:r>
            <a:endParaRPr sz="2000">
              <a:latin typeface="Verdana"/>
              <a:cs typeface="Verdana"/>
            </a:endParaRPr>
          </a:p>
          <a:p>
            <a:pPr marL="851535" lvl="1" indent="-381635">
              <a:lnSpc>
                <a:spcPct val="100000"/>
              </a:lnSpc>
              <a:spcBef>
                <a:spcPts val="375"/>
              </a:spcBef>
              <a:buFont typeface="Times New Roman"/>
              <a:buChar char="○"/>
              <a:tabLst>
                <a:tab pos="852169" algn="l"/>
              </a:tabLst>
            </a:pPr>
            <a:r>
              <a:rPr sz="2000" spc="-150" dirty="0">
                <a:latin typeface="Verdana"/>
                <a:cs typeface="Verdana"/>
              </a:rPr>
              <a:t>Camera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0490" y="936973"/>
            <a:ext cx="3486517" cy="3486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6986" y="372058"/>
            <a:ext cx="6550025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8700" marR="5080" indent="-2286635">
              <a:lnSpc>
                <a:spcPct val="100000"/>
              </a:lnSpc>
            </a:pPr>
            <a:r>
              <a:rPr spc="60" dirty="0"/>
              <a:t>High-Fi</a:t>
            </a:r>
            <a:r>
              <a:rPr spc="-200" dirty="0"/>
              <a:t> </a:t>
            </a:r>
            <a:r>
              <a:rPr dirty="0"/>
              <a:t>Prototype:</a:t>
            </a:r>
            <a:r>
              <a:rPr spc="-200" dirty="0"/>
              <a:t> </a:t>
            </a:r>
            <a:r>
              <a:rPr spc="75" dirty="0"/>
              <a:t>Wizard</a:t>
            </a:r>
            <a:r>
              <a:rPr spc="-200" dirty="0"/>
              <a:t> </a:t>
            </a:r>
            <a:r>
              <a:rPr spc="75" dirty="0"/>
              <a:t>of</a:t>
            </a:r>
            <a:r>
              <a:rPr spc="-200" dirty="0"/>
              <a:t> </a:t>
            </a:r>
            <a:r>
              <a:rPr spc="-5" dirty="0"/>
              <a:t>Oz</a:t>
            </a:r>
            <a:r>
              <a:rPr spc="-200" dirty="0"/>
              <a:t> </a:t>
            </a:r>
            <a:r>
              <a:rPr spc="125" dirty="0"/>
              <a:t>and  </a:t>
            </a:r>
            <a:r>
              <a:rPr spc="100" dirty="0"/>
              <a:t>Hard</a:t>
            </a:r>
            <a:r>
              <a:rPr spc="-275" dirty="0"/>
              <a:t> </a:t>
            </a:r>
            <a:r>
              <a:rPr spc="140" dirty="0"/>
              <a:t>Code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62664" y="1345463"/>
            <a:ext cx="2785745" cy="2431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4335" indent="-381635">
              <a:lnSpc>
                <a:spcPct val="100000"/>
              </a:lnSpc>
              <a:buFont typeface="Times New Roman"/>
              <a:buChar char="●"/>
              <a:tabLst>
                <a:tab pos="394970" algn="l"/>
              </a:tabLst>
            </a:pPr>
            <a:r>
              <a:rPr sz="2000" spc="-80" dirty="0">
                <a:latin typeface="Verdana"/>
                <a:cs typeface="Verdana"/>
              </a:rPr>
              <a:t>Wizard</a:t>
            </a:r>
            <a:r>
              <a:rPr sz="2000" spc="-36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of</a:t>
            </a:r>
            <a:r>
              <a:rPr sz="2000" spc="-36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Oz</a:t>
            </a:r>
            <a:endParaRPr sz="2000">
              <a:latin typeface="Verdana"/>
              <a:cs typeface="Verdana"/>
            </a:endParaRPr>
          </a:p>
          <a:p>
            <a:pPr marL="851535" lvl="1" indent="-381635">
              <a:lnSpc>
                <a:spcPct val="100000"/>
              </a:lnSpc>
              <a:spcBef>
                <a:spcPts val="375"/>
              </a:spcBef>
              <a:buFont typeface="Times New Roman"/>
              <a:buChar char="○"/>
              <a:tabLst>
                <a:tab pos="852169" algn="l"/>
              </a:tabLst>
            </a:pPr>
            <a:r>
              <a:rPr sz="2000" spc="-90" dirty="0">
                <a:latin typeface="Verdana"/>
                <a:cs typeface="Verdana"/>
              </a:rPr>
              <a:t>Failure</a:t>
            </a:r>
            <a:r>
              <a:rPr sz="2000" spc="-360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to</a:t>
            </a:r>
            <a:r>
              <a:rPr sz="2000" spc="-360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Phocus</a:t>
            </a:r>
            <a:endParaRPr sz="2000">
              <a:latin typeface="Verdana"/>
              <a:cs typeface="Verdana"/>
            </a:endParaRPr>
          </a:p>
          <a:p>
            <a:pPr marL="851535" lvl="1" indent="-381635">
              <a:lnSpc>
                <a:spcPct val="100000"/>
              </a:lnSpc>
              <a:spcBef>
                <a:spcPts val="375"/>
              </a:spcBef>
              <a:buFont typeface="Times New Roman"/>
              <a:buChar char="○"/>
              <a:tabLst>
                <a:tab pos="852169" algn="l"/>
              </a:tabLst>
            </a:pPr>
            <a:r>
              <a:rPr sz="2000" spc="-150" dirty="0">
                <a:latin typeface="Verdana"/>
                <a:cs typeface="Verdana"/>
              </a:rPr>
              <a:t>Camera</a:t>
            </a:r>
            <a:endParaRPr sz="2000">
              <a:latin typeface="Verdana"/>
              <a:cs typeface="Verdana"/>
            </a:endParaRPr>
          </a:p>
          <a:p>
            <a:pPr marL="394335" indent="-381635">
              <a:lnSpc>
                <a:spcPct val="100000"/>
              </a:lnSpc>
              <a:spcBef>
                <a:spcPts val="375"/>
              </a:spcBef>
              <a:buFont typeface="Times New Roman"/>
              <a:buChar char="●"/>
              <a:tabLst>
                <a:tab pos="394970" algn="l"/>
              </a:tabLst>
            </a:pPr>
            <a:r>
              <a:rPr sz="2000" spc="-120" dirty="0">
                <a:latin typeface="Verdana"/>
                <a:cs typeface="Verdana"/>
              </a:rPr>
              <a:t>Hard-coded</a:t>
            </a:r>
            <a:endParaRPr sz="2000">
              <a:latin typeface="Verdana"/>
              <a:cs typeface="Verdana"/>
            </a:endParaRPr>
          </a:p>
          <a:p>
            <a:pPr marL="851535" lvl="1" indent="-381635">
              <a:lnSpc>
                <a:spcPct val="100000"/>
              </a:lnSpc>
              <a:spcBef>
                <a:spcPts val="375"/>
              </a:spcBef>
              <a:buFont typeface="Times New Roman"/>
              <a:buChar char="○"/>
              <a:tabLst>
                <a:tab pos="852169" algn="l"/>
              </a:tabLst>
            </a:pPr>
            <a:r>
              <a:rPr sz="2000" spc="-105" dirty="0">
                <a:latin typeface="Verdana"/>
                <a:cs typeface="Verdana"/>
              </a:rPr>
              <a:t>Friends</a:t>
            </a:r>
            <a:r>
              <a:rPr sz="2000" spc="-380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list</a:t>
            </a:r>
            <a:endParaRPr sz="2000">
              <a:latin typeface="Verdana"/>
              <a:cs typeface="Verdana"/>
            </a:endParaRPr>
          </a:p>
          <a:p>
            <a:pPr marL="851535" lvl="1" indent="-381635">
              <a:lnSpc>
                <a:spcPct val="100000"/>
              </a:lnSpc>
              <a:spcBef>
                <a:spcPts val="375"/>
              </a:spcBef>
              <a:buFont typeface="Times New Roman"/>
              <a:buChar char="○"/>
              <a:tabLst>
                <a:tab pos="852169" algn="l"/>
              </a:tabLst>
            </a:pPr>
            <a:r>
              <a:rPr sz="2000" spc="-110" dirty="0">
                <a:latin typeface="Verdana"/>
                <a:cs typeface="Verdana"/>
              </a:rPr>
              <a:t>Feed</a:t>
            </a:r>
            <a:endParaRPr sz="2000">
              <a:latin typeface="Verdana"/>
              <a:cs typeface="Verdana"/>
            </a:endParaRPr>
          </a:p>
          <a:p>
            <a:pPr marL="851535" lvl="1" indent="-381635">
              <a:lnSpc>
                <a:spcPct val="100000"/>
              </a:lnSpc>
              <a:spcBef>
                <a:spcPts val="375"/>
              </a:spcBef>
              <a:buFont typeface="Times New Roman"/>
              <a:buChar char="○"/>
              <a:tabLst>
                <a:tab pos="852169" algn="l"/>
              </a:tabLst>
            </a:pPr>
            <a:r>
              <a:rPr sz="2000" spc="-130" dirty="0">
                <a:latin typeface="Verdana"/>
                <a:cs typeface="Verdana"/>
              </a:rPr>
              <a:t>Challenges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9545">
              <a:lnSpc>
                <a:spcPct val="100000"/>
              </a:lnSpc>
            </a:pPr>
            <a:r>
              <a:rPr spc="60" dirty="0"/>
              <a:t>High-Fi </a:t>
            </a:r>
            <a:r>
              <a:rPr dirty="0"/>
              <a:t>Prototype:</a:t>
            </a:r>
            <a:r>
              <a:rPr spc="-484" dirty="0"/>
              <a:t> </a:t>
            </a:r>
            <a:r>
              <a:rPr spc="145" dirty="0"/>
              <a:t>Issues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9915" y="1970432"/>
            <a:ext cx="3177540" cy="991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165" dirty="0">
                <a:latin typeface="Verdana"/>
                <a:cs typeface="Verdana"/>
              </a:rPr>
              <a:t>Loss</a:t>
            </a:r>
            <a:r>
              <a:rPr sz="2400" spc="-40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of</a:t>
            </a:r>
            <a:r>
              <a:rPr sz="2400" spc="-400" dirty="0">
                <a:latin typeface="Verdana"/>
                <a:cs typeface="Verdana"/>
              </a:rPr>
              <a:t> </a:t>
            </a:r>
            <a:r>
              <a:rPr sz="2400" spc="-225" dirty="0">
                <a:latin typeface="Verdana"/>
                <a:cs typeface="Verdana"/>
              </a:rPr>
              <a:t>a</a:t>
            </a:r>
            <a:r>
              <a:rPr sz="2400" spc="-400" dirty="0">
                <a:latin typeface="Verdana"/>
                <a:cs typeface="Verdana"/>
              </a:rPr>
              <a:t> </a:t>
            </a:r>
            <a:r>
              <a:rPr sz="2400" spc="-165" dirty="0">
                <a:latin typeface="Verdana"/>
                <a:cs typeface="Verdana"/>
              </a:rPr>
              <a:t>group</a:t>
            </a:r>
            <a:r>
              <a:rPr sz="2400" spc="-400" dirty="0">
                <a:latin typeface="Verdana"/>
                <a:cs typeface="Verdana"/>
              </a:rPr>
              <a:t> </a:t>
            </a:r>
            <a:r>
              <a:rPr sz="2400" spc="-215" dirty="0">
                <a:latin typeface="Verdana"/>
                <a:cs typeface="Verdana"/>
              </a:rPr>
              <a:t>member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995"/>
              </a:spcBef>
            </a:pPr>
            <a:r>
              <a:rPr sz="2400" spc="-150" dirty="0">
                <a:latin typeface="Verdana"/>
                <a:cs typeface="Verdana"/>
              </a:rPr>
              <a:t>Layout</a:t>
            </a:r>
            <a:r>
              <a:rPr sz="2400" spc="-40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&amp;</a:t>
            </a:r>
            <a:r>
              <a:rPr sz="2400" spc="-405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other</a:t>
            </a:r>
            <a:r>
              <a:rPr sz="2400" spc="-405" dirty="0">
                <a:latin typeface="Verdana"/>
                <a:cs typeface="Verdana"/>
              </a:rPr>
              <a:t> </a:t>
            </a:r>
            <a:r>
              <a:rPr sz="2400" spc="-204" dirty="0">
                <a:latin typeface="Verdana"/>
                <a:cs typeface="Verdana"/>
              </a:rPr>
              <a:t>bugs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4225">
              <a:lnSpc>
                <a:spcPct val="100000"/>
              </a:lnSpc>
            </a:pPr>
            <a:r>
              <a:rPr spc="60" dirty="0"/>
              <a:t>Demonstration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2285995" y="926798"/>
            <a:ext cx="4571990" cy="3428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05932" y="4602434"/>
            <a:ext cx="5132705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u="heavy" spc="-140" dirty="0">
                <a:solidFill>
                  <a:srgbClr val="0097A7"/>
                </a:solidFill>
                <a:latin typeface="Verdana"/>
                <a:cs typeface="Verdana"/>
                <a:hlinkClick r:id="rId3"/>
              </a:rPr>
              <a:t>https://www.youtube.com/watch?v=Tvosy5gAVDg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9365">
              <a:lnSpc>
                <a:spcPct val="100000"/>
              </a:lnSpc>
            </a:pPr>
            <a:r>
              <a:rPr spc="120"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1722" y="1906792"/>
            <a:ext cx="6350635" cy="34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2280" algn="l"/>
              </a:tabLst>
            </a:pPr>
            <a:r>
              <a:rPr sz="2200" spc="-229" dirty="0">
                <a:latin typeface="Verdana"/>
                <a:cs typeface="Verdana"/>
              </a:rPr>
              <a:t>1.	</a:t>
            </a:r>
            <a:r>
              <a:rPr sz="2200" spc="-125" dirty="0">
                <a:latin typeface="Verdana"/>
                <a:cs typeface="Verdana"/>
              </a:rPr>
              <a:t>Valuable</a:t>
            </a:r>
            <a:r>
              <a:rPr sz="2200" spc="-350" dirty="0">
                <a:latin typeface="Verdana"/>
                <a:cs typeface="Verdana"/>
              </a:rPr>
              <a:t> </a:t>
            </a:r>
            <a:r>
              <a:rPr sz="2200" spc="-175" dirty="0">
                <a:latin typeface="Verdana"/>
                <a:cs typeface="Verdana"/>
              </a:rPr>
              <a:t>and</a:t>
            </a:r>
            <a:r>
              <a:rPr sz="2200" spc="-350" dirty="0">
                <a:latin typeface="Verdana"/>
                <a:cs typeface="Verdana"/>
              </a:rPr>
              <a:t> </a:t>
            </a:r>
            <a:r>
              <a:rPr sz="2200" spc="-155" dirty="0">
                <a:latin typeface="Verdana"/>
                <a:cs typeface="Verdana"/>
              </a:rPr>
              <a:t>implementable</a:t>
            </a:r>
            <a:r>
              <a:rPr sz="2200" spc="-350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heuristics</a:t>
            </a:r>
            <a:r>
              <a:rPr sz="2200" spc="-350" dirty="0">
                <a:latin typeface="Verdana"/>
                <a:cs typeface="Verdana"/>
              </a:rPr>
              <a:t> </a:t>
            </a:r>
            <a:r>
              <a:rPr sz="2200" spc="-140" dirty="0">
                <a:latin typeface="Verdana"/>
                <a:cs typeface="Verdana"/>
              </a:rPr>
              <a:t>feedback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9365">
              <a:lnSpc>
                <a:spcPct val="100000"/>
              </a:lnSpc>
            </a:pPr>
            <a:r>
              <a:rPr spc="120"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1722" y="1906792"/>
            <a:ext cx="6350635" cy="723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2280" indent="-449580">
              <a:lnSpc>
                <a:spcPct val="100000"/>
              </a:lnSpc>
              <a:buAutoNum type="arabicPeriod"/>
              <a:tabLst>
                <a:tab pos="462915" algn="l"/>
              </a:tabLst>
            </a:pPr>
            <a:r>
              <a:rPr sz="2200" spc="-125" dirty="0">
                <a:latin typeface="Verdana"/>
                <a:cs typeface="Verdana"/>
              </a:rPr>
              <a:t>Valuable</a:t>
            </a:r>
            <a:r>
              <a:rPr sz="2200" spc="-350" dirty="0">
                <a:latin typeface="Verdana"/>
                <a:cs typeface="Verdana"/>
              </a:rPr>
              <a:t> </a:t>
            </a:r>
            <a:r>
              <a:rPr sz="2200" spc="-175" dirty="0">
                <a:latin typeface="Verdana"/>
                <a:cs typeface="Verdana"/>
              </a:rPr>
              <a:t>and</a:t>
            </a:r>
            <a:r>
              <a:rPr sz="2200" spc="-350" dirty="0">
                <a:latin typeface="Verdana"/>
                <a:cs typeface="Verdana"/>
              </a:rPr>
              <a:t> </a:t>
            </a:r>
            <a:r>
              <a:rPr sz="2200" spc="-155" dirty="0">
                <a:latin typeface="Verdana"/>
                <a:cs typeface="Verdana"/>
              </a:rPr>
              <a:t>implementable</a:t>
            </a:r>
            <a:r>
              <a:rPr sz="2200" spc="-350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heuristics</a:t>
            </a:r>
            <a:r>
              <a:rPr sz="2200" spc="-350" dirty="0">
                <a:latin typeface="Verdana"/>
                <a:cs typeface="Verdana"/>
              </a:rPr>
              <a:t> </a:t>
            </a:r>
            <a:r>
              <a:rPr sz="2200" spc="-140" dirty="0">
                <a:latin typeface="Verdana"/>
                <a:cs typeface="Verdana"/>
              </a:rPr>
              <a:t>feedback</a:t>
            </a:r>
            <a:endParaRPr sz="2200">
              <a:latin typeface="Verdana"/>
              <a:cs typeface="Verdana"/>
            </a:endParaRPr>
          </a:p>
          <a:p>
            <a:pPr marL="462280" indent="-44958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462915" algn="l"/>
              </a:tabLst>
            </a:pPr>
            <a:r>
              <a:rPr sz="2200" spc="-135" dirty="0">
                <a:latin typeface="Verdana"/>
                <a:cs typeface="Verdana"/>
              </a:rPr>
              <a:t>Completed</a:t>
            </a:r>
            <a:r>
              <a:rPr sz="2200" spc="-345" dirty="0">
                <a:latin typeface="Verdana"/>
                <a:cs typeface="Verdana"/>
              </a:rPr>
              <a:t> </a:t>
            </a:r>
            <a:r>
              <a:rPr sz="2200" spc="-110" dirty="0">
                <a:latin typeface="Verdana"/>
                <a:cs typeface="Verdana"/>
              </a:rPr>
              <a:t>start</a:t>
            </a:r>
            <a:r>
              <a:rPr sz="2200" spc="-345" dirty="0">
                <a:latin typeface="Verdana"/>
                <a:cs typeface="Verdana"/>
              </a:rPr>
              <a:t> </a:t>
            </a:r>
            <a:r>
              <a:rPr sz="2200" spc="-145" dirty="0">
                <a:latin typeface="Verdana"/>
                <a:cs typeface="Verdana"/>
              </a:rPr>
              <a:t>screen</a:t>
            </a:r>
            <a:r>
              <a:rPr sz="2200" spc="-345" dirty="0">
                <a:latin typeface="Verdana"/>
                <a:cs typeface="Verdana"/>
              </a:rPr>
              <a:t> </a:t>
            </a:r>
            <a:r>
              <a:rPr sz="2200" spc="-175" dirty="0">
                <a:latin typeface="Verdana"/>
                <a:cs typeface="Verdana"/>
              </a:rPr>
              <a:t>and</a:t>
            </a:r>
            <a:r>
              <a:rPr sz="2200" spc="-345" dirty="0">
                <a:latin typeface="Verdana"/>
                <a:cs typeface="Verdana"/>
              </a:rPr>
              <a:t> </a:t>
            </a:r>
            <a:r>
              <a:rPr sz="2200" spc="-150" dirty="0">
                <a:latin typeface="Verdana"/>
                <a:cs typeface="Verdana"/>
              </a:rPr>
              <a:t>task</a:t>
            </a:r>
            <a:r>
              <a:rPr sz="2200" spc="-345" dirty="0">
                <a:latin typeface="Verdana"/>
                <a:cs typeface="Verdana"/>
              </a:rPr>
              <a:t> </a:t>
            </a:r>
            <a:r>
              <a:rPr sz="2200" spc="-150" dirty="0">
                <a:latin typeface="Verdana"/>
                <a:cs typeface="Verdana"/>
              </a:rPr>
              <a:t>one</a:t>
            </a:r>
            <a:r>
              <a:rPr sz="2200" spc="-345" dirty="0">
                <a:latin typeface="Verdana"/>
                <a:cs typeface="Verdana"/>
              </a:rPr>
              <a:t> </a:t>
            </a:r>
            <a:r>
              <a:rPr sz="2200" spc="-130" dirty="0">
                <a:latin typeface="Verdana"/>
                <a:cs typeface="Verdana"/>
              </a:rPr>
              <a:t>revisions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1955" y="450770"/>
            <a:ext cx="16002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40" dirty="0">
                <a:solidFill>
                  <a:srgbClr val="F46423"/>
                </a:solidFill>
                <a:latin typeface="Trebuchet MS"/>
                <a:cs typeface="Trebuchet MS"/>
              </a:rPr>
              <a:t>The</a:t>
            </a:r>
            <a:r>
              <a:rPr sz="3000" b="1" spc="-270" dirty="0">
                <a:solidFill>
                  <a:srgbClr val="F46423"/>
                </a:solidFill>
                <a:latin typeface="Trebuchet MS"/>
                <a:cs typeface="Trebuchet MS"/>
              </a:rPr>
              <a:t> </a:t>
            </a:r>
            <a:r>
              <a:rPr sz="3000" b="1" spc="60" dirty="0">
                <a:solidFill>
                  <a:srgbClr val="F46423"/>
                </a:solidFill>
                <a:latin typeface="Trebuchet MS"/>
                <a:cs typeface="Trebuchet MS"/>
              </a:rPr>
              <a:t>Talk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1570" y="1090244"/>
            <a:ext cx="3909695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2280" algn="l"/>
              </a:tabLst>
            </a:pPr>
            <a:r>
              <a:rPr sz="2200" spc="-229" dirty="0">
                <a:latin typeface="Verdana"/>
                <a:cs typeface="Verdana"/>
              </a:rPr>
              <a:t>1.	</a:t>
            </a:r>
            <a:r>
              <a:rPr sz="2200" spc="-90" dirty="0">
                <a:latin typeface="Verdana"/>
                <a:cs typeface="Verdana"/>
              </a:rPr>
              <a:t>Heuristic</a:t>
            </a:r>
            <a:r>
              <a:rPr sz="2200" spc="-645" dirty="0">
                <a:latin typeface="Verdana"/>
                <a:cs typeface="Verdana"/>
              </a:rPr>
              <a:t> </a:t>
            </a:r>
            <a:r>
              <a:rPr sz="2200" spc="-130" dirty="0">
                <a:latin typeface="Verdana"/>
                <a:cs typeface="Verdana"/>
              </a:rPr>
              <a:t>Evaluation Results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9365">
              <a:lnSpc>
                <a:spcPct val="100000"/>
              </a:lnSpc>
            </a:pPr>
            <a:r>
              <a:rPr spc="120"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1722" y="1906792"/>
            <a:ext cx="6350635" cy="1104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2280" indent="-449580">
              <a:lnSpc>
                <a:spcPct val="100000"/>
              </a:lnSpc>
              <a:buAutoNum type="arabicPeriod"/>
              <a:tabLst>
                <a:tab pos="462915" algn="l"/>
              </a:tabLst>
            </a:pPr>
            <a:r>
              <a:rPr sz="2200" spc="-125" dirty="0">
                <a:latin typeface="Verdana"/>
                <a:cs typeface="Verdana"/>
              </a:rPr>
              <a:t>Valuable</a:t>
            </a:r>
            <a:r>
              <a:rPr sz="2200" spc="-350" dirty="0">
                <a:latin typeface="Verdana"/>
                <a:cs typeface="Verdana"/>
              </a:rPr>
              <a:t> </a:t>
            </a:r>
            <a:r>
              <a:rPr sz="2200" spc="-175" dirty="0">
                <a:latin typeface="Verdana"/>
                <a:cs typeface="Verdana"/>
              </a:rPr>
              <a:t>and</a:t>
            </a:r>
            <a:r>
              <a:rPr sz="2200" spc="-350" dirty="0">
                <a:latin typeface="Verdana"/>
                <a:cs typeface="Verdana"/>
              </a:rPr>
              <a:t> </a:t>
            </a:r>
            <a:r>
              <a:rPr sz="2200" spc="-155" dirty="0">
                <a:latin typeface="Verdana"/>
                <a:cs typeface="Verdana"/>
              </a:rPr>
              <a:t>implementable</a:t>
            </a:r>
            <a:r>
              <a:rPr sz="2200" spc="-350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heuristics</a:t>
            </a:r>
            <a:r>
              <a:rPr sz="2200" spc="-350" dirty="0">
                <a:latin typeface="Verdana"/>
                <a:cs typeface="Verdana"/>
              </a:rPr>
              <a:t> </a:t>
            </a:r>
            <a:r>
              <a:rPr sz="2200" spc="-140" dirty="0">
                <a:latin typeface="Verdana"/>
                <a:cs typeface="Verdana"/>
              </a:rPr>
              <a:t>feedback</a:t>
            </a:r>
            <a:endParaRPr sz="2200">
              <a:latin typeface="Verdana"/>
              <a:cs typeface="Verdana"/>
            </a:endParaRPr>
          </a:p>
          <a:p>
            <a:pPr marL="462280" indent="-44958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462915" algn="l"/>
              </a:tabLst>
            </a:pPr>
            <a:r>
              <a:rPr sz="2200" spc="-135" dirty="0">
                <a:latin typeface="Verdana"/>
                <a:cs typeface="Verdana"/>
              </a:rPr>
              <a:t>Completed</a:t>
            </a:r>
            <a:r>
              <a:rPr sz="2200" spc="-345" dirty="0">
                <a:latin typeface="Verdana"/>
                <a:cs typeface="Verdana"/>
              </a:rPr>
              <a:t> </a:t>
            </a:r>
            <a:r>
              <a:rPr sz="2200" spc="-110" dirty="0">
                <a:latin typeface="Verdana"/>
                <a:cs typeface="Verdana"/>
              </a:rPr>
              <a:t>start</a:t>
            </a:r>
            <a:r>
              <a:rPr sz="2200" spc="-345" dirty="0">
                <a:latin typeface="Verdana"/>
                <a:cs typeface="Verdana"/>
              </a:rPr>
              <a:t> </a:t>
            </a:r>
            <a:r>
              <a:rPr sz="2200" spc="-145" dirty="0">
                <a:latin typeface="Verdana"/>
                <a:cs typeface="Verdana"/>
              </a:rPr>
              <a:t>screen</a:t>
            </a:r>
            <a:r>
              <a:rPr sz="2200" spc="-345" dirty="0">
                <a:latin typeface="Verdana"/>
                <a:cs typeface="Verdana"/>
              </a:rPr>
              <a:t> </a:t>
            </a:r>
            <a:r>
              <a:rPr sz="2200" spc="-175" dirty="0">
                <a:latin typeface="Verdana"/>
                <a:cs typeface="Verdana"/>
              </a:rPr>
              <a:t>and</a:t>
            </a:r>
            <a:r>
              <a:rPr sz="2200" spc="-345" dirty="0">
                <a:latin typeface="Verdana"/>
                <a:cs typeface="Verdana"/>
              </a:rPr>
              <a:t> </a:t>
            </a:r>
            <a:r>
              <a:rPr sz="2200" spc="-150" dirty="0">
                <a:latin typeface="Verdana"/>
                <a:cs typeface="Verdana"/>
              </a:rPr>
              <a:t>task</a:t>
            </a:r>
            <a:r>
              <a:rPr sz="2200" spc="-345" dirty="0">
                <a:latin typeface="Verdana"/>
                <a:cs typeface="Verdana"/>
              </a:rPr>
              <a:t> </a:t>
            </a:r>
            <a:r>
              <a:rPr sz="2200" spc="-150" dirty="0">
                <a:latin typeface="Verdana"/>
                <a:cs typeface="Verdana"/>
              </a:rPr>
              <a:t>one</a:t>
            </a:r>
            <a:r>
              <a:rPr sz="2200" spc="-345" dirty="0">
                <a:latin typeface="Verdana"/>
                <a:cs typeface="Verdana"/>
              </a:rPr>
              <a:t> </a:t>
            </a:r>
            <a:r>
              <a:rPr sz="2200" spc="-130" dirty="0">
                <a:latin typeface="Verdana"/>
                <a:cs typeface="Verdana"/>
              </a:rPr>
              <a:t>revisions</a:t>
            </a:r>
            <a:endParaRPr sz="2200">
              <a:latin typeface="Verdana"/>
              <a:cs typeface="Verdana"/>
            </a:endParaRPr>
          </a:p>
          <a:p>
            <a:pPr marL="462280" indent="-44958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462915" algn="l"/>
              </a:tabLst>
            </a:pPr>
            <a:r>
              <a:rPr sz="2200" spc="-120" dirty="0">
                <a:latin typeface="Verdana"/>
                <a:cs typeface="Verdana"/>
              </a:rPr>
              <a:t>Work, </a:t>
            </a:r>
            <a:r>
              <a:rPr sz="2200" spc="-155" dirty="0">
                <a:latin typeface="Verdana"/>
                <a:cs typeface="Verdana"/>
              </a:rPr>
              <a:t>work,</a:t>
            </a:r>
            <a:r>
              <a:rPr sz="2200" spc="-640" dirty="0">
                <a:latin typeface="Verdana"/>
                <a:cs typeface="Verdana"/>
              </a:rPr>
              <a:t> </a:t>
            </a:r>
            <a:r>
              <a:rPr sz="2200" spc="-110" dirty="0">
                <a:latin typeface="Verdana"/>
                <a:cs typeface="Verdana"/>
              </a:rPr>
              <a:t>work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1955" y="450770"/>
            <a:ext cx="16002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The</a:t>
            </a:r>
            <a:r>
              <a:rPr spc="-270" dirty="0"/>
              <a:t> </a:t>
            </a:r>
            <a:r>
              <a:rPr spc="60" dirty="0"/>
              <a:t>Talk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1570" y="1090244"/>
            <a:ext cx="3909695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2280" indent="-449580">
              <a:lnSpc>
                <a:spcPct val="100000"/>
              </a:lnSpc>
              <a:buAutoNum type="arabicPeriod"/>
              <a:tabLst>
                <a:tab pos="462915" algn="l"/>
              </a:tabLst>
            </a:pPr>
            <a:r>
              <a:rPr sz="2200" spc="-90" dirty="0">
                <a:latin typeface="Verdana"/>
                <a:cs typeface="Verdana"/>
              </a:rPr>
              <a:t>Heuristic</a:t>
            </a:r>
            <a:r>
              <a:rPr sz="2200" spc="-645" dirty="0">
                <a:latin typeface="Verdana"/>
                <a:cs typeface="Verdana"/>
              </a:rPr>
              <a:t> </a:t>
            </a:r>
            <a:r>
              <a:rPr sz="2200" spc="-130" dirty="0">
                <a:latin typeface="Verdana"/>
                <a:cs typeface="Verdana"/>
              </a:rPr>
              <a:t>Evaluation Results</a:t>
            </a:r>
            <a:endParaRPr sz="2200">
              <a:latin typeface="Verdana"/>
              <a:cs typeface="Verdana"/>
            </a:endParaRPr>
          </a:p>
          <a:p>
            <a:pPr marL="462280" indent="-44958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462915" algn="l"/>
              </a:tabLst>
            </a:pPr>
            <a:r>
              <a:rPr sz="2200" spc="-135" dirty="0">
                <a:latin typeface="Verdana"/>
                <a:cs typeface="Verdana"/>
              </a:rPr>
              <a:t>Revisions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1955" y="450770"/>
            <a:ext cx="16002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The</a:t>
            </a:r>
            <a:r>
              <a:rPr spc="-270" dirty="0"/>
              <a:t> </a:t>
            </a:r>
            <a:r>
              <a:rPr spc="60" dirty="0"/>
              <a:t>Talk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890" indent="-449580">
              <a:lnSpc>
                <a:spcPct val="100000"/>
              </a:lnSpc>
              <a:buAutoNum type="arabicPeriod"/>
              <a:tabLst>
                <a:tab pos="518159" algn="l"/>
              </a:tabLst>
            </a:pPr>
            <a:r>
              <a:rPr sz="2200" spc="-90" dirty="0"/>
              <a:t>Heuristic</a:t>
            </a:r>
            <a:r>
              <a:rPr sz="2200" spc="-645" dirty="0"/>
              <a:t> </a:t>
            </a:r>
            <a:r>
              <a:rPr sz="2200" spc="-130" dirty="0"/>
              <a:t>Evaluation Results</a:t>
            </a:r>
            <a:endParaRPr sz="2200"/>
          </a:p>
          <a:p>
            <a:pPr marL="516890" indent="-44958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518159" algn="l"/>
              </a:tabLst>
            </a:pPr>
            <a:r>
              <a:rPr sz="2200" spc="-135" dirty="0"/>
              <a:t>Revisions</a:t>
            </a:r>
            <a:endParaRPr sz="2200"/>
          </a:p>
          <a:p>
            <a:pPr marL="516890" indent="-44958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518159" algn="l"/>
              </a:tabLst>
            </a:pPr>
            <a:r>
              <a:rPr sz="2200" spc="-110" dirty="0"/>
              <a:t>High-Fi </a:t>
            </a:r>
            <a:r>
              <a:rPr sz="2200" spc="-95" dirty="0"/>
              <a:t>Prototype</a:t>
            </a:r>
            <a:r>
              <a:rPr sz="2200" spc="-625" dirty="0"/>
              <a:t> </a:t>
            </a:r>
            <a:r>
              <a:rPr sz="2200" spc="-170" dirty="0"/>
              <a:t>Status</a:t>
            </a:r>
            <a:endParaRPr sz="2200"/>
          </a:p>
          <a:p>
            <a:pPr marL="974090" lvl="1" indent="-429259">
              <a:lnSpc>
                <a:spcPct val="100000"/>
              </a:lnSpc>
              <a:spcBef>
                <a:spcPts val="359"/>
              </a:spcBef>
              <a:buAutoNum type="alphaLcPeriod"/>
              <a:tabLst>
                <a:tab pos="975360" algn="l"/>
              </a:tabLst>
            </a:pPr>
            <a:r>
              <a:rPr sz="2200" spc="-105" dirty="0">
                <a:latin typeface="Verdana"/>
                <a:cs typeface="Verdana"/>
              </a:rPr>
              <a:t>Tools</a:t>
            </a:r>
            <a:endParaRPr sz="2200">
              <a:latin typeface="Verdana"/>
              <a:cs typeface="Verdana"/>
            </a:endParaRPr>
          </a:p>
          <a:p>
            <a:pPr marL="974090" lvl="1" indent="-443865">
              <a:lnSpc>
                <a:spcPct val="100000"/>
              </a:lnSpc>
              <a:spcBef>
                <a:spcPts val="359"/>
              </a:spcBef>
              <a:buAutoNum type="alphaLcPeriod"/>
              <a:tabLst>
                <a:tab pos="975360" algn="l"/>
              </a:tabLst>
            </a:pPr>
            <a:r>
              <a:rPr sz="2200" spc="-100" dirty="0">
                <a:latin typeface="Verdana"/>
                <a:cs typeface="Verdana"/>
              </a:rPr>
              <a:t>Plan</a:t>
            </a:r>
            <a:endParaRPr sz="2200">
              <a:latin typeface="Verdana"/>
              <a:cs typeface="Verdana"/>
            </a:endParaRPr>
          </a:p>
          <a:p>
            <a:pPr marL="974090" lvl="1" indent="-418465">
              <a:lnSpc>
                <a:spcPct val="100000"/>
              </a:lnSpc>
              <a:spcBef>
                <a:spcPts val="359"/>
              </a:spcBef>
              <a:buAutoNum type="alphaLcPeriod"/>
              <a:tabLst>
                <a:tab pos="975360" algn="l"/>
              </a:tabLst>
            </a:pPr>
            <a:r>
              <a:rPr sz="2200" spc="-135" dirty="0">
                <a:latin typeface="Verdana"/>
                <a:cs typeface="Verdana"/>
              </a:rPr>
              <a:t>Looking</a:t>
            </a:r>
            <a:r>
              <a:rPr sz="2200" spc="-409" dirty="0">
                <a:latin typeface="Verdana"/>
                <a:cs typeface="Verdana"/>
              </a:rPr>
              <a:t> </a:t>
            </a:r>
            <a:r>
              <a:rPr sz="2200" spc="-140" dirty="0">
                <a:latin typeface="Verdana"/>
                <a:cs typeface="Verdana"/>
              </a:rPr>
              <a:t>Ahead</a:t>
            </a:r>
            <a:endParaRPr sz="2200">
              <a:latin typeface="Verdana"/>
              <a:cs typeface="Verdana"/>
            </a:endParaRPr>
          </a:p>
          <a:p>
            <a:pPr marL="974090" lvl="1" indent="-443865">
              <a:lnSpc>
                <a:spcPct val="100000"/>
              </a:lnSpc>
              <a:spcBef>
                <a:spcPts val="359"/>
              </a:spcBef>
              <a:buAutoNum type="alphaLcPeriod"/>
              <a:tabLst>
                <a:tab pos="975360" algn="l"/>
              </a:tabLst>
            </a:pPr>
            <a:r>
              <a:rPr sz="2200" spc="-90" dirty="0">
                <a:latin typeface="Verdana"/>
                <a:cs typeface="Verdana"/>
              </a:rPr>
              <a:t>Wizard</a:t>
            </a:r>
            <a:r>
              <a:rPr sz="2200" spc="-355" dirty="0">
                <a:latin typeface="Verdana"/>
                <a:cs typeface="Verdana"/>
              </a:rPr>
              <a:t> </a:t>
            </a:r>
            <a:r>
              <a:rPr sz="2200" spc="-75" dirty="0">
                <a:latin typeface="Verdana"/>
                <a:cs typeface="Verdana"/>
              </a:rPr>
              <a:t>of</a:t>
            </a:r>
            <a:r>
              <a:rPr sz="2200" spc="-355" dirty="0">
                <a:latin typeface="Verdana"/>
                <a:cs typeface="Verdana"/>
              </a:rPr>
              <a:t> </a:t>
            </a:r>
            <a:r>
              <a:rPr sz="2200" spc="-125" dirty="0">
                <a:latin typeface="Verdana"/>
                <a:cs typeface="Verdana"/>
              </a:rPr>
              <a:t>Oz/Hard-coded</a:t>
            </a:r>
            <a:r>
              <a:rPr sz="2200" spc="-355" dirty="0">
                <a:latin typeface="Verdana"/>
                <a:cs typeface="Verdana"/>
              </a:rPr>
              <a:t> </a:t>
            </a:r>
            <a:r>
              <a:rPr sz="2200" spc="-160" dirty="0">
                <a:latin typeface="Verdana"/>
                <a:cs typeface="Verdana"/>
              </a:rPr>
              <a:t>elements</a:t>
            </a:r>
            <a:endParaRPr sz="2200">
              <a:latin typeface="Verdana"/>
              <a:cs typeface="Verdana"/>
            </a:endParaRPr>
          </a:p>
          <a:p>
            <a:pPr marL="974090" lvl="1" indent="-434340">
              <a:lnSpc>
                <a:spcPct val="100000"/>
              </a:lnSpc>
              <a:spcBef>
                <a:spcPts val="359"/>
              </a:spcBef>
              <a:buAutoNum type="alphaLcPeriod"/>
              <a:tabLst>
                <a:tab pos="975360" algn="l"/>
              </a:tabLst>
            </a:pPr>
            <a:r>
              <a:rPr sz="2200" spc="-195" dirty="0">
                <a:latin typeface="Verdana"/>
                <a:cs typeface="Verdana"/>
              </a:rPr>
              <a:t>Issues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1955" y="450770"/>
            <a:ext cx="16002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The</a:t>
            </a:r>
            <a:r>
              <a:rPr spc="-270" dirty="0"/>
              <a:t> </a:t>
            </a:r>
            <a:r>
              <a:rPr spc="60" dirty="0"/>
              <a:t>Talk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890" indent="-449580">
              <a:lnSpc>
                <a:spcPct val="100000"/>
              </a:lnSpc>
              <a:buAutoNum type="arabicPeriod"/>
              <a:tabLst>
                <a:tab pos="518159" algn="l"/>
              </a:tabLst>
            </a:pPr>
            <a:r>
              <a:rPr sz="2200" spc="-90" dirty="0"/>
              <a:t>Heuristic</a:t>
            </a:r>
            <a:r>
              <a:rPr sz="2200" spc="-645" dirty="0"/>
              <a:t> </a:t>
            </a:r>
            <a:r>
              <a:rPr sz="2200" spc="-130" dirty="0"/>
              <a:t>Evaluation Results</a:t>
            </a:r>
            <a:endParaRPr sz="2200"/>
          </a:p>
          <a:p>
            <a:pPr marL="516890" indent="-44958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518159" algn="l"/>
              </a:tabLst>
            </a:pPr>
            <a:r>
              <a:rPr sz="2200" spc="-135" dirty="0"/>
              <a:t>Revisions</a:t>
            </a:r>
            <a:endParaRPr sz="2200"/>
          </a:p>
          <a:p>
            <a:pPr marL="516890" indent="-44958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518159" algn="l"/>
              </a:tabLst>
            </a:pPr>
            <a:r>
              <a:rPr sz="2200" spc="-110" dirty="0"/>
              <a:t>High-Fi </a:t>
            </a:r>
            <a:r>
              <a:rPr sz="2200" spc="-95" dirty="0"/>
              <a:t>Prototype</a:t>
            </a:r>
            <a:r>
              <a:rPr sz="2200" spc="-625" dirty="0"/>
              <a:t> </a:t>
            </a:r>
            <a:r>
              <a:rPr sz="2200" spc="-170" dirty="0"/>
              <a:t>Status</a:t>
            </a:r>
            <a:endParaRPr sz="2200"/>
          </a:p>
          <a:p>
            <a:pPr marL="974090" lvl="1" indent="-429259">
              <a:lnSpc>
                <a:spcPct val="100000"/>
              </a:lnSpc>
              <a:spcBef>
                <a:spcPts val="359"/>
              </a:spcBef>
              <a:buAutoNum type="alphaLcPeriod"/>
              <a:tabLst>
                <a:tab pos="975360" algn="l"/>
              </a:tabLst>
            </a:pPr>
            <a:r>
              <a:rPr sz="2200" spc="-105" dirty="0">
                <a:latin typeface="Verdana"/>
                <a:cs typeface="Verdana"/>
              </a:rPr>
              <a:t>Tools</a:t>
            </a:r>
            <a:endParaRPr sz="2200">
              <a:latin typeface="Verdana"/>
              <a:cs typeface="Verdana"/>
            </a:endParaRPr>
          </a:p>
          <a:p>
            <a:pPr marL="974090" lvl="1" indent="-443865">
              <a:lnSpc>
                <a:spcPct val="100000"/>
              </a:lnSpc>
              <a:spcBef>
                <a:spcPts val="359"/>
              </a:spcBef>
              <a:buAutoNum type="alphaLcPeriod"/>
              <a:tabLst>
                <a:tab pos="975360" algn="l"/>
              </a:tabLst>
            </a:pPr>
            <a:r>
              <a:rPr sz="2200" spc="-100" dirty="0">
                <a:latin typeface="Verdana"/>
                <a:cs typeface="Verdana"/>
              </a:rPr>
              <a:t>Plan</a:t>
            </a:r>
            <a:endParaRPr sz="2200">
              <a:latin typeface="Verdana"/>
              <a:cs typeface="Verdana"/>
            </a:endParaRPr>
          </a:p>
          <a:p>
            <a:pPr marL="974090" lvl="1" indent="-418465">
              <a:lnSpc>
                <a:spcPct val="100000"/>
              </a:lnSpc>
              <a:spcBef>
                <a:spcPts val="359"/>
              </a:spcBef>
              <a:buAutoNum type="alphaLcPeriod"/>
              <a:tabLst>
                <a:tab pos="975360" algn="l"/>
              </a:tabLst>
            </a:pPr>
            <a:r>
              <a:rPr sz="2200" spc="-135" dirty="0">
                <a:latin typeface="Verdana"/>
                <a:cs typeface="Verdana"/>
              </a:rPr>
              <a:t>Looking</a:t>
            </a:r>
            <a:r>
              <a:rPr sz="2200" spc="-409" dirty="0">
                <a:latin typeface="Verdana"/>
                <a:cs typeface="Verdana"/>
              </a:rPr>
              <a:t> </a:t>
            </a:r>
            <a:r>
              <a:rPr sz="2200" spc="-140" dirty="0">
                <a:latin typeface="Verdana"/>
                <a:cs typeface="Verdana"/>
              </a:rPr>
              <a:t>Ahead</a:t>
            </a:r>
            <a:endParaRPr sz="2200">
              <a:latin typeface="Verdana"/>
              <a:cs typeface="Verdana"/>
            </a:endParaRPr>
          </a:p>
          <a:p>
            <a:pPr marL="974090" lvl="1" indent="-443865">
              <a:lnSpc>
                <a:spcPct val="100000"/>
              </a:lnSpc>
              <a:spcBef>
                <a:spcPts val="359"/>
              </a:spcBef>
              <a:buAutoNum type="alphaLcPeriod"/>
              <a:tabLst>
                <a:tab pos="975360" algn="l"/>
              </a:tabLst>
            </a:pPr>
            <a:r>
              <a:rPr sz="2200" spc="-90" dirty="0">
                <a:latin typeface="Verdana"/>
                <a:cs typeface="Verdana"/>
              </a:rPr>
              <a:t>Wizard</a:t>
            </a:r>
            <a:r>
              <a:rPr sz="2200" spc="-355" dirty="0">
                <a:latin typeface="Verdana"/>
                <a:cs typeface="Verdana"/>
              </a:rPr>
              <a:t> </a:t>
            </a:r>
            <a:r>
              <a:rPr sz="2200" spc="-75" dirty="0">
                <a:latin typeface="Verdana"/>
                <a:cs typeface="Verdana"/>
              </a:rPr>
              <a:t>of</a:t>
            </a:r>
            <a:r>
              <a:rPr sz="2200" spc="-355" dirty="0">
                <a:latin typeface="Verdana"/>
                <a:cs typeface="Verdana"/>
              </a:rPr>
              <a:t> </a:t>
            </a:r>
            <a:r>
              <a:rPr sz="2200" spc="-125" dirty="0">
                <a:latin typeface="Verdana"/>
                <a:cs typeface="Verdana"/>
              </a:rPr>
              <a:t>Oz/Hard-coded</a:t>
            </a:r>
            <a:r>
              <a:rPr sz="2200" spc="-355" dirty="0">
                <a:latin typeface="Verdana"/>
                <a:cs typeface="Verdana"/>
              </a:rPr>
              <a:t> </a:t>
            </a:r>
            <a:r>
              <a:rPr sz="2200" spc="-160" dirty="0">
                <a:latin typeface="Verdana"/>
                <a:cs typeface="Verdana"/>
              </a:rPr>
              <a:t>elements</a:t>
            </a:r>
            <a:endParaRPr sz="2200">
              <a:latin typeface="Verdana"/>
              <a:cs typeface="Verdana"/>
            </a:endParaRPr>
          </a:p>
          <a:p>
            <a:pPr marL="974090" lvl="1" indent="-434340">
              <a:lnSpc>
                <a:spcPct val="100000"/>
              </a:lnSpc>
              <a:spcBef>
                <a:spcPts val="359"/>
              </a:spcBef>
              <a:buAutoNum type="alphaLcPeriod"/>
              <a:tabLst>
                <a:tab pos="975360" algn="l"/>
              </a:tabLst>
            </a:pPr>
            <a:r>
              <a:rPr sz="2200" spc="-195" dirty="0">
                <a:latin typeface="Verdana"/>
                <a:cs typeface="Verdana"/>
              </a:rPr>
              <a:t>Issues</a:t>
            </a:r>
            <a:endParaRPr sz="2200">
              <a:latin typeface="Verdana"/>
              <a:cs typeface="Verdana"/>
            </a:endParaRPr>
          </a:p>
          <a:p>
            <a:pPr marL="516890" indent="-44958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518159" algn="l"/>
              </a:tabLst>
            </a:pPr>
            <a:r>
              <a:rPr sz="2200" spc="-165" dirty="0"/>
              <a:t>Demo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1955" y="450770"/>
            <a:ext cx="16002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The</a:t>
            </a:r>
            <a:r>
              <a:rPr spc="-270" dirty="0"/>
              <a:t> </a:t>
            </a:r>
            <a:r>
              <a:rPr spc="60" dirty="0"/>
              <a:t>Talk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1570" y="1090244"/>
            <a:ext cx="5280025" cy="377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2280" indent="-449580">
              <a:lnSpc>
                <a:spcPct val="100000"/>
              </a:lnSpc>
              <a:buAutoNum type="arabicPeriod"/>
              <a:tabLst>
                <a:tab pos="462915" algn="l"/>
              </a:tabLst>
            </a:pPr>
            <a:r>
              <a:rPr sz="2200" spc="-90" dirty="0">
                <a:latin typeface="Verdana"/>
                <a:cs typeface="Verdana"/>
              </a:rPr>
              <a:t>Heuristic</a:t>
            </a:r>
            <a:r>
              <a:rPr sz="2200" spc="-645" dirty="0">
                <a:latin typeface="Verdana"/>
                <a:cs typeface="Verdana"/>
              </a:rPr>
              <a:t> </a:t>
            </a:r>
            <a:r>
              <a:rPr sz="2200" spc="-130" dirty="0">
                <a:latin typeface="Verdana"/>
                <a:cs typeface="Verdana"/>
              </a:rPr>
              <a:t>Evaluation Results</a:t>
            </a:r>
            <a:endParaRPr sz="2200">
              <a:latin typeface="Verdana"/>
              <a:cs typeface="Verdana"/>
            </a:endParaRPr>
          </a:p>
          <a:p>
            <a:pPr marL="462280" indent="-44958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462915" algn="l"/>
              </a:tabLst>
            </a:pPr>
            <a:r>
              <a:rPr sz="2200" spc="-135" dirty="0">
                <a:latin typeface="Verdana"/>
                <a:cs typeface="Verdana"/>
              </a:rPr>
              <a:t>Revisions</a:t>
            </a:r>
            <a:endParaRPr sz="2200">
              <a:latin typeface="Verdana"/>
              <a:cs typeface="Verdana"/>
            </a:endParaRPr>
          </a:p>
          <a:p>
            <a:pPr marL="462280" indent="-44958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462915" algn="l"/>
              </a:tabLst>
            </a:pPr>
            <a:r>
              <a:rPr sz="2200" spc="-110" dirty="0">
                <a:latin typeface="Verdana"/>
                <a:cs typeface="Verdana"/>
              </a:rPr>
              <a:t>High-Fi </a:t>
            </a:r>
            <a:r>
              <a:rPr sz="2200" spc="-95" dirty="0">
                <a:latin typeface="Verdana"/>
                <a:cs typeface="Verdana"/>
              </a:rPr>
              <a:t>Prototype</a:t>
            </a:r>
            <a:r>
              <a:rPr sz="2200" spc="-625" dirty="0">
                <a:latin typeface="Verdana"/>
                <a:cs typeface="Verdana"/>
              </a:rPr>
              <a:t> </a:t>
            </a:r>
            <a:r>
              <a:rPr sz="2200" spc="-170" dirty="0">
                <a:latin typeface="Verdana"/>
                <a:cs typeface="Verdana"/>
              </a:rPr>
              <a:t>Status</a:t>
            </a:r>
            <a:endParaRPr sz="2200">
              <a:latin typeface="Verdana"/>
              <a:cs typeface="Verdana"/>
            </a:endParaRPr>
          </a:p>
          <a:p>
            <a:pPr marL="919480" lvl="1" indent="-429259">
              <a:lnSpc>
                <a:spcPct val="100000"/>
              </a:lnSpc>
              <a:spcBef>
                <a:spcPts val="359"/>
              </a:spcBef>
              <a:buAutoNum type="alphaLcPeriod"/>
              <a:tabLst>
                <a:tab pos="920115" algn="l"/>
              </a:tabLst>
            </a:pPr>
            <a:r>
              <a:rPr sz="2200" spc="-105" dirty="0">
                <a:latin typeface="Verdana"/>
                <a:cs typeface="Verdana"/>
              </a:rPr>
              <a:t>Tools</a:t>
            </a:r>
            <a:endParaRPr sz="2200">
              <a:latin typeface="Verdana"/>
              <a:cs typeface="Verdana"/>
            </a:endParaRPr>
          </a:p>
          <a:p>
            <a:pPr marL="919480" lvl="1" indent="-443865">
              <a:lnSpc>
                <a:spcPct val="100000"/>
              </a:lnSpc>
              <a:spcBef>
                <a:spcPts val="359"/>
              </a:spcBef>
              <a:buAutoNum type="alphaLcPeriod"/>
              <a:tabLst>
                <a:tab pos="920115" algn="l"/>
              </a:tabLst>
            </a:pPr>
            <a:r>
              <a:rPr sz="2200" spc="-100" dirty="0">
                <a:latin typeface="Verdana"/>
                <a:cs typeface="Verdana"/>
              </a:rPr>
              <a:t>Plan</a:t>
            </a:r>
            <a:endParaRPr sz="2200">
              <a:latin typeface="Verdana"/>
              <a:cs typeface="Verdana"/>
            </a:endParaRPr>
          </a:p>
          <a:p>
            <a:pPr marL="919480" lvl="1" indent="-418465">
              <a:lnSpc>
                <a:spcPct val="100000"/>
              </a:lnSpc>
              <a:spcBef>
                <a:spcPts val="359"/>
              </a:spcBef>
              <a:buAutoNum type="alphaLcPeriod"/>
              <a:tabLst>
                <a:tab pos="920115" algn="l"/>
              </a:tabLst>
            </a:pPr>
            <a:r>
              <a:rPr sz="2200" spc="-135" dirty="0">
                <a:latin typeface="Verdana"/>
                <a:cs typeface="Verdana"/>
              </a:rPr>
              <a:t>Looking</a:t>
            </a:r>
            <a:r>
              <a:rPr sz="2200" spc="-409" dirty="0">
                <a:latin typeface="Verdana"/>
                <a:cs typeface="Verdana"/>
              </a:rPr>
              <a:t> </a:t>
            </a:r>
            <a:r>
              <a:rPr sz="2200" spc="-140" dirty="0">
                <a:latin typeface="Verdana"/>
                <a:cs typeface="Verdana"/>
              </a:rPr>
              <a:t>Ahead</a:t>
            </a:r>
            <a:endParaRPr sz="2200">
              <a:latin typeface="Verdana"/>
              <a:cs typeface="Verdana"/>
            </a:endParaRPr>
          </a:p>
          <a:p>
            <a:pPr marL="919480" lvl="1" indent="-443865">
              <a:lnSpc>
                <a:spcPct val="100000"/>
              </a:lnSpc>
              <a:spcBef>
                <a:spcPts val="359"/>
              </a:spcBef>
              <a:buAutoNum type="alphaLcPeriod"/>
              <a:tabLst>
                <a:tab pos="920115" algn="l"/>
              </a:tabLst>
            </a:pPr>
            <a:r>
              <a:rPr sz="2200" spc="-90" dirty="0">
                <a:latin typeface="Verdana"/>
                <a:cs typeface="Verdana"/>
              </a:rPr>
              <a:t>Wizard</a:t>
            </a:r>
            <a:r>
              <a:rPr sz="2200" spc="-355" dirty="0">
                <a:latin typeface="Verdana"/>
                <a:cs typeface="Verdana"/>
              </a:rPr>
              <a:t> </a:t>
            </a:r>
            <a:r>
              <a:rPr sz="2200" spc="-75" dirty="0">
                <a:latin typeface="Verdana"/>
                <a:cs typeface="Verdana"/>
              </a:rPr>
              <a:t>of</a:t>
            </a:r>
            <a:r>
              <a:rPr sz="2200" spc="-355" dirty="0">
                <a:latin typeface="Verdana"/>
                <a:cs typeface="Verdana"/>
              </a:rPr>
              <a:t> </a:t>
            </a:r>
            <a:r>
              <a:rPr sz="2200" spc="-125" dirty="0">
                <a:latin typeface="Verdana"/>
                <a:cs typeface="Verdana"/>
              </a:rPr>
              <a:t>Oz/Hard-coded</a:t>
            </a:r>
            <a:r>
              <a:rPr sz="2200" spc="-355" dirty="0">
                <a:latin typeface="Verdana"/>
                <a:cs typeface="Verdana"/>
              </a:rPr>
              <a:t> </a:t>
            </a:r>
            <a:r>
              <a:rPr sz="2200" spc="-160" dirty="0">
                <a:latin typeface="Verdana"/>
                <a:cs typeface="Verdana"/>
              </a:rPr>
              <a:t>elements</a:t>
            </a:r>
            <a:endParaRPr sz="2200">
              <a:latin typeface="Verdana"/>
              <a:cs typeface="Verdana"/>
            </a:endParaRPr>
          </a:p>
          <a:p>
            <a:pPr marL="919480" lvl="1" indent="-434340">
              <a:lnSpc>
                <a:spcPct val="100000"/>
              </a:lnSpc>
              <a:spcBef>
                <a:spcPts val="359"/>
              </a:spcBef>
              <a:buAutoNum type="alphaLcPeriod"/>
              <a:tabLst>
                <a:tab pos="920115" algn="l"/>
              </a:tabLst>
            </a:pPr>
            <a:r>
              <a:rPr sz="2200" spc="-195" dirty="0">
                <a:latin typeface="Verdana"/>
                <a:cs typeface="Verdana"/>
              </a:rPr>
              <a:t>Issues</a:t>
            </a:r>
            <a:endParaRPr sz="2200">
              <a:latin typeface="Verdana"/>
              <a:cs typeface="Verdana"/>
            </a:endParaRPr>
          </a:p>
          <a:p>
            <a:pPr marL="462280" indent="-44958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462915" algn="l"/>
              </a:tabLst>
            </a:pPr>
            <a:r>
              <a:rPr sz="2200" spc="-165" dirty="0">
                <a:latin typeface="Verdana"/>
                <a:cs typeface="Verdana"/>
              </a:rPr>
              <a:t>Demo</a:t>
            </a:r>
            <a:endParaRPr sz="2200">
              <a:latin typeface="Verdana"/>
              <a:cs typeface="Verdana"/>
            </a:endParaRPr>
          </a:p>
          <a:p>
            <a:pPr marL="462280" indent="-44958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462915" algn="l"/>
              </a:tabLst>
            </a:pPr>
            <a:r>
              <a:rPr sz="2200" spc="-229" dirty="0">
                <a:latin typeface="Verdana"/>
                <a:cs typeface="Verdana"/>
              </a:rPr>
              <a:t>Summary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780">
              <a:lnSpc>
                <a:spcPct val="100000"/>
              </a:lnSpc>
            </a:pPr>
            <a:r>
              <a:rPr spc="140" dirty="0"/>
              <a:t>HE</a:t>
            </a:r>
            <a:r>
              <a:rPr spc="-195" dirty="0"/>
              <a:t> </a:t>
            </a:r>
            <a:r>
              <a:rPr spc="100" dirty="0"/>
              <a:t>Result</a:t>
            </a:r>
            <a:r>
              <a:rPr spc="-195" dirty="0"/>
              <a:t> </a:t>
            </a:r>
            <a:r>
              <a:rPr spc="-80" dirty="0"/>
              <a:t>#1:</a:t>
            </a:r>
            <a:r>
              <a:rPr spc="-195" dirty="0"/>
              <a:t> </a:t>
            </a:r>
            <a:r>
              <a:rPr spc="145" dirty="0"/>
              <a:t>Redo</a:t>
            </a:r>
            <a:r>
              <a:rPr spc="-195" dirty="0"/>
              <a:t> </a:t>
            </a:r>
            <a:r>
              <a:rPr spc="20" dirty="0"/>
              <a:t>the</a:t>
            </a:r>
            <a:r>
              <a:rPr spc="-195" dirty="0"/>
              <a:t> </a:t>
            </a:r>
            <a:r>
              <a:rPr spc="45" dirty="0"/>
              <a:t>Start</a:t>
            </a:r>
            <a:r>
              <a:rPr spc="-195" dirty="0"/>
              <a:t> </a:t>
            </a:r>
            <a:r>
              <a:rPr spc="85" dirty="0"/>
              <a:t>Screen</a:t>
            </a:r>
          </a:p>
        </p:txBody>
      </p:sp>
      <p:sp>
        <p:nvSpPr>
          <p:cNvPr id="3" name="object 3"/>
          <p:cNvSpPr/>
          <p:nvPr/>
        </p:nvSpPr>
        <p:spPr>
          <a:xfrm>
            <a:off x="1240172" y="1101347"/>
            <a:ext cx="1873721" cy="3328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9046" y="1190117"/>
            <a:ext cx="5052695" cy="718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4815" marR="5080" indent="-412115">
              <a:lnSpc>
                <a:spcPts val="2850"/>
              </a:lnSpc>
              <a:buFont typeface="Times New Roman"/>
              <a:buChar char="●"/>
              <a:tabLst>
                <a:tab pos="425450" algn="l"/>
              </a:tabLst>
            </a:pPr>
            <a:r>
              <a:rPr sz="2400" spc="-180" dirty="0">
                <a:latin typeface="Verdana"/>
                <a:cs typeface="Verdana"/>
              </a:rPr>
              <a:t>Change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clock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to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225" dirty="0">
                <a:latin typeface="Verdana"/>
                <a:cs typeface="Verdana"/>
              </a:rPr>
              <a:t>a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conventional  </a:t>
            </a:r>
            <a:r>
              <a:rPr sz="2400" spc="-130" dirty="0">
                <a:latin typeface="Verdana"/>
                <a:cs typeface="Verdana"/>
              </a:rPr>
              <a:t>iOS</a:t>
            </a:r>
            <a:r>
              <a:rPr sz="2400" spc="-685" dirty="0">
                <a:latin typeface="Verdana"/>
                <a:cs typeface="Verdana"/>
              </a:rPr>
              <a:t> </a:t>
            </a:r>
            <a:r>
              <a:rPr sz="2400" spc="-160" dirty="0">
                <a:latin typeface="Verdana"/>
                <a:cs typeface="Verdana"/>
              </a:rPr>
              <a:t>time </a:t>
            </a:r>
            <a:r>
              <a:rPr sz="2400" spc="-125" dirty="0">
                <a:latin typeface="Verdana"/>
                <a:cs typeface="Verdana"/>
              </a:rPr>
              <a:t>picker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780">
              <a:lnSpc>
                <a:spcPct val="100000"/>
              </a:lnSpc>
            </a:pPr>
            <a:r>
              <a:rPr spc="140" dirty="0"/>
              <a:t>HE</a:t>
            </a:r>
            <a:r>
              <a:rPr spc="-195" dirty="0"/>
              <a:t> </a:t>
            </a:r>
            <a:r>
              <a:rPr spc="100" dirty="0"/>
              <a:t>Result</a:t>
            </a:r>
            <a:r>
              <a:rPr spc="-195" dirty="0"/>
              <a:t> </a:t>
            </a:r>
            <a:r>
              <a:rPr spc="-80" dirty="0"/>
              <a:t>#1:</a:t>
            </a:r>
            <a:r>
              <a:rPr spc="-195" dirty="0"/>
              <a:t> </a:t>
            </a:r>
            <a:r>
              <a:rPr spc="145" dirty="0"/>
              <a:t>Redo</a:t>
            </a:r>
            <a:r>
              <a:rPr spc="-195" dirty="0"/>
              <a:t> </a:t>
            </a:r>
            <a:r>
              <a:rPr spc="20" dirty="0"/>
              <a:t>the</a:t>
            </a:r>
            <a:r>
              <a:rPr spc="-195" dirty="0"/>
              <a:t> </a:t>
            </a:r>
            <a:r>
              <a:rPr spc="45" dirty="0"/>
              <a:t>Start</a:t>
            </a:r>
            <a:r>
              <a:rPr spc="-195" dirty="0"/>
              <a:t> </a:t>
            </a:r>
            <a:r>
              <a:rPr spc="85" dirty="0"/>
              <a:t>Screen</a:t>
            </a:r>
          </a:p>
        </p:txBody>
      </p:sp>
      <p:sp>
        <p:nvSpPr>
          <p:cNvPr id="3" name="object 3"/>
          <p:cNvSpPr/>
          <p:nvPr/>
        </p:nvSpPr>
        <p:spPr>
          <a:xfrm>
            <a:off x="1240172" y="1101347"/>
            <a:ext cx="1873721" cy="3328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9046" y="1190117"/>
            <a:ext cx="5052695" cy="180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4815" marR="5080" indent="-412115">
              <a:lnSpc>
                <a:spcPts val="2850"/>
              </a:lnSpc>
              <a:buFont typeface="Times New Roman"/>
              <a:buChar char="●"/>
              <a:tabLst>
                <a:tab pos="425450" algn="l"/>
              </a:tabLst>
            </a:pPr>
            <a:r>
              <a:rPr sz="2400" spc="-180" dirty="0">
                <a:latin typeface="Verdana"/>
                <a:cs typeface="Verdana"/>
              </a:rPr>
              <a:t>Change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clock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to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225" dirty="0">
                <a:latin typeface="Verdana"/>
                <a:cs typeface="Verdana"/>
              </a:rPr>
              <a:t>a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conventional  </a:t>
            </a:r>
            <a:r>
              <a:rPr sz="2400" spc="-130" dirty="0">
                <a:latin typeface="Verdana"/>
                <a:cs typeface="Verdana"/>
              </a:rPr>
              <a:t>iOS</a:t>
            </a:r>
            <a:r>
              <a:rPr sz="2400" spc="-685" dirty="0">
                <a:latin typeface="Verdana"/>
                <a:cs typeface="Verdana"/>
              </a:rPr>
              <a:t> </a:t>
            </a:r>
            <a:r>
              <a:rPr sz="2400" spc="-160" dirty="0">
                <a:latin typeface="Verdana"/>
                <a:cs typeface="Verdana"/>
              </a:rPr>
              <a:t>time </a:t>
            </a:r>
            <a:r>
              <a:rPr sz="2400" spc="-125" dirty="0">
                <a:latin typeface="Verdana"/>
                <a:cs typeface="Verdana"/>
              </a:rPr>
              <a:t>picker</a:t>
            </a:r>
            <a:endParaRPr sz="2400">
              <a:latin typeface="Verdana"/>
              <a:cs typeface="Verdana"/>
            </a:endParaRPr>
          </a:p>
          <a:p>
            <a:pPr marL="424815" marR="252729" indent="-412115">
              <a:lnSpc>
                <a:spcPts val="2850"/>
              </a:lnSpc>
              <a:buFont typeface="Times New Roman"/>
              <a:buChar char="●"/>
              <a:tabLst>
                <a:tab pos="425450" algn="l"/>
              </a:tabLst>
            </a:pPr>
            <a:r>
              <a:rPr sz="2400" spc="-110" dirty="0">
                <a:latin typeface="Verdana"/>
                <a:cs typeface="Verdana"/>
              </a:rPr>
              <a:t>Add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225" dirty="0">
                <a:latin typeface="Verdana"/>
                <a:cs typeface="Verdana"/>
              </a:rPr>
              <a:t>a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tabbed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“more”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browser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for  </a:t>
            </a:r>
            <a:r>
              <a:rPr sz="2400" spc="-120" dirty="0">
                <a:latin typeface="Verdana"/>
                <a:cs typeface="Verdana"/>
              </a:rPr>
              <a:t>other </a:t>
            </a:r>
            <a:r>
              <a:rPr sz="2400" spc="-140" dirty="0">
                <a:latin typeface="Verdana"/>
                <a:cs typeface="Verdana"/>
              </a:rPr>
              <a:t>features </a:t>
            </a:r>
            <a:r>
              <a:rPr sz="2400" spc="-150" dirty="0">
                <a:latin typeface="Verdana"/>
                <a:cs typeface="Verdana"/>
              </a:rPr>
              <a:t>instead </a:t>
            </a:r>
            <a:r>
              <a:rPr sz="2400" spc="-80" dirty="0">
                <a:latin typeface="Verdana"/>
                <a:cs typeface="Verdana"/>
              </a:rPr>
              <a:t>of </a:t>
            </a:r>
            <a:r>
              <a:rPr sz="2400" spc="-140" dirty="0">
                <a:latin typeface="Verdana"/>
                <a:cs typeface="Verdana"/>
              </a:rPr>
              <a:t>the  </a:t>
            </a:r>
            <a:r>
              <a:rPr sz="2400" spc="-150" dirty="0">
                <a:latin typeface="Verdana"/>
                <a:cs typeface="Verdana"/>
              </a:rPr>
              <a:t>settings</a:t>
            </a:r>
            <a:r>
              <a:rPr sz="2400" spc="-459" dirty="0">
                <a:latin typeface="Verdana"/>
                <a:cs typeface="Verdana"/>
              </a:rPr>
              <a:t> </a:t>
            </a:r>
            <a:r>
              <a:rPr sz="2400" spc="-185" dirty="0">
                <a:latin typeface="Verdana"/>
                <a:cs typeface="Verdana"/>
              </a:rPr>
              <a:t>gear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7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620</Words>
  <Application>Microsoft Macintosh PowerPoint</Application>
  <PresentationFormat>On-screen Show (16:9)</PresentationFormat>
  <Paragraphs>128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Time Well Spent.</vt:lpstr>
      <vt:lpstr>PowerPoint Presentation</vt:lpstr>
      <vt:lpstr>The Talk</vt:lpstr>
      <vt:lpstr>The Talk</vt:lpstr>
      <vt:lpstr>The Talk</vt:lpstr>
      <vt:lpstr>The Talk</vt:lpstr>
      <vt:lpstr>HE Result #1: Redo the Start Screen</vt:lpstr>
      <vt:lpstr>HE Result #1: Redo the Start Screen</vt:lpstr>
      <vt:lpstr>HE Result #1: Redo the Start Screen</vt:lpstr>
      <vt:lpstr>HE Result #1: Redo the Start Screen</vt:lpstr>
      <vt:lpstr>HE Result #2: Redo the Group Screen</vt:lpstr>
      <vt:lpstr>HE Result #2: Redo the Group Screen</vt:lpstr>
      <vt:lpstr>HE Result #2: Redo the Group Screen</vt:lpstr>
      <vt:lpstr>HE Result #2: Redo the Group Screen</vt:lpstr>
      <vt:lpstr>HE Result #3: Rearrange the Settings</vt:lpstr>
      <vt:lpstr>HE Result #3: Rearrange the Settings</vt:lpstr>
      <vt:lpstr>Start Screen Revision</vt:lpstr>
      <vt:lpstr>Task One Revision</vt:lpstr>
      <vt:lpstr>High-Fi Prototype: Tools</vt:lpstr>
      <vt:lpstr>High-Fi Prototype: Plan</vt:lpstr>
      <vt:lpstr>High-Fi Prototype: Plan</vt:lpstr>
      <vt:lpstr>High-Fi Prototype: Plan</vt:lpstr>
      <vt:lpstr>High-Fi Prototype: Wizard of Oz and  Hard Code</vt:lpstr>
      <vt:lpstr>High-Fi Prototype: Wizard of Oz and  Hard Code</vt:lpstr>
      <vt:lpstr>High-Fi Prototype: Issues</vt:lpstr>
      <vt:lpstr>Demonstration</vt:lpstr>
      <vt:lpstr>Summary</vt:lpstr>
      <vt:lpstr>Summary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BEN LIMONCHIK</cp:lastModifiedBy>
  <cp:revision>1</cp:revision>
  <dcterms:created xsi:type="dcterms:W3CDTF">2015-12-12T03:34:00Z</dcterms:created>
  <dcterms:modified xsi:type="dcterms:W3CDTF">2015-12-12T02:34:27Z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2015-12-12T00:00:00Z</vt:filetime>
  </property>
</Properties>
</file>