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Economica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495D4F39-256E-4FC9-A56F-B60402C5B725}">
  <a:tblStyle styleId="{495D4F39-256E-4FC9-A56F-B60402C5B725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regular.fntdata"/><Relationship Id="rId22" Type="http://schemas.openxmlformats.org/officeDocument/2006/relationships/font" Target="fonts/Economica-italic.fntdata"/><Relationship Id="rId21" Type="http://schemas.openxmlformats.org/officeDocument/2006/relationships/font" Target="fonts/Economica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Economica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" name="Shape 10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044700" y="3116580"/>
            <a:ext cx="3054600" cy="701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type="title"/>
          </p:nvPr>
        </p:nvSpPr>
        <p:spPr>
          <a:xfrm>
            <a:off x="311700" y="957125"/>
            <a:ext cx="8520599" cy="212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316200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" name="Shape 16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99399"/>
            <a:ext cx="2807999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2" name="Shape 4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Shape 43"/>
          <p:cNvSpPr txBox="1"/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319500" y="42189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Relationship Id="rId4" Type="http://schemas.openxmlformats.org/officeDocument/2006/relationships/image" Target="../media/image03.jpg"/><Relationship Id="rId5" Type="http://schemas.openxmlformats.org/officeDocument/2006/relationships/image" Target="../media/image01.jpg"/><Relationship Id="rId6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Relationship Id="rId4" Type="http://schemas.openxmlformats.org/officeDocument/2006/relationships/image" Target="../media/image04.png"/><Relationship Id="rId5" Type="http://schemas.openxmlformats.org/officeDocument/2006/relationships/image" Target="../media/image11.jpg"/><Relationship Id="rId6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Relationship Id="rId4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png"/><Relationship Id="rId4" Type="http://schemas.openxmlformats.org/officeDocument/2006/relationships/image" Target="../media/image0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x="0" y="1412900"/>
            <a:ext cx="2630700" cy="2309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/>
              <a:t>Luke, </a:t>
            </a:r>
          </a:p>
          <a:p>
            <a:pPr rtl="0">
              <a:spcBef>
                <a:spcPts val="0"/>
              </a:spcBef>
              <a:buNone/>
            </a:pPr>
            <a:r>
              <a:rPr lang="en" sz="3600"/>
              <a:t>Chuan, </a:t>
            </a:r>
          </a:p>
          <a:p>
            <a:pPr rtl="0">
              <a:spcBef>
                <a:spcPts val="0"/>
              </a:spcBef>
              <a:buNone/>
            </a:pPr>
            <a:r>
              <a:rPr lang="en" sz="3600"/>
              <a:t>Abraham, </a:t>
            </a:r>
          </a:p>
          <a:p>
            <a:pPr>
              <a:spcBef>
                <a:spcPts val="0"/>
              </a:spcBef>
              <a:buNone/>
            </a:pPr>
            <a:r>
              <a:rPr lang="en" sz="3600"/>
              <a:t>and Ben</a:t>
            </a:r>
          </a:p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6374100" y="1315975"/>
            <a:ext cx="2769900" cy="283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Studio Theme: Behavioral Change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----------</a:t>
            </a:r>
          </a:p>
          <a:p>
            <a:pPr>
              <a:spcBef>
                <a:spcPts val="0"/>
              </a:spcBef>
              <a:buNone/>
            </a:pPr>
            <a:r>
              <a:rPr lang="en" sz="3000"/>
              <a:t>Domain: Moderate Consumption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4100" y="615812"/>
            <a:ext cx="1980325" cy="198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4425" y="615825"/>
            <a:ext cx="1980325" cy="198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4100" y="2596150"/>
            <a:ext cx="1980325" cy="198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44425" y="2596150"/>
            <a:ext cx="1980324" cy="198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225225"/>
            <a:ext cx="8028599" cy="312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Guy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Said: “It’s the ability for soldiers to </a:t>
            </a:r>
            <a:r>
              <a:rPr b="1" lang="en" sz="1400"/>
              <a:t>release steam</a:t>
            </a:r>
            <a:r>
              <a:rPr lang="en" sz="1400"/>
              <a:t> after a tough week and </a:t>
            </a:r>
            <a:r>
              <a:rPr b="1" lang="en" sz="1400"/>
              <a:t>Run away</a:t>
            </a:r>
            <a:r>
              <a:rPr lang="en" sz="1400"/>
              <a:t>.”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Did: Explained how tough their lives are, behaved as if they were drunk before getting to the bar.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Thought: I am </a:t>
            </a:r>
            <a:r>
              <a:rPr b="1" lang="en" sz="1400"/>
              <a:t>stressed </a:t>
            </a:r>
            <a:r>
              <a:rPr lang="en" sz="1400"/>
              <a:t>I need to </a:t>
            </a:r>
            <a:r>
              <a:rPr b="1" lang="en" sz="1400"/>
              <a:t>relax </a:t>
            </a:r>
            <a:r>
              <a:rPr lang="en" sz="1400"/>
              <a:t>so that I can speak with </a:t>
            </a:r>
            <a:r>
              <a:rPr b="1" lang="en" sz="1400"/>
              <a:t>women.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Felt: a climax to their week, excited and thrilled</a:t>
            </a:r>
          </a:p>
        </p:txBody>
      </p:sp>
      <p:sp>
        <p:nvSpPr>
          <p:cNvPr id="137" name="Shape 137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We Found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Analysis - Empathy Map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5700" y="1284974"/>
            <a:ext cx="4692603" cy="3519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Analysis - Empathy Map</a:t>
            </a:r>
          </a:p>
        </p:txBody>
      </p:sp>
      <p:graphicFrame>
        <p:nvGraphicFramePr>
          <p:cNvPr id="149" name="Shape 149"/>
          <p:cNvGraphicFramePr/>
          <p:nvPr/>
        </p:nvGraphicFramePr>
        <p:xfrm>
          <a:off x="789900" y="122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{495D4F39-256E-4FC9-A56F-B60402C5B725}</a:tableStyleId>
              </a:tblPr>
              <a:tblGrid>
                <a:gridCol w="3899050"/>
                <a:gridCol w="3899050"/>
              </a:tblGrid>
              <a:tr h="1745850"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SAY: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John: “It was impossible for me to stop.”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Jarraeu: “Successful drinkers set a plan before going out.”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Anonymous: “She could have choked and died”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Guy: “It’s the ability for soldiers to release steam after a tough week and Run away.”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THINK: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John: I regret indulging so much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Kira: </a:t>
                      </a:r>
                      <a:r>
                        <a:rPr i="1" lang="en">
                          <a:solidFill>
                            <a:schemeClr val="dk1"/>
                          </a:solidFill>
                        </a:rPr>
                        <a:t>How do we bring everyone, even drinkers to our events?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Anonymous: Her sister is in danger</a:t>
                      </a:r>
                    </a:p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Guy: I am stressed I need to relax so that I can speak with women.</a:t>
                      </a:r>
                    </a:p>
                  </a:txBody>
                  <a:tcPr marT="91425" marB="91425" marR="91425" marL="91425"/>
                </a:tc>
              </a:tr>
              <a:tr h="14381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DO: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John: Looked elsewhere when he was talking about his indulgence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Kira: Paced when talking about programming.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Anonymous: Cried for her sister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FEEL: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John: I lost control of myself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Kira: Responsible for binge-drinking episodes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Anonymous: Terrified that her sister could have died</a:t>
                      </a:r>
                    </a:p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Guy: a climax to their week, excited and thrilled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Analysis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071025"/>
            <a:ext cx="6006900" cy="3691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Insights: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People want those they love to moderate their consumption.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Self-control collapses due to stress, fear, anxiety, and boredom.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Once you start binging, it can be hard to stop.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 need: </a:t>
            </a:r>
            <a:r>
              <a:rPr lang="en" sz="1700"/>
              <a:t>Help people identify binge-triggering emotions such as stress, anxiety, fear, and boredom, and encourage healthy consumption habits during these times.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5000" y="1147225"/>
            <a:ext cx="2474422" cy="179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5000" y="2941450"/>
            <a:ext cx="2474422" cy="179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Domain: Moderate Consumption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Interviewed Kira, Jarreau, John, Guy, and Anonymous Alumna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Discovered: People exhibit binging behaviors due to stress, anxiety, fear, and boredom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Expert analysis from Jarreau: Healthy consumption is reliant on crafting a plan.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/>
              <a:t>Our Goal: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 sz="1400">
                <a:solidFill>
                  <a:srgbClr val="000000"/>
                </a:solidFill>
              </a:rPr>
              <a:t>Encourage healthy consumption habits during times of stress, anxiety, fear, and boredom.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Our Questions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Day-to-day routines and habits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Tell us about your last weekend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Tell us about the last time you or someone you know overindulged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What did you do in that situation?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(If applicable)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What support do you provide?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What advice do you give those in need?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999" y="2204900"/>
            <a:ext cx="4004722" cy="2657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60950" y="511987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600"/>
              <a:t>Kira &amp; Jarreau - Office of Alcohol Policy and Education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471900" y="1698875"/>
            <a:ext cx="4001699" cy="46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Kira - Senior Events Coordinator 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800" y="560498"/>
            <a:ext cx="1363684" cy="76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5297" y="463462"/>
            <a:ext cx="1148700" cy="8647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>
            <p:ph idx="2" type="body"/>
          </p:nvPr>
        </p:nvSpPr>
        <p:spPr>
          <a:xfrm>
            <a:off x="4473600" y="1698875"/>
            <a:ext cx="4001699" cy="130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Jarreau - Assistant Dean of Students and Associate Director 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600"/>
              <a:t>Location: OAPE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0" y="2294700"/>
            <a:ext cx="2543099" cy="2480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Location: Phi Sig (no Cardinal Nights Events planned during fall quarter)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Plans fun alcohol-free events on campus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3075" y="2294700"/>
            <a:ext cx="1756697" cy="2342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9299" y="2616612"/>
            <a:ext cx="2264604" cy="169845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4473600" y="2889475"/>
            <a:ext cx="2405700" cy="182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Offers support, training, referrals, and consultations about alcohol for students, staff, faculty and groups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60950" y="511987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/>
              <a:t>What We Found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60950" y="1328200"/>
            <a:ext cx="4001699" cy="339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Kira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/>
              <a:t>Said: “It’s the ability to provide an option for people who don’t want to drink, an alternative.”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/>
              <a:t>Did: Paced when talking about developing programming.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/>
              <a:t>Thought: </a:t>
            </a:r>
            <a:r>
              <a:rPr i="1" lang="en" sz="1600"/>
              <a:t>How do we bring everyone, even drinkers to our events?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/>
              <a:t>Felt: Responsibility for binge-drinking episodes on campus.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800" y="560498"/>
            <a:ext cx="1363684" cy="7676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>
            <p:ph idx="2" type="body"/>
          </p:nvPr>
        </p:nvSpPr>
        <p:spPr>
          <a:xfrm>
            <a:off x="4462650" y="1328200"/>
            <a:ext cx="4001699" cy="312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Jarreau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/>
              <a:t>Said: - “Our successful drinkers set a plan before going out.” - “Stress, fear, anxiety, and boredom”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/>
              <a:t>Did: Explained strategies for educating students, helping to set plans, and providing help and referrals.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/>
              <a:t>Thought: </a:t>
            </a:r>
            <a:r>
              <a:rPr i="1" lang="en" sz="1600"/>
              <a:t>I feel comfortable being used as a resource for anyone.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/>
              <a:t>Felt: Relaxed, enthusiastic, and confident.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5297" y="463462"/>
            <a:ext cx="1148700" cy="86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84150" y="1147225"/>
            <a:ext cx="80748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John: 23-yr-old, recent college grad, working in car dealer in SJ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3761" y="2068875"/>
            <a:ext cx="3367274" cy="224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What We Found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84150" y="1071025"/>
            <a:ext cx="78714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John: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SAY: “It is impossible to stop once I start.”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DO: Looked elsewhere when he was talking about his indulgence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THINK: I regret indulging so much.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FEEL: I lost control of myself.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850" y="2575425"/>
            <a:ext cx="3741799" cy="229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Anonymous - Stanford ‘15 Female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College student with experience handling alcohol (or not) in alcoholic environments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677" y="2378727"/>
            <a:ext cx="3159650" cy="210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6249" y="2378725"/>
            <a:ext cx="3152317" cy="210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We Found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SAY:  “I thought she could have choked and died”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DO: Cried for her sister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THINK: Her sister is in danger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FEEL: Terrified that her sister could have died that night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457200" marL="1828800">
              <a:spcBef>
                <a:spcPts val="0"/>
              </a:spcBef>
              <a:buNone/>
            </a:pPr>
            <a:r>
              <a:rPr lang="en"/>
              <a:t>Guy - Israeli Bartender	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711900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An ex-Israeli soldier who worked part time as a bartender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Chosen for his familiarity with local population’s drinking habits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Questions (interviewed over the phone):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What type of people come to the bar?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What is common to those who consume large amount of alcohol? 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4025" y="108920"/>
            <a:ext cx="2253125" cy="169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91457"/>
            <a:ext cx="2033474" cy="152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