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6" r:id="rId2"/>
    <p:sldId id="257" r:id="rId3"/>
    <p:sldId id="258" r:id="rId4"/>
    <p:sldId id="259" r:id="rId5"/>
    <p:sldId id="260" r:id="rId6"/>
    <p:sldId id="261" r:id="rId7"/>
    <p:sldId id="266" r:id="rId8"/>
    <p:sldId id="267" r:id="rId9"/>
    <p:sldId id="268" r:id="rId10"/>
    <p:sldId id="262" r:id="rId11"/>
    <p:sldId id="269" r:id="rId12"/>
    <p:sldId id="271" r:id="rId13"/>
    <p:sldId id="270" r:id="rId14"/>
    <p:sldId id="265" r:id="rId15"/>
    <p:sldId id="272" r:id="rId16"/>
    <p:sldId id="277" r:id="rId17"/>
    <p:sldId id="282" r:id="rId18"/>
    <p:sldId id="283" r:id="rId19"/>
    <p:sldId id="319" r:id="rId20"/>
    <p:sldId id="278" r:id="rId21"/>
    <p:sldId id="279" r:id="rId22"/>
    <p:sldId id="275" r:id="rId23"/>
    <p:sldId id="285" r:id="rId24"/>
    <p:sldId id="286" r:id="rId25"/>
    <p:sldId id="287" r:id="rId26"/>
    <p:sldId id="284" r:id="rId27"/>
    <p:sldId id="280" r:id="rId28"/>
    <p:sldId id="276" r:id="rId29"/>
    <p:sldId id="289" r:id="rId30"/>
    <p:sldId id="290" r:id="rId31"/>
    <p:sldId id="291" r:id="rId32"/>
    <p:sldId id="288" r:id="rId33"/>
    <p:sldId id="281" r:id="rId34"/>
    <p:sldId id="264" r:id="rId35"/>
    <p:sldId id="292" r:id="rId36"/>
    <p:sldId id="295" r:id="rId37"/>
    <p:sldId id="297" r:id="rId38"/>
    <p:sldId id="296" r:id="rId39"/>
    <p:sldId id="298" r:id="rId40"/>
    <p:sldId id="299" r:id="rId41"/>
    <p:sldId id="300" r:id="rId42"/>
    <p:sldId id="301" r:id="rId43"/>
    <p:sldId id="302" r:id="rId44"/>
    <p:sldId id="304" r:id="rId45"/>
    <p:sldId id="305" r:id="rId46"/>
    <p:sldId id="306" r:id="rId47"/>
    <p:sldId id="307" r:id="rId48"/>
    <p:sldId id="308" r:id="rId49"/>
    <p:sldId id="303" r:id="rId50"/>
    <p:sldId id="310" r:id="rId51"/>
    <p:sldId id="311" r:id="rId52"/>
    <p:sldId id="309" r:id="rId53"/>
    <p:sldId id="312" r:id="rId54"/>
    <p:sldId id="313" r:id="rId55"/>
    <p:sldId id="263" r:id="rId56"/>
    <p:sldId id="314" r:id="rId57"/>
    <p:sldId id="315" r:id="rId58"/>
    <p:sldId id="316" r:id="rId59"/>
    <p:sldId id="317" r:id="rId60"/>
    <p:sldId id="318"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5000"/>
  </p:normalViewPr>
  <p:slideViewPr>
    <p:cSldViewPr snapToGrid="0" snapToObjects="1">
      <p:cViewPr>
        <p:scale>
          <a:sx n="88" d="100"/>
          <a:sy n="88" d="100"/>
        </p:scale>
        <p:origin x="1480" y="2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8822C6-6926-A948-9B30-B74B008EDD2F}" type="datetimeFigureOut">
              <a:rPr lang="en-US" smtClean="0"/>
              <a:t>10/8/15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A09631-BB4C-594A-9445-63635826A06C}" type="slidenum">
              <a:rPr lang="en-US" smtClean="0"/>
              <a:t>‹#›</a:t>
            </a:fld>
            <a:endParaRPr lang="en-US"/>
          </a:p>
        </p:txBody>
      </p:sp>
    </p:spTree>
    <p:extLst>
      <p:ext uri="{BB962C8B-B14F-4D97-AF65-F5344CB8AC3E}">
        <p14:creationId xmlns:p14="http://schemas.microsoft.com/office/powerpoint/2010/main" val="258373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1</a:t>
            </a:fld>
            <a:endParaRPr lang="en-US"/>
          </a:p>
        </p:txBody>
      </p:sp>
    </p:spTree>
    <p:extLst>
      <p:ext uri="{BB962C8B-B14F-4D97-AF65-F5344CB8AC3E}">
        <p14:creationId xmlns:p14="http://schemas.microsoft.com/office/powerpoint/2010/main" val="276942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38</a:t>
            </a:fld>
            <a:endParaRPr lang="en-US"/>
          </a:p>
        </p:txBody>
      </p:sp>
    </p:spTree>
    <p:extLst>
      <p:ext uri="{BB962C8B-B14F-4D97-AF65-F5344CB8AC3E}">
        <p14:creationId xmlns:p14="http://schemas.microsoft.com/office/powerpoint/2010/main" val="283819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39</a:t>
            </a:fld>
            <a:endParaRPr lang="en-US"/>
          </a:p>
        </p:txBody>
      </p:sp>
    </p:spTree>
    <p:extLst>
      <p:ext uri="{BB962C8B-B14F-4D97-AF65-F5344CB8AC3E}">
        <p14:creationId xmlns:p14="http://schemas.microsoft.com/office/powerpoint/2010/main" val="187081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40</a:t>
            </a:fld>
            <a:endParaRPr lang="en-US"/>
          </a:p>
        </p:txBody>
      </p:sp>
    </p:spTree>
    <p:extLst>
      <p:ext uri="{BB962C8B-B14F-4D97-AF65-F5344CB8AC3E}">
        <p14:creationId xmlns:p14="http://schemas.microsoft.com/office/powerpoint/2010/main" val="2064690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41</a:t>
            </a:fld>
            <a:endParaRPr lang="en-US"/>
          </a:p>
        </p:txBody>
      </p:sp>
    </p:spTree>
    <p:extLst>
      <p:ext uri="{BB962C8B-B14F-4D97-AF65-F5344CB8AC3E}">
        <p14:creationId xmlns:p14="http://schemas.microsoft.com/office/powerpoint/2010/main" val="1765300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42</a:t>
            </a:fld>
            <a:endParaRPr lang="en-US"/>
          </a:p>
        </p:txBody>
      </p:sp>
    </p:spTree>
    <p:extLst>
      <p:ext uri="{BB962C8B-B14F-4D97-AF65-F5344CB8AC3E}">
        <p14:creationId xmlns:p14="http://schemas.microsoft.com/office/powerpoint/2010/main" val="1458043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44</a:t>
            </a:fld>
            <a:endParaRPr lang="en-US"/>
          </a:p>
        </p:txBody>
      </p:sp>
    </p:spTree>
    <p:extLst>
      <p:ext uri="{BB962C8B-B14F-4D97-AF65-F5344CB8AC3E}">
        <p14:creationId xmlns:p14="http://schemas.microsoft.com/office/powerpoint/2010/main" val="753769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45</a:t>
            </a:fld>
            <a:endParaRPr lang="en-US"/>
          </a:p>
        </p:txBody>
      </p:sp>
    </p:spTree>
    <p:extLst>
      <p:ext uri="{BB962C8B-B14F-4D97-AF65-F5344CB8AC3E}">
        <p14:creationId xmlns:p14="http://schemas.microsoft.com/office/powerpoint/2010/main" val="167148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46</a:t>
            </a:fld>
            <a:endParaRPr lang="en-US"/>
          </a:p>
        </p:txBody>
      </p:sp>
    </p:spTree>
    <p:extLst>
      <p:ext uri="{BB962C8B-B14F-4D97-AF65-F5344CB8AC3E}">
        <p14:creationId xmlns:p14="http://schemas.microsoft.com/office/powerpoint/2010/main" val="1389373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47</a:t>
            </a:fld>
            <a:endParaRPr lang="en-US"/>
          </a:p>
        </p:txBody>
      </p:sp>
    </p:spTree>
    <p:extLst>
      <p:ext uri="{BB962C8B-B14F-4D97-AF65-F5344CB8AC3E}">
        <p14:creationId xmlns:p14="http://schemas.microsoft.com/office/powerpoint/2010/main" val="1751400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48</a:t>
            </a:fld>
            <a:endParaRPr lang="en-US"/>
          </a:p>
        </p:txBody>
      </p:sp>
    </p:spTree>
    <p:extLst>
      <p:ext uri="{BB962C8B-B14F-4D97-AF65-F5344CB8AC3E}">
        <p14:creationId xmlns:p14="http://schemas.microsoft.com/office/powerpoint/2010/main" val="117478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11</a:t>
            </a:fld>
            <a:endParaRPr lang="en-US"/>
          </a:p>
        </p:txBody>
      </p:sp>
    </p:spTree>
    <p:extLst>
      <p:ext uri="{BB962C8B-B14F-4D97-AF65-F5344CB8AC3E}">
        <p14:creationId xmlns:p14="http://schemas.microsoft.com/office/powerpoint/2010/main" val="714628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50</a:t>
            </a:fld>
            <a:endParaRPr lang="en-US"/>
          </a:p>
        </p:txBody>
      </p:sp>
    </p:spTree>
    <p:extLst>
      <p:ext uri="{BB962C8B-B14F-4D97-AF65-F5344CB8AC3E}">
        <p14:creationId xmlns:p14="http://schemas.microsoft.com/office/powerpoint/2010/main" val="1681960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51</a:t>
            </a:fld>
            <a:endParaRPr lang="en-US"/>
          </a:p>
        </p:txBody>
      </p:sp>
    </p:spTree>
    <p:extLst>
      <p:ext uri="{BB962C8B-B14F-4D97-AF65-F5344CB8AC3E}">
        <p14:creationId xmlns:p14="http://schemas.microsoft.com/office/powerpoint/2010/main" val="1496917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52</a:t>
            </a:fld>
            <a:endParaRPr lang="en-US"/>
          </a:p>
        </p:txBody>
      </p:sp>
    </p:spTree>
    <p:extLst>
      <p:ext uri="{BB962C8B-B14F-4D97-AF65-F5344CB8AC3E}">
        <p14:creationId xmlns:p14="http://schemas.microsoft.com/office/powerpoint/2010/main" val="60569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53</a:t>
            </a:fld>
            <a:endParaRPr lang="en-US"/>
          </a:p>
        </p:txBody>
      </p:sp>
    </p:spTree>
    <p:extLst>
      <p:ext uri="{BB962C8B-B14F-4D97-AF65-F5344CB8AC3E}">
        <p14:creationId xmlns:p14="http://schemas.microsoft.com/office/powerpoint/2010/main" val="919426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54</a:t>
            </a:fld>
            <a:endParaRPr lang="en-US"/>
          </a:p>
        </p:txBody>
      </p:sp>
    </p:spTree>
    <p:extLst>
      <p:ext uri="{BB962C8B-B14F-4D97-AF65-F5344CB8AC3E}">
        <p14:creationId xmlns:p14="http://schemas.microsoft.com/office/powerpoint/2010/main" val="472624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55</a:t>
            </a:fld>
            <a:endParaRPr lang="en-US"/>
          </a:p>
        </p:txBody>
      </p:sp>
    </p:spTree>
    <p:extLst>
      <p:ext uri="{BB962C8B-B14F-4D97-AF65-F5344CB8AC3E}">
        <p14:creationId xmlns:p14="http://schemas.microsoft.com/office/powerpoint/2010/main" val="858240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a:t>
            </a:r>
            <a:r>
              <a:rPr lang="en-US" baseline="0" dirty="0" smtClean="0"/>
              <a:t> about scheduling with who cares</a:t>
            </a:r>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58</a:t>
            </a:fld>
            <a:endParaRPr lang="en-US"/>
          </a:p>
        </p:txBody>
      </p:sp>
    </p:spTree>
    <p:extLst>
      <p:ext uri="{BB962C8B-B14F-4D97-AF65-F5344CB8AC3E}">
        <p14:creationId xmlns:p14="http://schemas.microsoft.com/office/powerpoint/2010/main" val="1893416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a:t>
            </a:r>
            <a:r>
              <a:rPr lang="en-US" baseline="0" dirty="0" smtClean="0"/>
              <a:t> about scheduling with who cares</a:t>
            </a:r>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59</a:t>
            </a:fld>
            <a:endParaRPr lang="en-US"/>
          </a:p>
        </p:txBody>
      </p:sp>
    </p:spTree>
    <p:extLst>
      <p:ext uri="{BB962C8B-B14F-4D97-AF65-F5344CB8AC3E}">
        <p14:creationId xmlns:p14="http://schemas.microsoft.com/office/powerpoint/2010/main" val="733263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a:t>
            </a:r>
            <a:r>
              <a:rPr lang="en-US" baseline="0" dirty="0" smtClean="0"/>
              <a:t> about scheduling with who cares</a:t>
            </a:r>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60</a:t>
            </a:fld>
            <a:endParaRPr lang="en-US"/>
          </a:p>
        </p:txBody>
      </p:sp>
    </p:spTree>
    <p:extLst>
      <p:ext uri="{BB962C8B-B14F-4D97-AF65-F5344CB8AC3E}">
        <p14:creationId xmlns:p14="http://schemas.microsoft.com/office/powerpoint/2010/main" val="389189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12</a:t>
            </a:fld>
            <a:endParaRPr lang="en-US"/>
          </a:p>
        </p:txBody>
      </p:sp>
    </p:spTree>
    <p:extLst>
      <p:ext uri="{BB962C8B-B14F-4D97-AF65-F5344CB8AC3E}">
        <p14:creationId xmlns:p14="http://schemas.microsoft.com/office/powerpoint/2010/main" val="1633082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13</a:t>
            </a:fld>
            <a:endParaRPr lang="en-US"/>
          </a:p>
        </p:txBody>
      </p:sp>
    </p:spTree>
    <p:extLst>
      <p:ext uri="{BB962C8B-B14F-4D97-AF65-F5344CB8AC3E}">
        <p14:creationId xmlns:p14="http://schemas.microsoft.com/office/powerpoint/2010/main" val="1242531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20</a:t>
            </a:fld>
            <a:endParaRPr lang="en-US"/>
          </a:p>
        </p:txBody>
      </p:sp>
    </p:spTree>
    <p:extLst>
      <p:ext uri="{BB962C8B-B14F-4D97-AF65-F5344CB8AC3E}">
        <p14:creationId xmlns:p14="http://schemas.microsoft.com/office/powerpoint/2010/main" val="1877134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26</a:t>
            </a:fld>
            <a:endParaRPr lang="en-US"/>
          </a:p>
        </p:txBody>
      </p:sp>
    </p:spTree>
    <p:extLst>
      <p:ext uri="{BB962C8B-B14F-4D97-AF65-F5344CB8AC3E}">
        <p14:creationId xmlns:p14="http://schemas.microsoft.com/office/powerpoint/2010/main" val="1303778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32</a:t>
            </a:fld>
            <a:endParaRPr lang="en-US"/>
          </a:p>
        </p:txBody>
      </p:sp>
    </p:spTree>
    <p:extLst>
      <p:ext uri="{BB962C8B-B14F-4D97-AF65-F5344CB8AC3E}">
        <p14:creationId xmlns:p14="http://schemas.microsoft.com/office/powerpoint/2010/main" val="1480164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36</a:t>
            </a:fld>
            <a:endParaRPr lang="en-US"/>
          </a:p>
        </p:txBody>
      </p:sp>
    </p:spTree>
    <p:extLst>
      <p:ext uri="{BB962C8B-B14F-4D97-AF65-F5344CB8AC3E}">
        <p14:creationId xmlns:p14="http://schemas.microsoft.com/office/powerpoint/2010/main" val="2051451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09631-BB4C-594A-9445-63635826A06C}" type="slidenum">
              <a:rPr lang="en-US" smtClean="0"/>
              <a:t>37</a:t>
            </a:fld>
            <a:endParaRPr lang="en-US"/>
          </a:p>
        </p:txBody>
      </p:sp>
    </p:spTree>
    <p:extLst>
      <p:ext uri="{BB962C8B-B14F-4D97-AF65-F5344CB8AC3E}">
        <p14:creationId xmlns:p14="http://schemas.microsoft.com/office/powerpoint/2010/main" val="1667355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768869-3D6C-DA42-94FA-5B5B7C2C38BF}" type="datetimeFigureOut">
              <a:rPr lang="en-US" smtClean="0"/>
              <a:t>10/8/15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33DC7-0B2F-E048-BDDB-2C53E3E691CB}" type="slidenum">
              <a:rPr lang="en-US" smtClean="0"/>
              <a:t>‹#›</a:t>
            </a:fld>
            <a:endParaRPr lang="en-US"/>
          </a:p>
        </p:txBody>
      </p:sp>
    </p:spTree>
    <p:extLst>
      <p:ext uri="{BB962C8B-B14F-4D97-AF65-F5344CB8AC3E}">
        <p14:creationId xmlns:p14="http://schemas.microsoft.com/office/powerpoint/2010/main" val="415629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768869-3D6C-DA42-94FA-5B5B7C2C38BF}" type="datetimeFigureOut">
              <a:rPr lang="en-US" smtClean="0"/>
              <a:t>10/8/15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33DC7-0B2F-E048-BDDB-2C53E3E691CB}" type="slidenum">
              <a:rPr lang="en-US" smtClean="0"/>
              <a:t>‹#›</a:t>
            </a:fld>
            <a:endParaRPr lang="en-US"/>
          </a:p>
        </p:txBody>
      </p:sp>
    </p:spTree>
    <p:extLst>
      <p:ext uri="{BB962C8B-B14F-4D97-AF65-F5344CB8AC3E}">
        <p14:creationId xmlns:p14="http://schemas.microsoft.com/office/powerpoint/2010/main" val="984074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768869-3D6C-DA42-94FA-5B5B7C2C38BF}" type="datetimeFigureOut">
              <a:rPr lang="en-US" smtClean="0"/>
              <a:t>10/8/15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33DC7-0B2F-E048-BDDB-2C53E3E691CB}" type="slidenum">
              <a:rPr lang="en-US" smtClean="0"/>
              <a:t>‹#›</a:t>
            </a:fld>
            <a:endParaRPr lang="en-US"/>
          </a:p>
        </p:txBody>
      </p:sp>
    </p:spTree>
    <p:extLst>
      <p:ext uri="{BB962C8B-B14F-4D97-AF65-F5344CB8AC3E}">
        <p14:creationId xmlns:p14="http://schemas.microsoft.com/office/powerpoint/2010/main" val="157623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768869-3D6C-DA42-94FA-5B5B7C2C38BF}" type="datetimeFigureOut">
              <a:rPr lang="en-US" smtClean="0"/>
              <a:t>10/8/15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33DC7-0B2F-E048-BDDB-2C53E3E691CB}" type="slidenum">
              <a:rPr lang="en-US" smtClean="0"/>
              <a:t>‹#›</a:t>
            </a:fld>
            <a:endParaRPr lang="en-US"/>
          </a:p>
        </p:txBody>
      </p:sp>
    </p:spTree>
    <p:extLst>
      <p:ext uri="{BB962C8B-B14F-4D97-AF65-F5344CB8AC3E}">
        <p14:creationId xmlns:p14="http://schemas.microsoft.com/office/powerpoint/2010/main" val="443861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768869-3D6C-DA42-94FA-5B5B7C2C38BF}" type="datetimeFigureOut">
              <a:rPr lang="en-US" smtClean="0"/>
              <a:t>10/8/15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33DC7-0B2F-E048-BDDB-2C53E3E691CB}" type="slidenum">
              <a:rPr lang="en-US" smtClean="0"/>
              <a:t>‹#›</a:t>
            </a:fld>
            <a:endParaRPr lang="en-US"/>
          </a:p>
        </p:txBody>
      </p:sp>
    </p:spTree>
    <p:extLst>
      <p:ext uri="{BB962C8B-B14F-4D97-AF65-F5344CB8AC3E}">
        <p14:creationId xmlns:p14="http://schemas.microsoft.com/office/powerpoint/2010/main" val="1775860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768869-3D6C-DA42-94FA-5B5B7C2C38BF}" type="datetimeFigureOut">
              <a:rPr lang="en-US" smtClean="0"/>
              <a:t>10/8/15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D33DC7-0B2F-E048-BDDB-2C53E3E691CB}" type="slidenum">
              <a:rPr lang="en-US" smtClean="0"/>
              <a:t>‹#›</a:t>
            </a:fld>
            <a:endParaRPr lang="en-US"/>
          </a:p>
        </p:txBody>
      </p:sp>
    </p:spTree>
    <p:extLst>
      <p:ext uri="{BB962C8B-B14F-4D97-AF65-F5344CB8AC3E}">
        <p14:creationId xmlns:p14="http://schemas.microsoft.com/office/powerpoint/2010/main" val="1163193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768869-3D6C-DA42-94FA-5B5B7C2C38BF}" type="datetimeFigureOut">
              <a:rPr lang="en-US" smtClean="0"/>
              <a:t>10/8/15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D33DC7-0B2F-E048-BDDB-2C53E3E691CB}" type="slidenum">
              <a:rPr lang="en-US" smtClean="0"/>
              <a:t>‹#›</a:t>
            </a:fld>
            <a:endParaRPr lang="en-US"/>
          </a:p>
        </p:txBody>
      </p:sp>
    </p:spTree>
    <p:extLst>
      <p:ext uri="{BB962C8B-B14F-4D97-AF65-F5344CB8AC3E}">
        <p14:creationId xmlns:p14="http://schemas.microsoft.com/office/powerpoint/2010/main" val="124699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768869-3D6C-DA42-94FA-5B5B7C2C38BF}" type="datetimeFigureOut">
              <a:rPr lang="en-US" smtClean="0"/>
              <a:t>10/8/15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D33DC7-0B2F-E048-BDDB-2C53E3E691CB}" type="slidenum">
              <a:rPr lang="en-US" smtClean="0"/>
              <a:t>‹#›</a:t>
            </a:fld>
            <a:endParaRPr lang="en-US"/>
          </a:p>
        </p:txBody>
      </p:sp>
    </p:spTree>
    <p:extLst>
      <p:ext uri="{BB962C8B-B14F-4D97-AF65-F5344CB8AC3E}">
        <p14:creationId xmlns:p14="http://schemas.microsoft.com/office/powerpoint/2010/main" val="94884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768869-3D6C-DA42-94FA-5B5B7C2C38BF}" type="datetimeFigureOut">
              <a:rPr lang="en-US" smtClean="0"/>
              <a:t>10/8/15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D33DC7-0B2F-E048-BDDB-2C53E3E691CB}" type="slidenum">
              <a:rPr lang="en-US" smtClean="0"/>
              <a:t>‹#›</a:t>
            </a:fld>
            <a:endParaRPr lang="en-US"/>
          </a:p>
        </p:txBody>
      </p:sp>
    </p:spTree>
    <p:extLst>
      <p:ext uri="{BB962C8B-B14F-4D97-AF65-F5344CB8AC3E}">
        <p14:creationId xmlns:p14="http://schemas.microsoft.com/office/powerpoint/2010/main" val="4015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768869-3D6C-DA42-94FA-5B5B7C2C38BF}" type="datetimeFigureOut">
              <a:rPr lang="en-US" smtClean="0"/>
              <a:t>10/8/15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D33DC7-0B2F-E048-BDDB-2C53E3E691CB}" type="slidenum">
              <a:rPr lang="en-US" smtClean="0"/>
              <a:t>‹#›</a:t>
            </a:fld>
            <a:endParaRPr lang="en-US"/>
          </a:p>
        </p:txBody>
      </p:sp>
    </p:spTree>
    <p:extLst>
      <p:ext uri="{BB962C8B-B14F-4D97-AF65-F5344CB8AC3E}">
        <p14:creationId xmlns:p14="http://schemas.microsoft.com/office/powerpoint/2010/main" val="923372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768869-3D6C-DA42-94FA-5B5B7C2C38BF}" type="datetimeFigureOut">
              <a:rPr lang="en-US" smtClean="0"/>
              <a:t>10/8/15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D33DC7-0B2F-E048-BDDB-2C53E3E691CB}" type="slidenum">
              <a:rPr lang="en-US" smtClean="0"/>
              <a:t>‹#›</a:t>
            </a:fld>
            <a:endParaRPr lang="en-US"/>
          </a:p>
        </p:txBody>
      </p:sp>
    </p:spTree>
    <p:extLst>
      <p:ext uri="{BB962C8B-B14F-4D97-AF65-F5344CB8AC3E}">
        <p14:creationId xmlns:p14="http://schemas.microsoft.com/office/powerpoint/2010/main" val="14081188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768869-3D6C-DA42-94FA-5B5B7C2C38BF}" type="datetimeFigureOut">
              <a:rPr lang="en-US" smtClean="0"/>
              <a:t>10/8/15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33DC7-0B2F-E048-BDDB-2C53E3E691CB}" type="slidenum">
              <a:rPr lang="en-US" smtClean="0"/>
              <a:t>‹#›</a:t>
            </a:fld>
            <a:endParaRPr lang="en-US"/>
          </a:p>
        </p:txBody>
      </p:sp>
    </p:spTree>
    <p:extLst>
      <p:ext uri="{BB962C8B-B14F-4D97-AF65-F5344CB8AC3E}">
        <p14:creationId xmlns:p14="http://schemas.microsoft.com/office/powerpoint/2010/main" val="157010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 Id="rId3" Type="http://schemas.openxmlformats.org/officeDocument/2006/relationships/image" Target="../media/image16.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 Id="rId3" Type="http://schemas.openxmlformats.org/officeDocument/2006/relationships/image" Target="../media/image16.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 Id="rId3" Type="http://schemas.openxmlformats.org/officeDocument/2006/relationships/image" Target="../media/image16.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 Id="rId3" Type="http://schemas.openxmlformats.org/officeDocument/2006/relationships/image" Target="../media/image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23.png"/><Relationship Id="rId1" Type="http://schemas.microsoft.com/office/2007/relationships/media" Target="../media/media1.mp4"/><Relationship Id="rId2" Type="http://schemas.openxmlformats.org/officeDocument/2006/relationships/video" Target="../media/media1.mp4"/></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jpeg"/></Relationships>
</file>

<file path=ppt/slides/_rels/slide51.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tiff"/><Relationship Id="rId5" Type="http://schemas.openxmlformats.org/officeDocument/2006/relationships/image" Target="../media/image27.tif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5.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7392" b="7985"/>
          <a:stretch/>
        </p:blipFill>
        <p:spPr>
          <a:xfrm>
            <a:off x="0" y="-13447"/>
            <a:ext cx="12192000" cy="6871448"/>
          </a:xfrm>
          <a:prstGeom prst="rect">
            <a:avLst/>
          </a:prstGeom>
        </p:spPr>
      </p:pic>
      <p:pic>
        <p:nvPicPr>
          <p:cNvPr id="7" name="Picture 6"/>
          <p:cNvPicPr>
            <a:picLocks noChangeAspect="1"/>
          </p:cNvPicPr>
          <p:nvPr/>
        </p:nvPicPr>
        <p:blipFill>
          <a:blip r:embed="rId4"/>
          <a:stretch>
            <a:fillRect/>
          </a:stretch>
        </p:blipFill>
        <p:spPr>
          <a:xfrm>
            <a:off x="9242613" y="6078071"/>
            <a:ext cx="2949387" cy="753035"/>
          </a:xfrm>
          <a:prstGeom prst="rect">
            <a:avLst/>
          </a:prstGeom>
        </p:spPr>
      </p:pic>
      <p:sp>
        <p:nvSpPr>
          <p:cNvPr id="8" name="Rectangle 7"/>
          <p:cNvSpPr/>
          <p:nvPr/>
        </p:nvSpPr>
        <p:spPr>
          <a:xfrm>
            <a:off x="0" y="1492624"/>
            <a:ext cx="12192000" cy="852409"/>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0" y="1575592"/>
            <a:ext cx="12191999" cy="769441"/>
          </a:xfrm>
          <a:prstGeom prst="rect">
            <a:avLst/>
          </a:prstGeom>
          <a:noFill/>
        </p:spPr>
        <p:txBody>
          <a:bodyPr wrap="square" rtlCol="0">
            <a:spAutoFit/>
          </a:bodyPr>
          <a:lstStyle/>
          <a:p>
            <a:pPr algn="ctr"/>
            <a:r>
              <a:rPr lang="en-US" sz="4400" dirty="0">
                <a:solidFill>
                  <a:schemeClr val="bg1"/>
                </a:solidFill>
                <a:latin typeface="DINComp-Light" charset="0"/>
                <a:ea typeface="DINComp-Light" charset="0"/>
                <a:cs typeface="DINComp-Light" charset="0"/>
              </a:rPr>
              <a:t>Understanding Meeting Behavior</a:t>
            </a:r>
          </a:p>
        </p:txBody>
      </p:sp>
      <p:sp>
        <p:nvSpPr>
          <p:cNvPr id="10" name="Rectangle 9"/>
          <p:cNvSpPr/>
          <p:nvPr/>
        </p:nvSpPr>
        <p:spPr>
          <a:xfrm>
            <a:off x="0" y="2428001"/>
            <a:ext cx="12192000" cy="543799"/>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2467577"/>
            <a:ext cx="12192000" cy="477054"/>
          </a:xfrm>
          <a:prstGeom prst="rect">
            <a:avLst/>
          </a:prstGeom>
          <a:noFill/>
        </p:spPr>
        <p:txBody>
          <a:bodyPr wrap="square" rtlCol="0">
            <a:spAutoFit/>
          </a:bodyPr>
          <a:lstStyle/>
          <a:p>
            <a:pPr algn="ctr"/>
            <a:r>
              <a:rPr lang="en-US" sz="2500" dirty="0">
                <a:solidFill>
                  <a:schemeClr val="bg1"/>
                </a:solidFill>
                <a:latin typeface="DIN Next LT Pro Ultra Light" charset="0"/>
                <a:ea typeface="DIN Next LT Pro Ultra Light" charset="0"/>
                <a:cs typeface="DIN Next LT Pro Ultra Light" charset="0"/>
              </a:rPr>
              <a:t>Targeted </a:t>
            </a:r>
            <a:r>
              <a:rPr lang="en-US" sz="2500">
                <a:solidFill>
                  <a:schemeClr val="bg1"/>
                </a:solidFill>
                <a:latin typeface="DIN Next LT Pro Ultra Light" charset="0"/>
                <a:ea typeface="DIN Next LT Pro Ultra Light" charset="0"/>
                <a:cs typeface="DIN Next LT Pro Ultra Light" charset="0"/>
              </a:rPr>
              <a:t>Needfinding</a:t>
            </a:r>
            <a:r>
              <a:rPr lang="en-US" sz="2500" dirty="0">
                <a:solidFill>
                  <a:schemeClr val="bg1"/>
                </a:solidFill>
                <a:latin typeface="DIN Next LT Pro Ultra Light" charset="0"/>
                <a:ea typeface="DIN Next LT Pro Ultra Light" charset="0"/>
                <a:cs typeface="DIN Next LT Pro Ultra Light" charset="0"/>
              </a:rPr>
              <a:t>, POVs, and Experience Prototypes</a:t>
            </a:r>
          </a:p>
        </p:txBody>
      </p:sp>
    </p:spTree>
    <p:extLst>
      <p:ext uri="{BB962C8B-B14F-4D97-AF65-F5344CB8AC3E}">
        <p14:creationId xmlns:p14="http://schemas.microsoft.com/office/powerpoint/2010/main" val="18640351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71000"/>
          </a:blip>
          <a:stretch>
            <a:fillRect/>
          </a:stretch>
        </p:blipFill>
        <p:spPr>
          <a:xfrm>
            <a:off x="0" y="12475"/>
            <a:ext cx="12192000" cy="6845525"/>
          </a:xfrm>
          <a:prstGeom prst="rect">
            <a:avLst/>
          </a:prstGeom>
        </p:spPr>
      </p:pic>
      <p:sp>
        <p:nvSpPr>
          <p:cNvPr id="6" name="Rectangle 5"/>
          <p:cNvSpPr/>
          <p:nvPr/>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2046" y="208999"/>
            <a:ext cx="3043595" cy="430887"/>
          </a:xfrm>
          <a:prstGeom prst="rect">
            <a:avLst/>
          </a:prstGeom>
          <a:noFill/>
        </p:spPr>
        <p:txBody>
          <a:bodyPr wrap="square" rtlCol="0">
            <a:spAutoFit/>
          </a:bodyPr>
          <a:lstStyle/>
          <a:p>
            <a:r>
              <a:rPr lang="en-US" sz="2200" smtClean="0">
                <a:solidFill>
                  <a:schemeClr val="bg1"/>
                </a:solidFill>
                <a:latin typeface="DINComp-Light" charset="0"/>
                <a:ea typeface="DINComp-Light" charset="0"/>
                <a:cs typeface="DINComp-Light" charset="0"/>
              </a:rPr>
              <a:t>SOLUTION APPROACH</a:t>
            </a:r>
            <a:endParaRPr lang="en-US" sz="2200" dirty="0">
              <a:solidFill>
                <a:schemeClr val="bg1"/>
              </a:solidFill>
              <a:latin typeface="DINComp-Light" charset="0"/>
              <a:ea typeface="DINComp-Light" charset="0"/>
              <a:cs typeface="DINComp-Light" charset="0"/>
            </a:endParaRPr>
          </a:p>
        </p:txBody>
      </p:sp>
      <p:pic>
        <p:nvPicPr>
          <p:cNvPr id="7" name="Picture 6"/>
          <p:cNvPicPr>
            <a:picLocks noChangeAspect="1"/>
          </p:cNvPicPr>
          <p:nvPr/>
        </p:nvPicPr>
        <p:blipFill>
          <a:blip r:embed="rId3">
            <a:duotone>
              <a:prstClr val="black"/>
              <a:schemeClr val="accent3">
                <a:tint val="45000"/>
                <a:satMod val="400000"/>
              </a:schemeClr>
            </a:duotone>
          </a:blip>
          <a:stretch>
            <a:fillRect/>
          </a:stretch>
        </p:blipFill>
        <p:spPr>
          <a:xfrm>
            <a:off x="242046" y="2664061"/>
            <a:ext cx="2177883" cy="2355744"/>
          </a:xfrm>
          <a:prstGeom prst="rect">
            <a:avLst/>
          </a:prstGeom>
        </p:spPr>
      </p:pic>
      <p:pic>
        <p:nvPicPr>
          <p:cNvPr id="8" name="Picture 7"/>
          <p:cNvPicPr>
            <a:picLocks noChangeAspect="1"/>
          </p:cNvPicPr>
          <p:nvPr/>
        </p:nvPicPr>
        <p:blipFill>
          <a:blip r:embed="rId3"/>
          <a:stretch>
            <a:fillRect/>
          </a:stretch>
        </p:blipFill>
        <p:spPr>
          <a:xfrm rot="280750">
            <a:off x="2444135" y="1658317"/>
            <a:ext cx="2306837" cy="2495229"/>
          </a:xfrm>
          <a:prstGeom prst="rect">
            <a:avLst/>
          </a:prstGeom>
        </p:spPr>
      </p:pic>
      <p:pic>
        <p:nvPicPr>
          <p:cNvPr id="9" name="Picture 8"/>
          <p:cNvPicPr>
            <a:picLocks noChangeAspect="1"/>
          </p:cNvPicPr>
          <p:nvPr/>
        </p:nvPicPr>
        <p:blipFill>
          <a:blip r:embed="rId3">
            <a:duotone>
              <a:prstClr val="black"/>
              <a:schemeClr val="accent3">
                <a:tint val="45000"/>
                <a:satMod val="400000"/>
              </a:schemeClr>
            </a:duotone>
          </a:blip>
          <a:stretch>
            <a:fillRect/>
          </a:stretch>
        </p:blipFill>
        <p:spPr>
          <a:xfrm rot="228300">
            <a:off x="4859461" y="2258876"/>
            <a:ext cx="2306837" cy="2495229"/>
          </a:xfrm>
          <a:prstGeom prst="rect">
            <a:avLst/>
          </a:prstGeom>
        </p:spPr>
      </p:pic>
      <p:pic>
        <p:nvPicPr>
          <p:cNvPr id="10" name="Picture 9"/>
          <p:cNvPicPr>
            <a:picLocks noChangeAspect="1"/>
          </p:cNvPicPr>
          <p:nvPr/>
        </p:nvPicPr>
        <p:blipFill>
          <a:blip r:embed="rId3">
            <a:duotone>
              <a:prstClr val="black"/>
              <a:schemeClr val="accent3">
                <a:tint val="45000"/>
                <a:satMod val="400000"/>
              </a:schemeClr>
            </a:duotone>
          </a:blip>
          <a:stretch>
            <a:fillRect/>
          </a:stretch>
        </p:blipFill>
        <p:spPr>
          <a:xfrm>
            <a:off x="7166298" y="1658316"/>
            <a:ext cx="2306837" cy="2495229"/>
          </a:xfrm>
          <a:prstGeom prst="rect">
            <a:avLst/>
          </a:prstGeom>
        </p:spPr>
      </p:pic>
      <p:pic>
        <p:nvPicPr>
          <p:cNvPr id="11" name="Picture 10"/>
          <p:cNvPicPr>
            <a:picLocks noChangeAspect="1"/>
          </p:cNvPicPr>
          <p:nvPr/>
        </p:nvPicPr>
        <p:blipFill>
          <a:blip r:embed="rId3">
            <a:duotone>
              <a:prstClr val="black"/>
              <a:schemeClr val="accent3">
                <a:tint val="45000"/>
                <a:satMod val="400000"/>
              </a:schemeClr>
            </a:duotone>
          </a:blip>
          <a:stretch>
            <a:fillRect/>
          </a:stretch>
        </p:blipFill>
        <p:spPr>
          <a:xfrm rot="21329542">
            <a:off x="9581624" y="2258877"/>
            <a:ext cx="2306837" cy="2495229"/>
          </a:xfrm>
          <a:prstGeom prst="rect">
            <a:avLst/>
          </a:prstGeom>
        </p:spPr>
      </p:pic>
      <p:sp>
        <p:nvSpPr>
          <p:cNvPr id="12" name="TextBox 11"/>
          <p:cNvSpPr txBox="1"/>
          <p:nvPr/>
        </p:nvSpPr>
        <p:spPr>
          <a:xfrm rot="21380568">
            <a:off x="516932" y="3588724"/>
            <a:ext cx="1604118" cy="369332"/>
          </a:xfrm>
          <a:prstGeom prst="rect">
            <a:avLst/>
          </a:prstGeom>
          <a:noFill/>
        </p:spPr>
        <p:txBody>
          <a:bodyPr wrap="square" rtlCol="0">
            <a:spAutoFit/>
          </a:bodyPr>
          <a:lstStyle/>
          <a:p>
            <a:r>
              <a:rPr lang="en-US" dirty="0" smtClean="0">
                <a:solidFill>
                  <a:schemeClr val="bg2"/>
                </a:solidFill>
                <a:latin typeface="DINComp-Medium" charset="0"/>
                <a:ea typeface="DINComp-Medium" charset="0"/>
                <a:cs typeface="DINComp-Medium" charset="0"/>
              </a:rPr>
              <a:t>FOUNDATION</a:t>
            </a:r>
            <a:endParaRPr lang="en-US" dirty="0">
              <a:solidFill>
                <a:schemeClr val="bg2"/>
              </a:solidFill>
              <a:latin typeface="DINComp-Medium" charset="0"/>
              <a:ea typeface="DINComp-Medium" charset="0"/>
              <a:cs typeface="DINComp-Medium" charset="0"/>
            </a:endParaRPr>
          </a:p>
        </p:txBody>
      </p:sp>
      <p:sp>
        <p:nvSpPr>
          <p:cNvPr id="13" name="TextBox 12"/>
          <p:cNvSpPr txBox="1"/>
          <p:nvPr/>
        </p:nvSpPr>
        <p:spPr>
          <a:xfrm rot="213928">
            <a:off x="2807181" y="2556200"/>
            <a:ext cx="1710582" cy="646331"/>
          </a:xfrm>
          <a:prstGeom prst="rect">
            <a:avLst/>
          </a:prstGeom>
          <a:noFill/>
        </p:spPr>
        <p:txBody>
          <a:bodyPr wrap="square" rtlCol="0">
            <a:spAutoFit/>
          </a:bodyPr>
          <a:lstStyle/>
          <a:p>
            <a:r>
              <a:rPr lang="en-US" dirty="0" smtClean="0">
                <a:latin typeface="DINComp-Medium" charset="0"/>
                <a:ea typeface="DINComp-Medium" charset="0"/>
                <a:cs typeface="DINComp-Medium" charset="0"/>
              </a:rPr>
              <a:t>TARGETED NEEDFINDING</a:t>
            </a:r>
            <a:endParaRPr lang="en-US" dirty="0">
              <a:latin typeface="DINComp-Medium" charset="0"/>
              <a:ea typeface="DINComp-Medium" charset="0"/>
              <a:cs typeface="DINComp-Medium" charset="0"/>
            </a:endParaRPr>
          </a:p>
        </p:txBody>
      </p:sp>
      <p:sp>
        <p:nvSpPr>
          <p:cNvPr id="14" name="TextBox 13"/>
          <p:cNvSpPr txBox="1"/>
          <p:nvPr/>
        </p:nvSpPr>
        <p:spPr>
          <a:xfrm>
            <a:off x="5240709" y="2949066"/>
            <a:ext cx="1710582" cy="923330"/>
          </a:xfrm>
          <a:prstGeom prst="rect">
            <a:avLst/>
          </a:prstGeom>
          <a:noFill/>
        </p:spPr>
        <p:txBody>
          <a:bodyPr wrap="square" rtlCol="0">
            <a:spAutoFit/>
          </a:bodyPr>
          <a:lstStyle/>
          <a:p>
            <a:r>
              <a:rPr lang="en-US" dirty="0" smtClean="0">
                <a:solidFill>
                  <a:schemeClr val="bg2"/>
                </a:solidFill>
                <a:latin typeface="DINComp-Medium" charset="0"/>
                <a:ea typeface="DINComp-Medium" charset="0"/>
                <a:cs typeface="DINComp-Medium" charset="0"/>
              </a:rPr>
              <a:t>DEVELOPED</a:t>
            </a:r>
          </a:p>
          <a:p>
            <a:r>
              <a:rPr lang="en-US" dirty="0" smtClean="0">
                <a:solidFill>
                  <a:schemeClr val="bg2"/>
                </a:solidFill>
                <a:latin typeface="DINComp-Medium" charset="0"/>
                <a:ea typeface="DINComp-Medium" charset="0"/>
                <a:cs typeface="DINComp-Medium" charset="0"/>
              </a:rPr>
              <a:t>POINTS</a:t>
            </a:r>
          </a:p>
          <a:p>
            <a:r>
              <a:rPr lang="en-US" dirty="0" smtClean="0">
                <a:solidFill>
                  <a:schemeClr val="bg2"/>
                </a:solidFill>
                <a:latin typeface="DINComp-Medium" charset="0"/>
                <a:ea typeface="DINComp-Medium" charset="0"/>
                <a:cs typeface="DINComp-Medium" charset="0"/>
              </a:rPr>
              <a:t>OF VIEW</a:t>
            </a:r>
          </a:p>
        </p:txBody>
      </p:sp>
      <p:sp>
        <p:nvSpPr>
          <p:cNvPr id="15" name="TextBox 14"/>
          <p:cNvSpPr txBox="1"/>
          <p:nvPr/>
        </p:nvSpPr>
        <p:spPr>
          <a:xfrm rot="21227059">
            <a:off x="7638354" y="2511541"/>
            <a:ext cx="1710582" cy="646331"/>
          </a:xfrm>
          <a:prstGeom prst="rect">
            <a:avLst/>
          </a:prstGeom>
          <a:noFill/>
        </p:spPr>
        <p:txBody>
          <a:bodyPr wrap="square" rtlCol="0">
            <a:spAutoFit/>
          </a:bodyPr>
          <a:lstStyle/>
          <a:p>
            <a:r>
              <a:rPr lang="en-US" dirty="0" smtClean="0">
                <a:solidFill>
                  <a:schemeClr val="bg2"/>
                </a:solidFill>
                <a:latin typeface="DINComp-Medium" charset="0"/>
                <a:ea typeface="DINComp-Medium" charset="0"/>
                <a:cs typeface="DINComp-Medium" charset="0"/>
              </a:rPr>
              <a:t>PROPOSED </a:t>
            </a:r>
          </a:p>
          <a:p>
            <a:r>
              <a:rPr lang="en-US" dirty="0" smtClean="0">
                <a:solidFill>
                  <a:schemeClr val="bg2"/>
                </a:solidFill>
                <a:latin typeface="DINComp-Medium" charset="0"/>
                <a:ea typeface="DINComp-Medium" charset="0"/>
                <a:cs typeface="DINComp-Medium" charset="0"/>
              </a:rPr>
              <a:t>SOLUTIONS</a:t>
            </a:r>
          </a:p>
        </p:txBody>
      </p:sp>
      <p:sp>
        <p:nvSpPr>
          <p:cNvPr id="16" name="TextBox 15"/>
          <p:cNvSpPr txBox="1"/>
          <p:nvPr/>
        </p:nvSpPr>
        <p:spPr>
          <a:xfrm rot="21227059">
            <a:off x="9908381" y="3104898"/>
            <a:ext cx="1710582" cy="646331"/>
          </a:xfrm>
          <a:prstGeom prst="rect">
            <a:avLst/>
          </a:prstGeom>
          <a:noFill/>
        </p:spPr>
        <p:txBody>
          <a:bodyPr wrap="square" rtlCol="0">
            <a:spAutoFit/>
          </a:bodyPr>
          <a:lstStyle/>
          <a:p>
            <a:pPr algn="ctr"/>
            <a:r>
              <a:rPr lang="en-US" dirty="0" smtClean="0">
                <a:solidFill>
                  <a:schemeClr val="bg2"/>
                </a:solidFill>
                <a:latin typeface="DINComp-Medium" charset="0"/>
                <a:ea typeface="DINComp-Medium" charset="0"/>
                <a:cs typeface="DINComp-Medium" charset="0"/>
              </a:rPr>
              <a:t>KEY TAKEAWAYS</a:t>
            </a:r>
          </a:p>
        </p:txBody>
      </p:sp>
    </p:spTree>
    <p:extLst>
      <p:ext uri="{BB962C8B-B14F-4D97-AF65-F5344CB8AC3E}">
        <p14:creationId xmlns:p14="http://schemas.microsoft.com/office/powerpoint/2010/main" val="21445072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639886"/>
            <a:ext cx="4045058" cy="5729917"/>
          </a:xfrm>
          <a:prstGeom prst="rect">
            <a:avLst/>
          </a:prstGeom>
          <a:solidFill>
            <a:schemeClr val="bg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146942" y="639886"/>
            <a:ext cx="4045058" cy="5729917"/>
          </a:xfrm>
          <a:prstGeom prst="rect">
            <a:avLst/>
          </a:prstGeom>
          <a:solidFill>
            <a:schemeClr val="bg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073471" y="639886"/>
            <a:ext cx="4045058" cy="5729917"/>
          </a:xfrm>
          <a:prstGeom prst="rect">
            <a:avLst/>
          </a:prstGeom>
          <a:solidFill>
            <a:schemeClr val="bg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2046" y="208999"/>
            <a:ext cx="3617031" cy="430887"/>
          </a:xfrm>
          <a:prstGeom prst="rect">
            <a:avLst/>
          </a:prstGeom>
          <a:noFill/>
        </p:spPr>
        <p:txBody>
          <a:bodyPr wrap="square" rtlCol="0">
            <a:spAutoFit/>
          </a:bodyPr>
          <a:lstStyle/>
          <a:p>
            <a:r>
              <a:rPr lang="en-US" sz="2200" smtClean="0">
                <a:solidFill>
                  <a:schemeClr val="bg1"/>
                </a:solidFill>
                <a:latin typeface="DINComp-Light" charset="0"/>
                <a:ea typeface="DINComp-Light" charset="0"/>
                <a:cs typeface="DINComp-Light" charset="0"/>
              </a:rPr>
              <a:t>TARGETED NEEDFINDING</a:t>
            </a:r>
            <a:endParaRPr lang="en-US" sz="2200" dirty="0">
              <a:solidFill>
                <a:schemeClr val="bg1"/>
              </a:solidFill>
              <a:latin typeface="DINComp-Light" charset="0"/>
              <a:ea typeface="DINComp-Light" charset="0"/>
              <a:cs typeface="DINComp-Light" charset="0"/>
            </a:endParaRPr>
          </a:p>
        </p:txBody>
      </p:sp>
      <p:sp>
        <p:nvSpPr>
          <p:cNvPr id="12" name="TextBox 11"/>
          <p:cNvSpPr txBox="1"/>
          <p:nvPr/>
        </p:nvSpPr>
        <p:spPr>
          <a:xfrm>
            <a:off x="214013" y="6023045"/>
            <a:ext cx="3617031" cy="769441"/>
          </a:xfrm>
          <a:prstGeom prst="rect">
            <a:avLst/>
          </a:prstGeom>
          <a:noFill/>
        </p:spPr>
        <p:txBody>
          <a:bodyPr wrap="square" rtlCol="0">
            <a:spAutoFit/>
          </a:bodyPr>
          <a:lstStyle/>
          <a:p>
            <a:endParaRPr lang="en-US" sz="2200" b="1" dirty="0" smtClean="0">
              <a:solidFill>
                <a:schemeClr val="bg1"/>
              </a:solidFill>
              <a:latin typeface="DINComp-Light" charset="0"/>
              <a:ea typeface="DINComp-Light" charset="0"/>
              <a:cs typeface="DINComp-Light" charset="0"/>
            </a:endParaRPr>
          </a:p>
          <a:p>
            <a:r>
              <a:rPr lang="en-US" sz="2200" dirty="0" smtClean="0">
                <a:solidFill>
                  <a:schemeClr val="bg1"/>
                </a:solidFill>
                <a:latin typeface="DIN Next LT Pro Ultra Light" charset="0"/>
                <a:ea typeface="DIN Next LT Pro Ultra Light" charset="0"/>
                <a:cs typeface="DIN Next LT Pro Ultra Light" charset="0"/>
              </a:rPr>
              <a:t>VOLUNTEER</a:t>
            </a:r>
            <a:r>
              <a:rPr lang="en-US" sz="2200" dirty="0">
                <a:solidFill>
                  <a:schemeClr val="bg1"/>
                </a:solidFill>
                <a:latin typeface="DIN Next LT Pro Ultra Light" charset="0"/>
                <a:ea typeface="DIN Next LT Pro Ultra Light" charset="0"/>
                <a:cs typeface="DIN Next LT Pro Ultra Light" charset="0"/>
              </a:rPr>
              <a:t> </a:t>
            </a:r>
            <a:r>
              <a:rPr lang="en-US" sz="2200" dirty="0" smtClean="0">
                <a:solidFill>
                  <a:schemeClr val="bg1"/>
                </a:solidFill>
                <a:latin typeface="DIN Next LT Pro Ultra Light" charset="0"/>
                <a:ea typeface="DIN Next LT Pro Ultra Light" charset="0"/>
                <a:cs typeface="DIN Next LT Pro Ultra Light" charset="0"/>
              </a:rPr>
              <a:t>- WORDS ALIVE</a:t>
            </a:r>
            <a:endParaRPr lang="en-US" sz="2200" dirty="0">
              <a:solidFill>
                <a:schemeClr val="bg1"/>
              </a:solidFill>
              <a:latin typeface="DIN Next LT Pro Ultra Light" charset="0"/>
              <a:ea typeface="DIN Next LT Pro Ultra Light" charset="0"/>
              <a:cs typeface="DIN Next LT Pro Ultra Light" charset="0"/>
            </a:endParaRPr>
          </a:p>
        </p:txBody>
      </p:sp>
      <p:sp>
        <p:nvSpPr>
          <p:cNvPr id="13" name="TextBox 12"/>
          <p:cNvSpPr txBox="1"/>
          <p:nvPr/>
        </p:nvSpPr>
        <p:spPr>
          <a:xfrm>
            <a:off x="4287484" y="6023044"/>
            <a:ext cx="3617031" cy="769441"/>
          </a:xfrm>
          <a:prstGeom prst="rect">
            <a:avLst/>
          </a:prstGeom>
          <a:noFill/>
        </p:spPr>
        <p:txBody>
          <a:bodyPr wrap="square" rtlCol="0">
            <a:spAutoFit/>
          </a:bodyPr>
          <a:lstStyle/>
          <a:p>
            <a:endParaRPr lang="en-US" sz="2200" b="1" dirty="0" smtClean="0">
              <a:solidFill>
                <a:schemeClr val="bg1"/>
              </a:solidFill>
              <a:latin typeface="DINComp-Light" charset="0"/>
              <a:ea typeface="DINComp-Light" charset="0"/>
              <a:cs typeface="DINComp-Light" charset="0"/>
            </a:endParaRPr>
          </a:p>
          <a:p>
            <a:r>
              <a:rPr lang="en-US" sz="2200" dirty="0" smtClean="0">
                <a:solidFill>
                  <a:schemeClr val="bg1"/>
                </a:solidFill>
                <a:latin typeface="DIN Next LT Pro Ultra Light" charset="0"/>
                <a:ea typeface="DIN Next LT Pro Ultra Light" charset="0"/>
                <a:cs typeface="DIN Next LT Pro Ultra Light" charset="0"/>
              </a:rPr>
              <a:t>PRODUCT MANAGER - CBS</a:t>
            </a:r>
            <a:endParaRPr lang="en-US" sz="2200" dirty="0">
              <a:solidFill>
                <a:schemeClr val="bg1"/>
              </a:solidFill>
              <a:latin typeface="DIN Next LT Pro Ultra Light" charset="0"/>
              <a:ea typeface="DIN Next LT Pro Ultra Light" charset="0"/>
              <a:cs typeface="DIN Next LT Pro Ultra Light" charset="0"/>
            </a:endParaRPr>
          </a:p>
        </p:txBody>
      </p:sp>
      <p:sp>
        <p:nvSpPr>
          <p:cNvPr id="14" name="TextBox 13"/>
          <p:cNvSpPr txBox="1"/>
          <p:nvPr/>
        </p:nvSpPr>
        <p:spPr>
          <a:xfrm>
            <a:off x="8574969" y="6023043"/>
            <a:ext cx="3617031" cy="769441"/>
          </a:xfrm>
          <a:prstGeom prst="rect">
            <a:avLst/>
          </a:prstGeom>
          <a:noFill/>
        </p:spPr>
        <p:txBody>
          <a:bodyPr wrap="square" rtlCol="0">
            <a:spAutoFit/>
          </a:bodyPr>
          <a:lstStyle/>
          <a:p>
            <a:endParaRPr lang="en-US" sz="2200" b="1" dirty="0" smtClean="0">
              <a:solidFill>
                <a:schemeClr val="bg1"/>
              </a:solidFill>
              <a:latin typeface="DINComp-Light" charset="0"/>
              <a:ea typeface="DINComp-Light" charset="0"/>
              <a:cs typeface="DINComp-Light" charset="0"/>
            </a:endParaRPr>
          </a:p>
          <a:p>
            <a:r>
              <a:rPr lang="en-US" sz="2200" dirty="0" smtClean="0">
                <a:solidFill>
                  <a:schemeClr val="bg1"/>
                </a:solidFill>
                <a:latin typeface="DIN Next LT Pro Ultra Light" charset="0"/>
                <a:ea typeface="DIN Next LT Pro Ultra Light" charset="0"/>
                <a:cs typeface="DIN Next LT Pro Ultra Light" charset="0"/>
              </a:rPr>
              <a:t>PROFESSOR - STANFORD</a:t>
            </a:r>
            <a:endParaRPr lang="en-US" sz="2200" dirty="0">
              <a:solidFill>
                <a:schemeClr val="bg1"/>
              </a:solidFill>
              <a:latin typeface="DIN Next LT Pro Ultra Light" charset="0"/>
              <a:ea typeface="DIN Next LT Pro Ultra Light" charset="0"/>
              <a:cs typeface="DIN Next LT Pro Ultra Light" charset="0"/>
            </a:endParaRPr>
          </a:p>
        </p:txBody>
      </p:sp>
      <p:pic>
        <p:nvPicPr>
          <p:cNvPr id="1026" name="Picture 2" descr="https://lh6.googleusercontent.com/XlcJADxx5EVUHSbR7LCl3jxsFtSLEm7HFA2pdNeflObiVi75hZdrA89QR5AELjlCJdFyFmkDAhmNoYXfSOSlO6DGOYem5XIYIhfAGJE7v13b8bU1n9RwPSXjWbT6WQXfNnEaAlQ"/>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8298856" y="790415"/>
            <a:ext cx="3741230" cy="27934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4.googleusercontent.com/t-sjorRjFAlCcsRSVij55irGeGZ9fVNwQ6oe1Oid-3CI2-Qf1EulfKxRiqLEeaUU0AuD83LlYGA_LPt3nYt37_7KANXWsmQuP38kMPdlRMJT7ruhtmIkFloD_b7C8A0X_4zLinI"/>
          <p:cNvPicPr>
            <a:picLocks noChangeAspect="1" noChangeArrowheads="1"/>
          </p:cNvPicPr>
          <p:nvPr/>
        </p:nvPicPr>
        <p:blipFill rotWithShape="1">
          <a:blip r:embed="rId4">
            <a:alphaModFix amt="49000"/>
            <a:extLst>
              <a:ext uri="{28A0092B-C50C-407E-A947-70E740481C1C}">
                <a14:useLocalDpi xmlns:a14="http://schemas.microsoft.com/office/drawing/2010/main" val="0"/>
              </a:ext>
            </a:extLst>
          </a:blip>
          <a:srcRect t="11286" r="20078" b="28120"/>
          <a:stretch/>
        </p:blipFill>
        <p:spPr bwMode="auto">
          <a:xfrm>
            <a:off x="4196972" y="790416"/>
            <a:ext cx="3790341" cy="2793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a:srcRect l="35641" t="15021" r="28636" b="44301"/>
          <a:stretch/>
        </p:blipFill>
        <p:spPr>
          <a:xfrm>
            <a:off x="185979" y="790416"/>
            <a:ext cx="3735578" cy="2793452"/>
          </a:xfrm>
          <a:prstGeom prst="rect">
            <a:avLst/>
          </a:prstGeom>
        </p:spPr>
      </p:pic>
      <p:sp>
        <p:nvSpPr>
          <p:cNvPr id="4" name="TextBox 3"/>
          <p:cNvSpPr txBox="1"/>
          <p:nvPr/>
        </p:nvSpPr>
        <p:spPr>
          <a:xfrm>
            <a:off x="185979" y="4014755"/>
            <a:ext cx="3735578" cy="1754326"/>
          </a:xfrm>
          <a:prstGeom prst="rect">
            <a:avLst/>
          </a:prstGeom>
          <a:noFill/>
        </p:spPr>
        <p:txBody>
          <a:bodyPr wrap="square" rtlCol="0">
            <a:spAutoFit/>
          </a:bodyPr>
          <a:lstStyle/>
          <a:p>
            <a:r>
              <a:rPr lang="en-US" dirty="0" smtClean="0">
                <a:ea typeface="DINComp" charset="0"/>
                <a:cs typeface="DINComp" charset="0"/>
              </a:rPr>
              <a:t>“Because people are volunteering their time, priorities are in different places. Our meetings manifest themselves as social gatherings, which can be frustrating for the leadership team.”</a:t>
            </a:r>
            <a:endParaRPr lang="en-US" dirty="0">
              <a:ea typeface="DINComp" charset="0"/>
              <a:cs typeface="DINComp" charset="0"/>
            </a:endParaRPr>
          </a:p>
        </p:txBody>
      </p:sp>
      <p:sp>
        <p:nvSpPr>
          <p:cNvPr id="17" name="TextBox 16"/>
          <p:cNvSpPr txBox="1"/>
          <p:nvPr/>
        </p:nvSpPr>
        <p:spPr>
          <a:xfrm>
            <a:off x="4196972" y="4014755"/>
            <a:ext cx="3735578" cy="1477328"/>
          </a:xfrm>
          <a:prstGeom prst="rect">
            <a:avLst/>
          </a:prstGeom>
          <a:noFill/>
        </p:spPr>
        <p:txBody>
          <a:bodyPr wrap="square" rtlCol="0">
            <a:spAutoFit/>
          </a:bodyPr>
          <a:lstStyle/>
          <a:p>
            <a:r>
              <a:rPr lang="en-US" dirty="0" smtClean="0">
                <a:solidFill>
                  <a:schemeClr val="bg2"/>
                </a:solidFill>
              </a:rPr>
              <a:t>“There </a:t>
            </a:r>
            <a:r>
              <a:rPr lang="en-US" dirty="0">
                <a:solidFill>
                  <a:schemeClr val="bg2"/>
                </a:solidFill>
              </a:rPr>
              <a:t>is always a group of people sitting in the back on their computers that clearly do not need to be in the room. You’ve been there, I’ve been there. It just happens.”</a:t>
            </a:r>
            <a:endParaRPr lang="en-US" dirty="0">
              <a:solidFill>
                <a:schemeClr val="bg2"/>
              </a:solidFill>
              <a:ea typeface="DINComp" charset="0"/>
              <a:cs typeface="DINComp" charset="0"/>
            </a:endParaRPr>
          </a:p>
        </p:txBody>
      </p:sp>
      <p:sp>
        <p:nvSpPr>
          <p:cNvPr id="18" name="TextBox 17"/>
          <p:cNvSpPr txBox="1"/>
          <p:nvPr/>
        </p:nvSpPr>
        <p:spPr>
          <a:xfrm>
            <a:off x="8298856" y="4014755"/>
            <a:ext cx="3735578" cy="1477328"/>
          </a:xfrm>
          <a:prstGeom prst="rect">
            <a:avLst/>
          </a:prstGeom>
          <a:noFill/>
        </p:spPr>
        <p:txBody>
          <a:bodyPr wrap="square" rtlCol="0">
            <a:spAutoFit/>
          </a:bodyPr>
          <a:lstStyle/>
          <a:p>
            <a:r>
              <a:rPr lang="en-US" dirty="0" smtClean="0">
                <a:solidFill>
                  <a:schemeClr val="bg2"/>
                </a:solidFill>
              </a:rPr>
              <a:t>“I schedule weekly because it seems that having the meeting is better than not having the meeting. Wait… that doesn’t make sense when I say it out loud.”</a:t>
            </a:r>
            <a:endParaRPr lang="en-US" dirty="0">
              <a:solidFill>
                <a:schemeClr val="bg2"/>
              </a:solidFill>
              <a:ea typeface="DINComp" charset="0"/>
              <a:cs typeface="DINComp" charset="0"/>
            </a:endParaRPr>
          </a:p>
        </p:txBody>
      </p:sp>
      <p:sp>
        <p:nvSpPr>
          <p:cNvPr id="19" name="TextBox 18"/>
          <p:cNvSpPr txBox="1"/>
          <p:nvPr/>
        </p:nvSpPr>
        <p:spPr>
          <a:xfrm>
            <a:off x="185979" y="3349677"/>
            <a:ext cx="3617031" cy="769441"/>
          </a:xfrm>
          <a:prstGeom prst="rect">
            <a:avLst/>
          </a:prstGeom>
          <a:noFill/>
        </p:spPr>
        <p:txBody>
          <a:bodyPr wrap="square" rtlCol="0">
            <a:spAutoFit/>
          </a:bodyPr>
          <a:lstStyle/>
          <a:p>
            <a:endParaRPr lang="en-US" sz="2200" b="1" dirty="0" smtClean="0">
              <a:solidFill>
                <a:schemeClr val="bg1"/>
              </a:solidFill>
              <a:latin typeface="DINComp-Light" charset="0"/>
              <a:ea typeface="DINComp-Light" charset="0"/>
              <a:cs typeface="DINComp-Light" charset="0"/>
            </a:endParaRPr>
          </a:p>
          <a:p>
            <a:r>
              <a:rPr lang="en-US" sz="2200" dirty="0" smtClean="0">
                <a:latin typeface="DIN Next LT Pro Ultra Light" charset="0"/>
                <a:ea typeface="DIN Next LT Pro Ultra Light" charset="0"/>
                <a:cs typeface="DIN Next LT Pro Ultra Light" charset="0"/>
              </a:rPr>
              <a:t>KAY L.</a:t>
            </a:r>
            <a:endParaRPr lang="en-US" sz="2200" dirty="0">
              <a:latin typeface="DIN Next LT Pro Ultra Light" charset="0"/>
              <a:ea typeface="DIN Next LT Pro Ultra Light" charset="0"/>
              <a:cs typeface="DIN Next LT Pro Ultra Light" charset="0"/>
            </a:endParaRPr>
          </a:p>
        </p:txBody>
      </p:sp>
      <p:sp>
        <p:nvSpPr>
          <p:cNvPr id="20" name="TextBox 19"/>
          <p:cNvSpPr txBox="1"/>
          <p:nvPr/>
        </p:nvSpPr>
        <p:spPr>
          <a:xfrm>
            <a:off x="4196972" y="3345387"/>
            <a:ext cx="3617031" cy="769441"/>
          </a:xfrm>
          <a:prstGeom prst="rect">
            <a:avLst/>
          </a:prstGeom>
          <a:noFill/>
        </p:spPr>
        <p:txBody>
          <a:bodyPr wrap="square" rtlCol="0">
            <a:spAutoFit/>
          </a:bodyPr>
          <a:lstStyle/>
          <a:p>
            <a:endParaRPr lang="en-US" sz="2200" b="1" dirty="0" smtClean="0">
              <a:solidFill>
                <a:schemeClr val="bg1"/>
              </a:solidFill>
              <a:latin typeface="DINComp-Light" charset="0"/>
              <a:ea typeface="DINComp-Light" charset="0"/>
              <a:cs typeface="DINComp-Light" charset="0"/>
            </a:endParaRPr>
          </a:p>
          <a:p>
            <a:r>
              <a:rPr lang="en-US" sz="2200" dirty="0" smtClean="0">
                <a:solidFill>
                  <a:schemeClr val="bg1"/>
                </a:solidFill>
                <a:latin typeface="DIN Next LT Pro Ultra Light" charset="0"/>
                <a:ea typeface="DIN Next LT Pro Ultra Light" charset="0"/>
                <a:cs typeface="DIN Next LT Pro Ultra Light" charset="0"/>
              </a:rPr>
              <a:t>GRANT G.</a:t>
            </a:r>
            <a:endParaRPr lang="en-US" sz="2200" dirty="0">
              <a:solidFill>
                <a:schemeClr val="bg1"/>
              </a:solidFill>
              <a:latin typeface="DIN Next LT Pro Ultra Light" charset="0"/>
              <a:ea typeface="DIN Next LT Pro Ultra Light" charset="0"/>
              <a:cs typeface="DIN Next LT Pro Ultra Light" charset="0"/>
            </a:endParaRPr>
          </a:p>
        </p:txBody>
      </p:sp>
      <p:sp>
        <p:nvSpPr>
          <p:cNvPr id="21" name="TextBox 20"/>
          <p:cNvSpPr txBox="1"/>
          <p:nvPr/>
        </p:nvSpPr>
        <p:spPr>
          <a:xfrm>
            <a:off x="8298856" y="3310775"/>
            <a:ext cx="3617031" cy="769441"/>
          </a:xfrm>
          <a:prstGeom prst="rect">
            <a:avLst/>
          </a:prstGeom>
          <a:noFill/>
        </p:spPr>
        <p:txBody>
          <a:bodyPr wrap="square" rtlCol="0">
            <a:spAutoFit/>
          </a:bodyPr>
          <a:lstStyle/>
          <a:p>
            <a:endParaRPr lang="en-US" sz="2200" b="1" dirty="0" smtClean="0">
              <a:solidFill>
                <a:schemeClr val="bg1"/>
              </a:solidFill>
              <a:latin typeface="DINComp-Light" charset="0"/>
              <a:ea typeface="DINComp-Light" charset="0"/>
              <a:cs typeface="DINComp-Light" charset="0"/>
            </a:endParaRPr>
          </a:p>
          <a:p>
            <a:r>
              <a:rPr lang="en-US" sz="2200" dirty="0" smtClean="0">
                <a:solidFill>
                  <a:schemeClr val="bg1"/>
                </a:solidFill>
                <a:latin typeface="DIN Next LT Pro Ultra Light" charset="0"/>
                <a:ea typeface="DIN Next LT Pro Ultra Light" charset="0"/>
                <a:cs typeface="DIN Next LT Pro Ultra Light" charset="0"/>
              </a:rPr>
              <a:t>TOM K.</a:t>
            </a:r>
            <a:endParaRPr lang="en-US" sz="2200" dirty="0">
              <a:solidFill>
                <a:schemeClr val="bg1"/>
              </a:solidFill>
              <a:latin typeface="DIN Next LT Pro Ultra Light" charset="0"/>
              <a:ea typeface="DIN Next LT Pro Ultra Light" charset="0"/>
              <a:cs typeface="DIN Next LT Pro Ultra Light" charset="0"/>
            </a:endParaRPr>
          </a:p>
        </p:txBody>
      </p:sp>
    </p:spTree>
    <p:extLst>
      <p:ext uri="{BB962C8B-B14F-4D97-AF65-F5344CB8AC3E}">
        <p14:creationId xmlns:p14="http://schemas.microsoft.com/office/powerpoint/2010/main" val="9598768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639886"/>
            <a:ext cx="4045058" cy="5729917"/>
          </a:xfrm>
          <a:prstGeom prst="rect">
            <a:avLst/>
          </a:prstGeom>
          <a:solidFill>
            <a:schemeClr val="bg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146942" y="639886"/>
            <a:ext cx="4045058" cy="5729917"/>
          </a:xfrm>
          <a:prstGeom prst="rect">
            <a:avLst/>
          </a:prstGeom>
          <a:solidFill>
            <a:schemeClr val="bg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073471" y="639886"/>
            <a:ext cx="4045058" cy="5729917"/>
          </a:xfrm>
          <a:prstGeom prst="rect">
            <a:avLst/>
          </a:prstGeom>
          <a:solidFill>
            <a:schemeClr val="bg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2046" y="208999"/>
            <a:ext cx="3617031" cy="430887"/>
          </a:xfrm>
          <a:prstGeom prst="rect">
            <a:avLst/>
          </a:prstGeom>
          <a:noFill/>
        </p:spPr>
        <p:txBody>
          <a:bodyPr wrap="square" rtlCol="0">
            <a:spAutoFit/>
          </a:bodyPr>
          <a:lstStyle/>
          <a:p>
            <a:r>
              <a:rPr lang="en-US" sz="2200" smtClean="0">
                <a:solidFill>
                  <a:schemeClr val="bg1"/>
                </a:solidFill>
                <a:latin typeface="DINComp-Light" charset="0"/>
                <a:ea typeface="DINComp-Light" charset="0"/>
                <a:cs typeface="DINComp-Light" charset="0"/>
              </a:rPr>
              <a:t>TARGETED NEEDFINDING</a:t>
            </a:r>
            <a:endParaRPr lang="en-US" sz="2200" dirty="0">
              <a:solidFill>
                <a:schemeClr val="bg1"/>
              </a:solidFill>
              <a:latin typeface="DINComp-Light" charset="0"/>
              <a:ea typeface="DINComp-Light" charset="0"/>
              <a:cs typeface="DINComp-Light" charset="0"/>
            </a:endParaRPr>
          </a:p>
        </p:txBody>
      </p:sp>
      <p:sp>
        <p:nvSpPr>
          <p:cNvPr id="12" name="TextBox 11"/>
          <p:cNvSpPr txBox="1"/>
          <p:nvPr/>
        </p:nvSpPr>
        <p:spPr>
          <a:xfrm>
            <a:off x="214013" y="6023045"/>
            <a:ext cx="3617031" cy="769441"/>
          </a:xfrm>
          <a:prstGeom prst="rect">
            <a:avLst/>
          </a:prstGeom>
          <a:noFill/>
        </p:spPr>
        <p:txBody>
          <a:bodyPr wrap="square" rtlCol="0">
            <a:spAutoFit/>
          </a:bodyPr>
          <a:lstStyle/>
          <a:p>
            <a:endParaRPr lang="en-US" sz="2200" b="1" dirty="0" smtClean="0">
              <a:solidFill>
                <a:schemeClr val="bg1"/>
              </a:solidFill>
              <a:latin typeface="DINComp-Light" charset="0"/>
              <a:ea typeface="DINComp-Light" charset="0"/>
              <a:cs typeface="DINComp-Light" charset="0"/>
            </a:endParaRPr>
          </a:p>
          <a:p>
            <a:r>
              <a:rPr lang="en-US" sz="2200" dirty="0" smtClean="0">
                <a:solidFill>
                  <a:schemeClr val="bg1"/>
                </a:solidFill>
                <a:latin typeface="DIN Next LT Pro Ultra Light" charset="0"/>
                <a:ea typeface="DIN Next LT Pro Ultra Light" charset="0"/>
                <a:cs typeface="DIN Next LT Pro Ultra Light" charset="0"/>
              </a:rPr>
              <a:t>VOLUNTEER</a:t>
            </a:r>
            <a:r>
              <a:rPr lang="en-US" sz="2200" dirty="0">
                <a:solidFill>
                  <a:schemeClr val="bg1"/>
                </a:solidFill>
                <a:latin typeface="DIN Next LT Pro Ultra Light" charset="0"/>
                <a:ea typeface="DIN Next LT Pro Ultra Light" charset="0"/>
                <a:cs typeface="DIN Next LT Pro Ultra Light" charset="0"/>
              </a:rPr>
              <a:t> </a:t>
            </a:r>
            <a:r>
              <a:rPr lang="en-US" sz="2200" dirty="0" smtClean="0">
                <a:solidFill>
                  <a:schemeClr val="bg1"/>
                </a:solidFill>
                <a:latin typeface="DIN Next LT Pro Ultra Light" charset="0"/>
                <a:ea typeface="DIN Next LT Pro Ultra Light" charset="0"/>
                <a:cs typeface="DIN Next LT Pro Ultra Light" charset="0"/>
              </a:rPr>
              <a:t>- WORDS ALIVE</a:t>
            </a:r>
            <a:endParaRPr lang="en-US" sz="2200" dirty="0">
              <a:solidFill>
                <a:schemeClr val="bg1"/>
              </a:solidFill>
              <a:latin typeface="DIN Next LT Pro Ultra Light" charset="0"/>
              <a:ea typeface="DIN Next LT Pro Ultra Light" charset="0"/>
              <a:cs typeface="DIN Next LT Pro Ultra Light" charset="0"/>
            </a:endParaRPr>
          </a:p>
        </p:txBody>
      </p:sp>
      <p:sp>
        <p:nvSpPr>
          <p:cNvPr id="13" name="TextBox 12"/>
          <p:cNvSpPr txBox="1"/>
          <p:nvPr/>
        </p:nvSpPr>
        <p:spPr>
          <a:xfrm>
            <a:off x="4287484" y="6023044"/>
            <a:ext cx="3617031" cy="769441"/>
          </a:xfrm>
          <a:prstGeom prst="rect">
            <a:avLst/>
          </a:prstGeom>
          <a:noFill/>
        </p:spPr>
        <p:txBody>
          <a:bodyPr wrap="square" rtlCol="0">
            <a:spAutoFit/>
          </a:bodyPr>
          <a:lstStyle/>
          <a:p>
            <a:endParaRPr lang="en-US" sz="2200" b="1" dirty="0" smtClean="0">
              <a:solidFill>
                <a:schemeClr val="bg1"/>
              </a:solidFill>
              <a:latin typeface="DINComp-Light" charset="0"/>
              <a:ea typeface="DINComp-Light" charset="0"/>
              <a:cs typeface="DINComp-Light" charset="0"/>
            </a:endParaRPr>
          </a:p>
          <a:p>
            <a:r>
              <a:rPr lang="en-US" sz="2200" dirty="0" smtClean="0">
                <a:solidFill>
                  <a:schemeClr val="bg1"/>
                </a:solidFill>
                <a:latin typeface="DIN Next LT Pro Ultra Light" charset="0"/>
                <a:ea typeface="DIN Next LT Pro Ultra Light" charset="0"/>
                <a:cs typeface="DIN Next LT Pro Ultra Light" charset="0"/>
              </a:rPr>
              <a:t>PRODUCT MANAGER - CBS</a:t>
            </a:r>
            <a:endParaRPr lang="en-US" sz="2200" dirty="0">
              <a:solidFill>
                <a:schemeClr val="bg1"/>
              </a:solidFill>
              <a:latin typeface="DIN Next LT Pro Ultra Light" charset="0"/>
              <a:ea typeface="DIN Next LT Pro Ultra Light" charset="0"/>
              <a:cs typeface="DIN Next LT Pro Ultra Light" charset="0"/>
            </a:endParaRPr>
          </a:p>
        </p:txBody>
      </p:sp>
      <p:sp>
        <p:nvSpPr>
          <p:cNvPr id="14" name="TextBox 13"/>
          <p:cNvSpPr txBox="1"/>
          <p:nvPr/>
        </p:nvSpPr>
        <p:spPr>
          <a:xfrm>
            <a:off x="8574969" y="6023043"/>
            <a:ext cx="3617031" cy="769441"/>
          </a:xfrm>
          <a:prstGeom prst="rect">
            <a:avLst/>
          </a:prstGeom>
          <a:noFill/>
        </p:spPr>
        <p:txBody>
          <a:bodyPr wrap="square" rtlCol="0">
            <a:spAutoFit/>
          </a:bodyPr>
          <a:lstStyle/>
          <a:p>
            <a:endParaRPr lang="en-US" sz="2200" b="1" dirty="0" smtClean="0">
              <a:solidFill>
                <a:schemeClr val="bg1"/>
              </a:solidFill>
              <a:latin typeface="DINComp-Light" charset="0"/>
              <a:ea typeface="DINComp-Light" charset="0"/>
              <a:cs typeface="DINComp-Light" charset="0"/>
            </a:endParaRPr>
          </a:p>
          <a:p>
            <a:r>
              <a:rPr lang="en-US" sz="2200" dirty="0" smtClean="0">
                <a:solidFill>
                  <a:schemeClr val="bg1"/>
                </a:solidFill>
                <a:latin typeface="DIN Next LT Pro Ultra Light" charset="0"/>
                <a:ea typeface="DIN Next LT Pro Ultra Light" charset="0"/>
                <a:cs typeface="DIN Next LT Pro Ultra Light" charset="0"/>
              </a:rPr>
              <a:t>PROFESSOR - STANFORD</a:t>
            </a:r>
            <a:endParaRPr lang="en-US" sz="2200" dirty="0">
              <a:solidFill>
                <a:schemeClr val="bg1"/>
              </a:solidFill>
              <a:latin typeface="DIN Next LT Pro Ultra Light" charset="0"/>
              <a:ea typeface="DIN Next LT Pro Ultra Light" charset="0"/>
              <a:cs typeface="DIN Next LT Pro Ultra Light" charset="0"/>
            </a:endParaRPr>
          </a:p>
        </p:txBody>
      </p:sp>
      <p:pic>
        <p:nvPicPr>
          <p:cNvPr id="1026" name="Picture 2" descr="https://lh6.googleusercontent.com/XlcJADxx5EVUHSbR7LCl3jxsFtSLEm7HFA2pdNeflObiVi75hZdrA89QR5AELjlCJdFyFmkDAhmNoYXfSOSlO6DGOYem5XIYIhfAGJE7v13b8bU1n9RwPSXjWbT6WQXfNnEaAlQ"/>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8298856" y="790415"/>
            <a:ext cx="3741230" cy="27934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4.googleusercontent.com/t-sjorRjFAlCcsRSVij55irGeGZ9fVNwQ6oe1Oid-3CI2-Qf1EulfKxRiqLEeaUU0AuD83LlYGA_LPt3nYt37_7KANXWsmQuP38kMPdlRMJT7ruhtmIkFloD_b7C8A0X_4zLinI"/>
          <p:cNvPicPr>
            <a:picLocks noChangeAspect="1" noChangeArrowheads="1"/>
          </p:cNvPicPr>
          <p:nvPr/>
        </p:nvPicPr>
        <p:blipFill rotWithShape="1">
          <a:blip r:embed="rId4">
            <a:extLst>
              <a:ext uri="{28A0092B-C50C-407E-A947-70E740481C1C}">
                <a14:useLocalDpi xmlns:a14="http://schemas.microsoft.com/office/drawing/2010/main" val="0"/>
              </a:ext>
            </a:extLst>
          </a:blip>
          <a:srcRect t="11286" r="20078" b="28120"/>
          <a:stretch/>
        </p:blipFill>
        <p:spPr bwMode="auto">
          <a:xfrm>
            <a:off x="4196972" y="790416"/>
            <a:ext cx="3790341" cy="2793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a:alphaModFix amt="50000"/>
          </a:blip>
          <a:srcRect l="35641" t="15021" r="28636" b="44301"/>
          <a:stretch/>
        </p:blipFill>
        <p:spPr>
          <a:xfrm>
            <a:off x="185979" y="790416"/>
            <a:ext cx="3735578" cy="2793452"/>
          </a:xfrm>
          <a:prstGeom prst="rect">
            <a:avLst/>
          </a:prstGeom>
        </p:spPr>
      </p:pic>
      <p:sp>
        <p:nvSpPr>
          <p:cNvPr id="4" name="TextBox 3"/>
          <p:cNvSpPr txBox="1"/>
          <p:nvPr/>
        </p:nvSpPr>
        <p:spPr>
          <a:xfrm>
            <a:off x="185979" y="4014755"/>
            <a:ext cx="3735578" cy="1754326"/>
          </a:xfrm>
          <a:prstGeom prst="rect">
            <a:avLst/>
          </a:prstGeom>
          <a:noFill/>
        </p:spPr>
        <p:txBody>
          <a:bodyPr wrap="square" rtlCol="0">
            <a:spAutoFit/>
          </a:bodyPr>
          <a:lstStyle/>
          <a:p>
            <a:r>
              <a:rPr lang="en-US" dirty="0" smtClean="0">
                <a:solidFill>
                  <a:schemeClr val="bg2"/>
                </a:solidFill>
                <a:ea typeface="DINComp" charset="0"/>
                <a:cs typeface="DINComp" charset="0"/>
              </a:rPr>
              <a:t>“Because people are volunteering their time, priorities are in different places. Our meetings manifest themselves as social gatherings, which can be frustrating for the leadership team.”</a:t>
            </a:r>
            <a:endParaRPr lang="en-US" dirty="0">
              <a:solidFill>
                <a:schemeClr val="bg2"/>
              </a:solidFill>
              <a:ea typeface="DINComp" charset="0"/>
              <a:cs typeface="DINComp" charset="0"/>
            </a:endParaRPr>
          </a:p>
        </p:txBody>
      </p:sp>
      <p:sp>
        <p:nvSpPr>
          <p:cNvPr id="17" name="TextBox 16"/>
          <p:cNvSpPr txBox="1"/>
          <p:nvPr/>
        </p:nvSpPr>
        <p:spPr>
          <a:xfrm>
            <a:off x="4196972" y="4014755"/>
            <a:ext cx="3735578" cy="1477328"/>
          </a:xfrm>
          <a:prstGeom prst="rect">
            <a:avLst/>
          </a:prstGeom>
          <a:noFill/>
        </p:spPr>
        <p:txBody>
          <a:bodyPr wrap="square" rtlCol="0">
            <a:spAutoFit/>
          </a:bodyPr>
          <a:lstStyle/>
          <a:p>
            <a:r>
              <a:rPr lang="en-US" dirty="0" smtClean="0"/>
              <a:t>“There </a:t>
            </a:r>
            <a:r>
              <a:rPr lang="en-US" dirty="0"/>
              <a:t>is always a group of people sitting in the back on their computers that clearly do not need to be in the room. You’ve been there, I’ve been there. It just happens.”</a:t>
            </a:r>
            <a:endParaRPr lang="en-US" dirty="0">
              <a:ea typeface="DINComp" charset="0"/>
              <a:cs typeface="DINComp" charset="0"/>
            </a:endParaRPr>
          </a:p>
        </p:txBody>
      </p:sp>
      <p:sp>
        <p:nvSpPr>
          <p:cNvPr id="18" name="TextBox 17"/>
          <p:cNvSpPr txBox="1"/>
          <p:nvPr/>
        </p:nvSpPr>
        <p:spPr>
          <a:xfrm>
            <a:off x="8298856" y="4014755"/>
            <a:ext cx="3735578" cy="1477328"/>
          </a:xfrm>
          <a:prstGeom prst="rect">
            <a:avLst/>
          </a:prstGeom>
          <a:noFill/>
        </p:spPr>
        <p:txBody>
          <a:bodyPr wrap="square" rtlCol="0">
            <a:spAutoFit/>
          </a:bodyPr>
          <a:lstStyle/>
          <a:p>
            <a:r>
              <a:rPr lang="en-US" dirty="0" smtClean="0">
                <a:solidFill>
                  <a:schemeClr val="bg2"/>
                </a:solidFill>
              </a:rPr>
              <a:t>“I schedule weekly because it seems that having the meeting is better than not having the meeting. Wait… that doesn’t make sense when I say it out loud.”</a:t>
            </a:r>
            <a:endParaRPr lang="en-US" dirty="0">
              <a:solidFill>
                <a:schemeClr val="bg2"/>
              </a:solidFill>
              <a:ea typeface="DINComp" charset="0"/>
              <a:cs typeface="DINComp" charset="0"/>
            </a:endParaRPr>
          </a:p>
        </p:txBody>
      </p:sp>
      <p:sp>
        <p:nvSpPr>
          <p:cNvPr id="16" name="TextBox 15"/>
          <p:cNvSpPr txBox="1"/>
          <p:nvPr/>
        </p:nvSpPr>
        <p:spPr>
          <a:xfrm>
            <a:off x="185979" y="3349677"/>
            <a:ext cx="3617031" cy="769441"/>
          </a:xfrm>
          <a:prstGeom prst="rect">
            <a:avLst/>
          </a:prstGeom>
          <a:noFill/>
        </p:spPr>
        <p:txBody>
          <a:bodyPr wrap="square" rtlCol="0">
            <a:spAutoFit/>
          </a:bodyPr>
          <a:lstStyle/>
          <a:p>
            <a:endParaRPr lang="en-US" sz="2200" b="1" dirty="0" smtClean="0">
              <a:solidFill>
                <a:schemeClr val="bg1"/>
              </a:solidFill>
              <a:latin typeface="DINComp-Light" charset="0"/>
              <a:ea typeface="DINComp-Light" charset="0"/>
              <a:cs typeface="DINComp-Light" charset="0"/>
            </a:endParaRPr>
          </a:p>
          <a:p>
            <a:r>
              <a:rPr lang="en-US" sz="2200" dirty="0" smtClean="0">
                <a:solidFill>
                  <a:schemeClr val="bg1"/>
                </a:solidFill>
                <a:latin typeface="DIN Next LT Pro Ultra Light" charset="0"/>
                <a:ea typeface="DIN Next LT Pro Ultra Light" charset="0"/>
                <a:cs typeface="DIN Next LT Pro Ultra Light" charset="0"/>
              </a:rPr>
              <a:t>KAY L.</a:t>
            </a:r>
            <a:endParaRPr lang="en-US" sz="2200" dirty="0">
              <a:solidFill>
                <a:schemeClr val="bg1"/>
              </a:solidFill>
              <a:latin typeface="DIN Next LT Pro Ultra Light" charset="0"/>
              <a:ea typeface="DIN Next LT Pro Ultra Light" charset="0"/>
              <a:cs typeface="DIN Next LT Pro Ultra Light" charset="0"/>
            </a:endParaRPr>
          </a:p>
        </p:txBody>
      </p:sp>
      <p:sp>
        <p:nvSpPr>
          <p:cNvPr id="19" name="TextBox 18"/>
          <p:cNvSpPr txBox="1"/>
          <p:nvPr/>
        </p:nvSpPr>
        <p:spPr>
          <a:xfrm>
            <a:off x="4196972" y="3345387"/>
            <a:ext cx="3617031" cy="769441"/>
          </a:xfrm>
          <a:prstGeom prst="rect">
            <a:avLst/>
          </a:prstGeom>
          <a:noFill/>
        </p:spPr>
        <p:txBody>
          <a:bodyPr wrap="square" rtlCol="0">
            <a:spAutoFit/>
          </a:bodyPr>
          <a:lstStyle/>
          <a:p>
            <a:endParaRPr lang="en-US" sz="2200" b="1" dirty="0" smtClean="0">
              <a:solidFill>
                <a:schemeClr val="bg1"/>
              </a:solidFill>
              <a:latin typeface="DINComp-Light" charset="0"/>
              <a:ea typeface="DINComp-Light" charset="0"/>
              <a:cs typeface="DINComp-Light" charset="0"/>
            </a:endParaRPr>
          </a:p>
          <a:p>
            <a:r>
              <a:rPr lang="en-US" sz="2200" dirty="0" smtClean="0">
                <a:latin typeface="DIN Next LT Pro Ultra Light" charset="0"/>
                <a:ea typeface="DIN Next LT Pro Ultra Light" charset="0"/>
                <a:cs typeface="DIN Next LT Pro Ultra Light" charset="0"/>
              </a:rPr>
              <a:t>GRANT G.</a:t>
            </a:r>
            <a:endParaRPr lang="en-US" sz="2200" dirty="0">
              <a:latin typeface="DIN Next LT Pro Ultra Light" charset="0"/>
              <a:ea typeface="DIN Next LT Pro Ultra Light" charset="0"/>
              <a:cs typeface="DIN Next LT Pro Ultra Light" charset="0"/>
            </a:endParaRPr>
          </a:p>
        </p:txBody>
      </p:sp>
      <p:sp>
        <p:nvSpPr>
          <p:cNvPr id="20" name="TextBox 19"/>
          <p:cNvSpPr txBox="1"/>
          <p:nvPr/>
        </p:nvSpPr>
        <p:spPr>
          <a:xfrm>
            <a:off x="8298856" y="3310775"/>
            <a:ext cx="3617031" cy="769441"/>
          </a:xfrm>
          <a:prstGeom prst="rect">
            <a:avLst/>
          </a:prstGeom>
          <a:noFill/>
        </p:spPr>
        <p:txBody>
          <a:bodyPr wrap="square" rtlCol="0">
            <a:spAutoFit/>
          </a:bodyPr>
          <a:lstStyle/>
          <a:p>
            <a:endParaRPr lang="en-US" sz="2200" b="1" dirty="0" smtClean="0">
              <a:solidFill>
                <a:schemeClr val="bg1"/>
              </a:solidFill>
              <a:latin typeface="DINComp-Light" charset="0"/>
              <a:ea typeface="DINComp-Light" charset="0"/>
              <a:cs typeface="DINComp-Light" charset="0"/>
            </a:endParaRPr>
          </a:p>
          <a:p>
            <a:r>
              <a:rPr lang="en-US" sz="2200" dirty="0" smtClean="0">
                <a:solidFill>
                  <a:schemeClr val="bg1"/>
                </a:solidFill>
                <a:latin typeface="DIN Next LT Pro Ultra Light" charset="0"/>
                <a:ea typeface="DIN Next LT Pro Ultra Light" charset="0"/>
                <a:cs typeface="DIN Next LT Pro Ultra Light" charset="0"/>
              </a:rPr>
              <a:t>TOM K.</a:t>
            </a:r>
            <a:endParaRPr lang="en-US" sz="2200" dirty="0">
              <a:solidFill>
                <a:schemeClr val="bg1"/>
              </a:solidFill>
              <a:latin typeface="DIN Next LT Pro Ultra Light" charset="0"/>
              <a:ea typeface="DIN Next LT Pro Ultra Light" charset="0"/>
              <a:cs typeface="DIN Next LT Pro Ultra Light" charset="0"/>
            </a:endParaRPr>
          </a:p>
        </p:txBody>
      </p:sp>
    </p:spTree>
    <p:extLst>
      <p:ext uri="{BB962C8B-B14F-4D97-AF65-F5344CB8AC3E}">
        <p14:creationId xmlns:p14="http://schemas.microsoft.com/office/powerpoint/2010/main" val="15427026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639886"/>
            <a:ext cx="4045058" cy="5729917"/>
          </a:xfrm>
          <a:prstGeom prst="rect">
            <a:avLst/>
          </a:prstGeom>
          <a:solidFill>
            <a:schemeClr val="bg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146942" y="639886"/>
            <a:ext cx="4045058" cy="5729917"/>
          </a:xfrm>
          <a:prstGeom prst="rect">
            <a:avLst/>
          </a:prstGeom>
          <a:solidFill>
            <a:schemeClr val="bg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073471" y="639886"/>
            <a:ext cx="4045058" cy="5729917"/>
          </a:xfrm>
          <a:prstGeom prst="rect">
            <a:avLst/>
          </a:prstGeom>
          <a:solidFill>
            <a:schemeClr val="bg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2046" y="208999"/>
            <a:ext cx="3617031" cy="430887"/>
          </a:xfrm>
          <a:prstGeom prst="rect">
            <a:avLst/>
          </a:prstGeom>
          <a:noFill/>
        </p:spPr>
        <p:txBody>
          <a:bodyPr wrap="square" rtlCol="0">
            <a:spAutoFit/>
          </a:bodyPr>
          <a:lstStyle/>
          <a:p>
            <a:r>
              <a:rPr lang="en-US" sz="2200" smtClean="0">
                <a:solidFill>
                  <a:schemeClr val="bg1"/>
                </a:solidFill>
                <a:latin typeface="DINComp-Light" charset="0"/>
                <a:ea typeface="DINComp-Light" charset="0"/>
                <a:cs typeface="DINComp-Light" charset="0"/>
              </a:rPr>
              <a:t>TARGETED NEEDFINDING</a:t>
            </a:r>
            <a:endParaRPr lang="en-US" sz="2200" dirty="0">
              <a:solidFill>
                <a:schemeClr val="bg1"/>
              </a:solidFill>
              <a:latin typeface="DINComp-Light" charset="0"/>
              <a:ea typeface="DINComp-Light" charset="0"/>
              <a:cs typeface="DINComp-Light" charset="0"/>
            </a:endParaRPr>
          </a:p>
        </p:txBody>
      </p:sp>
      <p:sp>
        <p:nvSpPr>
          <p:cNvPr id="12" name="TextBox 11"/>
          <p:cNvSpPr txBox="1"/>
          <p:nvPr/>
        </p:nvSpPr>
        <p:spPr>
          <a:xfrm>
            <a:off x="214013" y="6023045"/>
            <a:ext cx="3617031" cy="769441"/>
          </a:xfrm>
          <a:prstGeom prst="rect">
            <a:avLst/>
          </a:prstGeom>
          <a:noFill/>
        </p:spPr>
        <p:txBody>
          <a:bodyPr wrap="square" rtlCol="0">
            <a:spAutoFit/>
          </a:bodyPr>
          <a:lstStyle/>
          <a:p>
            <a:endParaRPr lang="en-US" sz="2200" b="1" dirty="0" smtClean="0">
              <a:solidFill>
                <a:schemeClr val="bg1"/>
              </a:solidFill>
              <a:latin typeface="DINComp-Light" charset="0"/>
              <a:ea typeface="DINComp-Light" charset="0"/>
              <a:cs typeface="DINComp-Light" charset="0"/>
            </a:endParaRPr>
          </a:p>
          <a:p>
            <a:r>
              <a:rPr lang="en-US" sz="2200" dirty="0" smtClean="0">
                <a:solidFill>
                  <a:schemeClr val="bg1"/>
                </a:solidFill>
                <a:latin typeface="DIN Next LT Pro Ultra Light" charset="0"/>
                <a:ea typeface="DIN Next LT Pro Ultra Light" charset="0"/>
                <a:cs typeface="DIN Next LT Pro Ultra Light" charset="0"/>
              </a:rPr>
              <a:t>VOLUNTEER</a:t>
            </a:r>
            <a:r>
              <a:rPr lang="en-US" sz="2200" dirty="0">
                <a:solidFill>
                  <a:schemeClr val="bg1"/>
                </a:solidFill>
                <a:latin typeface="DIN Next LT Pro Ultra Light" charset="0"/>
                <a:ea typeface="DIN Next LT Pro Ultra Light" charset="0"/>
                <a:cs typeface="DIN Next LT Pro Ultra Light" charset="0"/>
              </a:rPr>
              <a:t> </a:t>
            </a:r>
            <a:r>
              <a:rPr lang="en-US" sz="2200" dirty="0" smtClean="0">
                <a:solidFill>
                  <a:schemeClr val="bg1"/>
                </a:solidFill>
                <a:latin typeface="DIN Next LT Pro Ultra Light" charset="0"/>
                <a:ea typeface="DIN Next LT Pro Ultra Light" charset="0"/>
                <a:cs typeface="DIN Next LT Pro Ultra Light" charset="0"/>
              </a:rPr>
              <a:t>- WORDS ALIVE</a:t>
            </a:r>
            <a:endParaRPr lang="en-US" sz="2200" dirty="0">
              <a:solidFill>
                <a:schemeClr val="bg1"/>
              </a:solidFill>
              <a:latin typeface="DIN Next LT Pro Ultra Light" charset="0"/>
              <a:ea typeface="DIN Next LT Pro Ultra Light" charset="0"/>
              <a:cs typeface="DIN Next LT Pro Ultra Light" charset="0"/>
            </a:endParaRPr>
          </a:p>
        </p:txBody>
      </p:sp>
      <p:sp>
        <p:nvSpPr>
          <p:cNvPr id="13" name="TextBox 12"/>
          <p:cNvSpPr txBox="1"/>
          <p:nvPr/>
        </p:nvSpPr>
        <p:spPr>
          <a:xfrm>
            <a:off x="4287484" y="6023044"/>
            <a:ext cx="3617031" cy="769441"/>
          </a:xfrm>
          <a:prstGeom prst="rect">
            <a:avLst/>
          </a:prstGeom>
          <a:noFill/>
        </p:spPr>
        <p:txBody>
          <a:bodyPr wrap="square" rtlCol="0">
            <a:spAutoFit/>
          </a:bodyPr>
          <a:lstStyle/>
          <a:p>
            <a:endParaRPr lang="en-US" sz="2200" b="1" dirty="0" smtClean="0">
              <a:solidFill>
                <a:schemeClr val="bg1"/>
              </a:solidFill>
              <a:latin typeface="DINComp-Light" charset="0"/>
              <a:ea typeface="DINComp-Light" charset="0"/>
              <a:cs typeface="DINComp-Light" charset="0"/>
            </a:endParaRPr>
          </a:p>
          <a:p>
            <a:r>
              <a:rPr lang="en-US" sz="2200" dirty="0" smtClean="0">
                <a:solidFill>
                  <a:schemeClr val="bg1"/>
                </a:solidFill>
                <a:latin typeface="DIN Next LT Pro Ultra Light" charset="0"/>
                <a:ea typeface="DIN Next LT Pro Ultra Light" charset="0"/>
                <a:cs typeface="DIN Next LT Pro Ultra Light" charset="0"/>
              </a:rPr>
              <a:t>PRODUCT MANAGER - CBS</a:t>
            </a:r>
            <a:endParaRPr lang="en-US" sz="2200" dirty="0">
              <a:solidFill>
                <a:schemeClr val="bg1"/>
              </a:solidFill>
              <a:latin typeface="DIN Next LT Pro Ultra Light" charset="0"/>
              <a:ea typeface="DIN Next LT Pro Ultra Light" charset="0"/>
              <a:cs typeface="DIN Next LT Pro Ultra Light" charset="0"/>
            </a:endParaRPr>
          </a:p>
        </p:txBody>
      </p:sp>
      <p:sp>
        <p:nvSpPr>
          <p:cNvPr id="14" name="TextBox 13"/>
          <p:cNvSpPr txBox="1"/>
          <p:nvPr/>
        </p:nvSpPr>
        <p:spPr>
          <a:xfrm>
            <a:off x="8574969" y="6023043"/>
            <a:ext cx="3617031" cy="769441"/>
          </a:xfrm>
          <a:prstGeom prst="rect">
            <a:avLst/>
          </a:prstGeom>
          <a:noFill/>
        </p:spPr>
        <p:txBody>
          <a:bodyPr wrap="square" rtlCol="0">
            <a:spAutoFit/>
          </a:bodyPr>
          <a:lstStyle/>
          <a:p>
            <a:endParaRPr lang="en-US" sz="2200" b="1" dirty="0" smtClean="0">
              <a:solidFill>
                <a:schemeClr val="bg1"/>
              </a:solidFill>
              <a:latin typeface="DINComp-Light" charset="0"/>
              <a:ea typeface="DINComp-Light" charset="0"/>
              <a:cs typeface="DINComp-Light" charset="0"/>
            </a:endParaRPr>
          </a:p>
          <a:p>
            <a:r>
              <a:rPr lang="en-US" sz="2200" dirty="0" smtClean="0">
                <a:solidFill>
                  <a:schemeClr val="bg1"/>
                </a:solidFill>
                <a:latin typeface="DIN Next LT Pro Ultra Light" charset="0"/>
                <a:ea typeface="DIN Next LT Pro Ultra Light" charset="0"/>
                <a:cs typeface="DIN Next LT Pro Ultra Light" charset="0"/>
              </a:rPr>
              <a:t>PROFESSOR - STANFORD</a:t>
            </a:r>
            <a:endParaRPr lang="en-US" sz="2200" dirty="0">
              <a:solidFill>
                <a:schemeClr val="bg1"/>
              </a:solidFill>
              <a:latin typeface="DIN Next LT Pro Ultra Light" charset="0"/>
              <a:ea typeface="DIN Next LT Pro Ultra Light" charset="0"/>
              <a:cs typeface="DIN Next LT Pro Ultra Light" charset="0"/>
            </a:endParaRPr>
          </a:p>
        </p:txBody>
      </p:sp>
      <p:pic>
        <p:nvPicPr>
          <p:cNvPr id="1026" name="Picture 2" descr="https://lh6.googleusercontent.com/XlcJADxx5EVUHSbR7LCl3jxsFtSLEm7HFA2pdNeflObiVi75hZdrA89QR5AELjlCJdFyFmkDAhmNoYXfSOSlO6DGOYem5XIYIhfAGJE7v13b8bU1n9RwPSXjWbT6WQXfNnEaAl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8856" y="790415"/>
            <a:ext cx="3741230" cy="27934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4.googleusercontent.com/t-sjorRjFAlCcsRSVij55irGeGZ9fVNwQ6oe1Oid-3CI2-Qf1EulfKxRiqLEeaUU0AuD83LlYGA_LPt3nYt37_7KANXWsmQuP38kMPdlRMJT7ruhtmIkFloD_b7C8A0X_4zLinI"/>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t="11286" r="20078" b="28120"/>
          <a:stretch/>
        </p:blipFill>
        <p:spPr bwMode="auto">
          <a:xfrm>
            <a:off x="4196972" y="790416"/>
            <a:ext cx="3790341" cy="2793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a:alphaModFix amt="50000"/>
          </a:blip>
          <a:srcRect l="35641" t="15021" r="28636" b="44301"/>
          <a:stretch/>
        </p:blipFill>
        <p:spPr>
          <a:xfrm>
            <a:off x="185979" y="790416"/>
            <a:ext cx="3735578" cy="2793452"/>
          </a:xfrm>
          <a:prstGeom prst="rect">
            <a:avLst/>
          </a:prstGeom>
        </p:spPr>
      </p:pic>
      <p:sp>
        <p:nvSpPr>
          <p:cNvPr id="4" name="TextBox 3"/>
          <p:cNvSpPr txBox="1"/>
          <p:nvPr/>
        </p:nvSpPr>
        <p:spPr>
          <a:xfrm>
            <a:off x="185979" y="4014755"/>
            <a:ext cx="3735578" cy="1754326"/>
          </a:xfrm>
          <a:prstGeom prst="rect">
            <a:avLst/>
          </a:prstGeom>
          <a:noFill/>
        </p:spPr>
        <p:txBody>
          <a:bodyPr wrap="square" rtlCol="0">
            <a:spAutoFit/>
          </a:bodyPr>
          <a:lstStyle/>
          <a:p>
            <a:r>
              <a:rPr lang="en-US" dirty="0" smtClean="0">
                <a:solidFill>
                  <a:schemeClr val="bg2"/>
                </a:solidFill>
                <a:ea typeface="DINComp" charset="0"/>
                <a:cs typeface="DINComp" charset="0"/>
              </a:rPr>
              <a:t>“Because people are volunteering their time, priorities are in different places. Our meetings manifest themselves as social gatherings, which can be frustrating for the leadership team.”</a:t>
            </a:r>
            <a:endParaRPr lang="en-US" dirty="0">
              <a:solidFill>
                <a:schemeClr val="bg2"/>
              </a:solidFill>
              <a:ea typeface="DINComp" charset="0"/>
              <a:cs typeface="DINComp" charset="0"/>
            </a:endParaRPr>
          </a:p>
        </p:txBody>
      </p:sp>
      <p:sp>
        <p:nvSpPr>
          <p:cNvPr id="17" name="TextBox 16"/>
          <p:cNvSpPr txBox="1"/>
          <p:nvPr/>
        </p:nvSpPr>
        <p:spPr>
          <a:xfrm>
            <a:off x="4196972" y="4014755"/>
            <a:ext cx="3735578" cy="1477328"/>
          </a:xfrm>
          <a:prstGeom prst="rect">
            <a:avLst/>
          </a:prstGeom>
          <a:noFill/>
        </p:spPr>
        <p:txBody>
          <a:bodyPr wrap="square" rtlCol="0">
            <a:spAutoFit/>
          </a:bodyPr>
          <a:lstStyle/>
          <a:p>
            <a:r>
              <a:rPr lang="en-US" dirty="0" smtClean="0">
                <a:solidFill>
                  <a:schemeClr val="bg2"/>
                </a:solidFill>
              </a:rPr>
              <a:t>“There </a:t>
            </a:r>
            <a:r>
              <a:rPr lang="en-US" dirty="0">
                <a:solidFill>
                  <a:schemeClr val="bg2"/>
                </a:solidFill>
              </a:rPr>
              <a:t>is always a group of people sitting in the back on their computers that clearly do not need to be in the room. You’ve been there, I’ve been there. It just happens.”</a:t>
            </a:r>
            <a:endParaRPr lang="en-US" dirty="0">
              <a:solidFill>
                <a:schemeClr val="bg2"/>
              </a:solidFill>
              <a:ea typeface="DINComp" charset="0"/>
              <a:cs typeface="DINComp" charset="0"/>
            </a:endParaRPr>
          </a:p>
        </p:txBody>
      </p:sp>
      <p:sp>
        <p:nvSpPr>
          <p:cNvPr id="18" name="TextBox 17"/>
          <p:cNvSpPr txBox="1"/>
          <p:nvPr/>
        </p:nvSpPr>
        <p:spPr>
          <a:xfrm>
            <a:off x="8298856" y="4014755"/>
            <a:ext cx="3735578" cy="1477328"/>
          </a:xfrm>
          <a:prstGeom prst="rect">
            <a:avLst/>
          </a:prstGeom>
          <a:noFill/>
        </p:spPr>
        <p:txBody>
          <a:bodyPr wrap="square" rtlCol="0">
            <a:spAutoFit/>
          </a:bodyPr>
          <a:lstStyle/>
          <a:p>
            <a:r>
              <a:rPr lang="en-US" dirty="0" smtClean="0"/>
              <a:t>“I schedule weekly because it seems that having the meeting is better than not having the meeting. Wait… that doesn’t make sense when I say it out loud.”</a:t>
            </a:r>
            <a:endParaRPr lang="en-US" dirty="0">
              <a:ea typeface="DINComp" charset="0"/>
              <a:cs typeface="DINComp" charset="0"/>
            </a:endParaRPr>
          </a:p>
        </p:txBody>
      </p:sp>
      <p:sp>
        <p:nvSpPr>
          <p:cNvPr id="16" name="TextBox 15"/>
          <p:cNvSpPr txBox="1"/>
          <p:nvPr/>
        </p:nvSpPr>
        <p:spPr>
          <a:xfrm>
            <a:off x="185979" y="3349677"/>
            <a:ext cx="3617031" cy="769441"/>
          </a:xfrm>
          <a:prstGeom prst="rect">
            <a:avLst/>
          </a:prstGeom>
          <a:noFill/>
        </p:spPr>
        <p:txBody>
          <a:bodyPr wrap="square" rtlCol="0">
            <a:spAutoFit/>
          </a:bodyPr>
          <a:lstStyle/>
          <a:p>
            <a:endParaRPr lang="en-US" sz="2200" b="1" dirty="0" smtClean="0">
              <a:solidFill>
                <a:schemeClr val="bg1"/>
              </a:solidFill>
              <a:latin typeface="DINComp-Light" charset="0"/>
              <a:ea typeface="DINComp-Light" charset="0"/>
              <a:cs typeface="DINComp-Light" charset="0"/>
            </a:endParaRPr>
          </a:p>
          <a:p>
            <a:r>
              <a:rPr lang="en-US" sz="2200" dirty="0" smtClean="0">
                <a:solidFill>
                  <a:schemeClr val="bg1"/>
                </a:solidFill>
                <a:latin typeface="DIN Next LT Pro Ultra Light" charset="0"/>
                <a:ea typeface="DIN Next LT Pro Ultra Light" charset="0"/>
                <a:cs typeface="DIN Next LT Pro Ultra Light" charset="0"/>
              </a:rPr>
              <a:t>KAY L.</a:t>
            </a:r>
            <a:endParaRPr lang="en-US" sz="2200" dirty="0">
              <a:solidFill>
                <a:schemeClr val="bg1"/>
              </a:solidFill>
              <a:latin typeface="DIN Next LT Pro Ultra Light" charset="0"/>
              <a:ea typeface="DIN Next LT Pro Ultra Light" charset="0"/>
              <a:cs typeface="DIN Next LT Pro Ultra Light" charset="0"/>
            </a:endParaRPr>
          </a:p>
        </p:txBody>
      </p:sp>
      <p:sp>
        <p:nvSpPr>
          <p:cNvPr id="19" name="TextBox 18"/>
          <p:cNvSpPr txBox="1"/>
          <p:nvPr/>
        </p:nvSpPr>
        <p:spPr>
          <a:xfrm>
            <a:off x="4196972" y="3345387"/>
            <a:ext cx="3617031" cy="769441"/>
          </a:xfrm>
          <a:prstGeom prst="rect">
            <a:avLst/>
          </a:prstGeom>
          <a:noFill/>
        </p:spPr>
        <p:txBody>
          <a:bodyPr wrap="square" rtlCol="0">
            <a:spAutoFit/>
          </a:bodyPr>
          <a:lstStyle/>
          <a:p>
            <a:endParaRPr lang="en-US" sz="2200" b="1" dirty="0" smtClean="0">
              <a:solidFill>
                <a:schemeClr val="bg1"/>
              </a:solidFill>
              <a:latin typeface="DINComp-Light" charset="0"/>
              <a:ea typeface="DINComp-Light" charset="0"/>
              <a:cs typeface="DINComp-Light" charset="0"/>
            </a:endParaRPr>
          </a:p>
          <a:p>
            <a:r>
              <a:rPr lang="en-US" sz="2200" dirty="0" smtClean="0">
                <a:solidFill>
                  <a:schemeClr val="bg1"/>
                </a:solidFill>
                <a:latin typeface="DIN Next LT Pro Ultra Light" charset="0"/>
                <a:ea typeface="DIN Next LT Pro Ultra Light" charset="0"/>
                <a:cs typeface="DIN Next LT Pro Ultra Light" charset="0"/>
              </a:rPr>
              <a:t>GRANT G.</a:t>
            </a:r>
            <a:endParaRPr lang="en-US" sz="2200" dirty="0">
              <a:solidFill>
                <a:schemeClr val="bg1"/>
              </a:solidFill>
              <a:latin typeface="DIN Next LT Pro Ultra Light" charset="0"/>
              <a:ea typeface="DIN Next LT Pro Ultra Light" charset="0"/>
              <a:cs typeface="DIN Next LT Pro Ultra Light" charset="0"/>
            </a:endParaRPr>
          </a:p>
        </p:txBody>
      </p:sp>
      <p:sp>
        <p:nvSpPr>
          <p:cNvPr id="20" name="TextBox 19"/>
          <p:cNvSpPr txBox="1"/>
          <p:nvPr/>
        </p:nvSpPr>
        <p:spPr>
          <a:xfrm>
            <a:off x="8298856" y="3310775"/>
            <a:ext cx="3617031" cy="769441"/>
          </a:xfrm>
          <a:prstGeom prst="rect">
            <a:avLst/>
          </a:prstGeom>
          <a:noFill/>
        </p:spPr>
        <p:txBody>
          <a:bodyPr wrap="square" rtlCol="0">
            <a:spAutoFit/>
          </a:bodyPr>
          <a:lstStyle/>
          <a:p>
            <a:endParaRPr lang="en-US" sz="2200" b="1" dirty="0" smtClean="0">
              <a:solidFill>
                <a:schemeClr val="bg1"/>
              </a:solidFill>
              <a:latin typeface="DINComp-Light" charset="0"/>
              <a:ea typeface="DINComp-Light" charset="0"/>
              <a:cs typeface="DINComp-Light" charset="0"/>
            </a:endParaRPr>
          </a:p>
          <a:p>
            <a:r>
              <a:rPr lang="en-US" sz="2200" dirty="0" smtClean="0">
                <a:latin typeface="DIN Next LT Pro Ultra Light" charset="0"/>
                <a:ea typeface="DIN Next LT Pro Ultra Light" charset="0"/>
                <a:cs typeface="DIN Next LT Pro Ultra Light" charset="0"/>
              </a:rPr>
              <a:t>TOM K.</a:t>
            </a:r>
            <a:endParaRPr lang="en-US" sz="2200" dirty="0">
              <a:latin typeface="DIN Next LT Pro Ultra Light" charset="0"/>
              <a:ea typeface="DIN Next LT Pro Ultra Light" charset="0"/>
              <a:cs typeface="DIN Next LT Pro Ultra Light" charset="0"/>
            </a:endParaRPr>
          </a:p>
        </p:txBody>
      </p:sp>
    </p:spTree>
    <p:extLst>
      <p:ext uri="{BB962C8B-B14F-4D97-AF65-F5344CB8AC3E}">
        <p14:creationId xmlns:p14="http://schemas.microsoft.com/office/powerpoint/2010/main" val="11371273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71000"/>
          </a:blip>
          <a:stretch>
            <a:fillRect/>
          </a:stretch>
        </p:blipFill>
        <p:spPr>
          <a:xfrm>
            <a:off x="0" y="12475"/>
            <a:ext cx="12192000" cy="6845525"/>
          </a:xfrm>
          <a:prstGeom prst="rect">
            <a:avLst/>
          </a:prstGeom>
        </p:spPr>
      </p:pic>
      <p:sp>
        <p:nvSpPr>
          <p:cNvPr id="6" name="Rectangle 5"/>
          <p:cNvSpPr/>
          <p:nvPr/>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2046" y="208999"/>
            <a:ext cx="3043595" cy="430887"/>
          </a:xfrm>
          <a:prstGeom prst="rect">
            <a:avLst/>
          </a:prstGeom>
          <a:noFill/>
        </p:spPr>
        <p:txBody>
          <a:bodyPr wrap="square" rtlCol="0">
            <a:spAutoFit/>
          </a:bodyPr>
          <a:lstStyle/>
          <a:p>
            <a:r>
              <a:rPr lang="en-US" sz="2200" smtClean="0">
                <a:solidFill>
                  <a:schemeClr val="bg1"/>
                </a:solidFill>
                <a:latin typeface="DINComp-Light" charset="0"/>
                <a:ea typeface="DINComp-Light" charset="0"/>
                <a:cs typeface="DINComp-Light" charset="0"/>
              </a:rPr>
              <a:t>SOLUTION APPROACH</a:t>
            </a:r>
            <a:endParaRPr lang="en-US" sz="2200" dirty="0">
              <a:solidFill>
                <a:schemeClr val="bg1"/>
              </a:solidFill>
              <a:latin typeface="DINComp-Light" charset="0"/>
              <a:ea typeface="DINComp-Light" charset="0"/>
              <a:cs typeface="DINComp-Light" charset="0"/>
            </a:endParaRPr>
          </a:p>
        </p:txBody>
      </p:sp>
      <p:pic>
        <p:nvPicPr>
          <p:cNvPr id="7" name="Picture 6"/>
          <p:cNvPicPr>
            <a:picLocks noChangeAspect="1"/>
          </p:cNvPicPr>
          <p:nvPr/>
        </p:nvPicPr>
        <p:blipFill>
          <a:blip r:embed="rId3">
            <a:duotone>
              <a:prstClr val="black"/>
              <a:schemeClr val="accent3">
                <a:tint val="45000"/>
                <a:satMod val="400000"/>
              </a:schemeClr>
            </a:duotone>
          </a:blip>
          <a:stretch>
            <a:fillRect/>
          </a:stretch>
        </p:blipFill>
        <p:spPr>
          <a:xfrm>
            <a:off x="242046" y="2670581"/>
            <a:ext cx="2177883" cy="2355744"/>
          </a:xfrm>
          <a:prstGeom prst="rect">
            <a:avLst/>
          </a:prstGeom>
        </p:spPr>
      </p:pic>
      <p:pic>
        <p:nvPicPr>
          <p:cNvPr id="8" name="Picture 7"/>
          <p:cNvPicPr>
            <a:picLocks noChangeAspect="1"/>
          </p:cNvPicPr>
          <p:nvPr/>
        </p:nvPicPr>
        <p:blipFill>
          <a:blip r:embed="rId3">
            <a:duotone>
              <a:prstClr val="black"/>
              <a:schemeClr val="accent3">
                <a:tint val="45000"/>
                <a:satMod val="400000"/>
              </a:schemeClr>
            </a:duotone>
          </a:blip>
          <a:stretch>
            <a:fillRect/>
          </a:stretch>
        </p:blipFill>
        <p:spPr>
          <a:xfrm rot="280750">
            <a:off x="2444135" y="1664837"/>
            <a:ext cx="2306837" cy="2495229"/>
          </a:xfrm>
          <a:prstGeom prst="rect">
            <a:avLst/>
          </a:prstGeom>
        </p:spPr>
      </p:pic>
      <p:pic>
        <p:nvPicPr>
          <p:cNvPr id="9" name="Picture 8"/>
          <p:cNvPicPr>
            <a:picLocks noChangeAspect="1"/>
          </p:cNvPicPr>
          <p:nvPr/>
        </p:nvPicPr>
        <p:blipFill>
          <a:blip r:embed="rId3"/>
          <a:stretch>
            <a:fillRect/>
          </a:stretch>
        </p:blipFill>
        <p:spPr>
          <a:xfrm rot="228300">
            <a:off x="4859461" y="2258876"/>
            <a:ext cx="2306837" cy="2495229"/>
          </a:xfrm>
          <a:prstGeom prst="rect">
            <a:avLst/>
          </a:prstGeom>
        </p:spPr>
      </p:pic>
      <p:pic>
        <p:nvPicPr>
          <p:cNvPr id="10" name="Picture 9"/>
          <p:cNvPicPr>
            <a:picLocks noChangeAspect="1"/>
          </p:cNvPicPr>
          <p:nvPr/>
        </p:nvPicPr>
        <p:blipFill>
          <a:blip r:embed="rId3">
            <a:duotone>
              <a:prstClr val="black"/>
              <a:schemeClr val="accent3">
                <a:tint val="45000"/>
                <a:satMod val="400000"/>
              </a:schemeClr>
            </a:duotone>
          </a:blip>
          <a:stretch>
            <a:fillRect/>
          </a:stretch>
        </p:blipFill>
        <p:spPr>
          <a:xfrm>
            <a:off x="7166298" y="1664836"/>
            <a:ext cx="2306837" cy="2495229"/>
          </a:xfrm>
          <a:prstGeom prst="rect">
            <a:avLst/>
          </a:prstGeom>
        </p:spPr>
      </p:pic>
      <p:pic>
        <p:nvPicPr>
          <p:cNvPr id="11" name="Picture 10"/>
          <p:cNvPicPr>
            <a:picLocks noChangeAspect="1"/>
          </p:cNvPicPr>
          <p:nvPr/>
        </p:nvPicPr>
        <p:blipFill>
          <a:blip r:embed="rId3">
            <a:duotone>
              <a:prstClr val="black"/>
              <a:schemeClr val="accent3">
                <a:tint val="45000"/>
                <a:satMod val="400000"/>
              </a:schemeClr>
            </a:duotone>
          </a:blip>
          <a:stretch>
            <a:fillRect/>
          </a:stretch>
        </p:blipFill>
        <p:spPr>
          <a:xfrm rot="21329542">
            <a:off x="9581624" y="2265397"/>
            <a:ext cx="2306837" cy="2495229"/>
          </a:xfrm>
          <a:prstGeom prst="rect">
            <a:avLst/>
          </a:prstGeom>
        </p:spPr>
      </p:pic>
      <p:sp>
        <p:nvSpPr>
          <p:cNvPr id="12" name="TextBox 11"/>
          <p:cNvSpPr txBox="1"/>
          <p:nvPr/>
        </p:nvSpPr>
        <p:spPr>
          <a:xfrm rot="21380568">
            <a:off x="516932" y="3588724"/>
            <a:ext cx="1604118" cy="369332"/>
          </a:xfrm>
          <a:prstGeom prst="rect">
            <a:avLst/>
          </a:prstGeom>
          <a:noFill/>
        </p:spPr>
        <p:txBody>
          <a:bodyPr wrap="square" rtlCol="0">
            <a:spAutoFit/>
          </a:bodyPr>
          <a:lstStyle/>
          <a:p>
            <a:r>
              <a:rPr lang="en-US" dirty="0" smtClean="0">
                <a:solidFill>
                  <a:schemeClr val="bg2"/>
                </a:solidFill>
                <a:latin typeface="DINComp-Medium" charset="0"/>
                <a:ea typeface="DINComp-Medium" charset="0"/>
                <a:cs typeface="DINComp-Medium" charset="0"/>
              </a:rPr>
              <a:t>FOUNDATION</a:t>
            </a:r>
            <a:endParaRPr lang="en-US" dirty="0">
              <a:solidFill>
                <a:schemeClr val="bg2"/>
              </a:solidFill>
              <a:latin typeface="DINComp-Medium" charset="0"/>
              <a:ea typeface="DINComp-Medium" charset="0"/>
              <a:cs typeface="DINComp-Medium" charset="0"/>
            </a:endParaRPr>
          </a:p>
        </p:txBody>
      </p:sp>
      <p:sp>
        <p:nvSpPr>
          <p:cNvPr id="13" name="TextBox 12"/>
          <p:cNvSpPr txBox="1"/>
          <p:nvPr/>
        </p:nvSpPr>
        <p:spPr>
          <a:xfrm rot="213928">
            <a:off x="2807181" y="2556200"/>
            <a:ext cx="1710582" cy="646331"/>
          </a:xfrm>
          <a:prstGeom prst="rect">
            <a:avLst/>
          </a:prstGeom>
          <a:noFill/>
        </p:spPr>
        <p:txBody>
          <a:bodyPr wrap="square" rtlCol="0">
            <a:spAutoFit/>
          </a:bodyPr>
          <a:lstStyle/>
          <a:p>
            <a:r>
              <a:rPr lang="en-US" smtClean="0">
                <a:solidFill>
                  <a:schemeClr val="bg2"/>
                </a:solidFill>
                <a:latin typeface="DINComp-Medium" charset="0"/>
                <a:ea typeface="DINComp-Medium" charset="0"/>
                <a:cs typeface="DINComp-Medium" charset="0"/>
              </a:rPr>
              <a:t>TARGETED NEEDFINDING</a:t>
            </a:r>
            <a:endParaRPr lang="en-US" dirty="0">
              <a:solidFill>
                <a:schemeClr val="bg2"/>
              </a:solidFill>
              <a:latin typeface="DINComp-Medium" charset="0"/>
              <a:ea typeface="DINComp-Medium" charset="0"/>
              <a:cs typeface="DINComp-Medium" charset="0"/>
            </a:endParaRPr>
          </a:p>
        </p:txBody>
      </p:sp>
      <p:sp>
        <p:nvSpPr>
          <p:cNvPr id="14" name="TextBox 13"/>
          <p:cNvSpPr txBox="1"/>
          <p:nvPr/>
        </p:nvSpPr>
        <p:spPr>
          <a:xfrm>
            <a:off x="5240709" y="2949066"/>
            <a:ext cx="1710582" cy="923330"/>
          </a:xfrm>
          <a:prstGeom prst="rect">
            <a:avLst/>
          </a:prstGeom>
          <a:noFill/>
        </p:spPr>
        <p:txBody>
          <a:bodyPr wrap="square" rtlCol="0">
            <a:spAutoFit/>
          </a:bodyPr>
          <a:lstStyle/>
          <a:p>
            <a:r>
              <a:rPr lang="en-US" dirty="0" smtClean="0">
                <a:latin typeface="DINComp-Medium" charset="0"/>
                <a:ea typeface="DINComp-Medium" charset="0"/>
                <a:cs typeface="DINComp-Medium" charset="0"/>
              </a:rPr>
              <a:t>DEVELOPED</a:t>
            </a:r>
          </a:p>
          <a:p>
            <a:r>
              <a:rPr lang="en-US" dirty="0" smtClean="0">
                <a:latin typeface="DINComp-Medium" charset="0"/>
                <a:ea typeface="DINComp-Medium" charset="0"/>
                <a:cs typeface="DINComp-Medium" charset="0"/>
              </a:rPr>
              <a:t>POINTS</a:t>
            </a:r>
          </a:p>
          <a:p>
            <a:r>
              <a:rPr lang="en-US" dirty="0" smtClean="0">
                <a:latin typeface="DINComp-Medium" charset="0"/>
                <a:ea typeface="DINComp-Medium" charset="0"/>
                <a:cs typeface="DINComp-Medium" charset="0"/>
              </a:rPr>
              <a:t>OF VIEW</a:t>
            </a:r>
          </a:p>
        </p:txBody>
      </p:sp>
      <p:sp>
        <p:nvSpPr>
          <p:cNvPr id="15" name="TextBox 14"/>
          <p:cNvSpPr txBox="1"/>
          <p:nvPr/>
        </p:nvSpPr>
        <p:spPr>
          <a:xfrm rot="21227059">
            <a:off x="7638354" y="2518061"/>
            <a:ext cx="1710582" cy="646331"/>
          </a:xfrm>
          <a:prstGeom prst="rect">
            <a:avLst/>
          </a:prstGeom>
          <a:noFill/>
        </p:spPr>
        <p:txBody>
          <a:bodyPr wrap="square" rtlCol="0">
            <a:spAutoFit/>
          </a:bodyPr>
          <a:lstStyle/>
          <a:p>
            <a:r>
              <a:rPr lang="en-US" dirty="0" smtClean="0">
                <a:solidFill>
                  <a:schemeClr val="bg2"/>
                </a:solidFill>
                <a:latin typeface="DINComp-Medium" charset="0"/>
                <a:ea typeface="DINComp-Medium" charset="0"/>
                <a:cs typeface="DINComp-Medium" charset="0"/>
              </a:rPr>
              <a:t>PROPOSED </a:t>
            </a:r>
          </a:p>
          <a:p>
            <a:r>
              <a:rPr lang="en-US" dirty="0" smtClean="0">
                <a:solidFill>
                  <a:schemeClr val="bg2"/>
                </a:solidFill>
                <a:latin typeface="DINComp-Medium" charset="0"/>
                <a:ea typeface="DINComp-Medium" charset="0"/>
                <a:cs typeface="DINComp-Medium" charset="0"/>
              </a:rPr>
              <a:t>SOLUTIONS</a:t>
            </a:r>
          </a:p>
        </p:txBody>
      </p:sp>
      <p:sp>
        <p:nvSpPr>
          <p:cNvPr id="16" name="TextBox 15"/>
          <p:cNvSpPr txBox="1"/>
          <p:nvPr/>
        </p:nvSpPr>
        <p:spPr>
          <a:xfrm rot="21227059">
            <a:off x="9908381" y="3111418"/>
            <a:ext cx="1710582" cy="646331"/>
          </a:xfrm>
          <a:prstGeom prst="rect">
            <a:avLst/>
          </a:prstGeom>
          <a:noFill/>
        </p:spPr>
        <p:txBody>
          <a:bodyPr wrap="square" rtlCol="0">
            <a:spAutoFit/>
          </a:bodyPr>
          <a:lstStyle/>
          <a:p>
            <a:pPr algn="ctr"/>
            <a:r>
              <a:rPr lang="en-US" dirty="0" smtClean="0">
                <a:solidFill>
                  <a:schemeClr val="bg2"/>
                </a:solidFill>
                <a:latin typeface="DINComp-Medium" charset="0"/>
                <a:ea typeface="DINComp-Medium" charset="0"/>
                <a:cs typeface="DINComp-Medium" charset="0"/>
              </a:rPr>
              <a:t>KEY TAKEAWAYS</a:t>
            </a:r>
          </a:p>
        </p:txBody>
      </p:sp>
    </p:spTree>
    <p:extLst>
      <p:ext uri="{BB962C8B-B14F-4D97-AF65-F5344CB8AC3E}">
        <p14:creationId xmlns:p14="http://schemas.microsoft.com/office/powerpoint/2010/main" val="5662715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3082697"/>
            <a:ext cx="12192000" cy="677108"/>
          </a:xfrm>
          <a:prstGeom prst="rect">
            <a:avLst/>
          </a:prstGeom>
          <a:noFill/>
        </p:spPr>
        <p:txBody>
          <a:bodyPr wrap="square" rtlCol="0">
            <a:spAutoFit/>
          </a:bodyPr>
          <a:lstStyle/>
          <a:p>
            <a:pPr algn="ctr"/>
            <a:r>
              <a:rPr lang="en-US" sz="3800" dirty="0" smtClean="0">
                <a:solidFill>
                  <a:schemeClr val="bg1"/>
                </a:solidFill>
                <a:latin typeface="DINComp-Light" charset="0"/>
                <a:ea typeface="DINComp-Light" charset="0"/>
                <a:cs typeface="DINComp-Light" charset="0"/>
              </a:rPr>
              <a:t>POV #1</a:t>
            </a:r>
            <a:endParaRPr lang="en-US" sz="3800" dirty="0">
              <a:solidFill>
                <a:schemeClr val="bg1"/>
              </a:solidFill>
              <a:latin typeface="DINComp-Light" charset="0"/>
              <a:ea typeface="DINComp-Light" charset="0"/>
              <a:cs typeface="DINComp-Light" charset="0"/>
            </a:endParaRPr>
          </a:p>
        </p:txBody>
      </p:sp>
    </p:spTree>
    <p:extLst>
      <p:ext uri="{BB962C8B-B14F-4D97-AF65-F5344CB8AC3E}">
        <p14:creationId xmlns:p14="http://schemas.microsoft.com/office/powerpoint/2010/main" val="10984014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01479" y="246506"/>
            <a:ext cx="1549830" cy="461665"/>
          </a:xfrm>
          <a:prstGeom prst="rect">
            <a:avLst/>
          </a:prstGeom>
          <a:noFill/>
        </p:spPr>
        <p:txBody>
          <a:bodyPr wrap="square" rtlCol="0">
            <a:spAutoFit/>
          </a:bodyPr>
          <a:lstStyle/>
          <a:p>
            <a:pPr algn="ctr"/>
            <a:r>
              <a:rPr lang="en-US" sz="2400" dirty="0" smtClean="0">
                <a:solidFill>
                  <a:schemeClr val="bg1"/>
                </a:solidFill>
                <a:latin typeface="DINComp-Light" charset="0"/>
                <a:ea typeface="DINComp-Light" charset="0"/>
                <a:cs typeface="DINComp-Light" charset="0"/>
              </a:rPr>
              <a:t>POV #1</a:t>
            </a:r>
            <a:endParaRPr lang="en-US" sz="2400" dirty="0">
              <a:solidFill>
                <a:schemeClr val="bg1"/>
              </a:solidFill>
              <a:latin typeface="DINComp-Light" charset="0"/>
              <a:ea typeface="DINComp-Light" charset="0"/>
              <a:cs typeface="DINComp-Light" charset="0"/>
            </a:endParaRPr>
          </a:p>
        </p:txBody>
      </p:sp>
      <p:sp>
        <p:nvSpPr>
          <p:cNvPr id="11" name="TextBox 10"/>
          <p:cNvSpPr txBox="1"/>
          <p:nvPr/>
        </p:nvSpPr>
        <p:spPr>
          <a:xfrm>
            <a:off x="-232476" y="508116"/>
            <a:ext cx="3161653" cy="400110"/>
          </a:xfrm>
          <a:prstGeom prst="rect">
            <a:avLst/>
          </a:prstGeom>
          <a:noFill/>
        </p:spPr>
        <p:txBody>
          <a:bodyPr wrap="square" rtlCol="0">
            <a:spAutoFit/>
          </a:bodyPr>
          <a:lstStyle/>
          <a:p>
            <a:pPr algn="ctr"/>
            <a:r>
              <a:rPr lang="en-US" sz="2000" smtClean="0">
                <a:solidFill>
                  <a:schemeClr val="bg1"/>
                </a:solidFill>
                <a:latin typeface="DINComp" charset="0"/>
                <a:ea typeface="DINComp" charset="0"/>
                <a:cs typeface="DINComp" charset="0"/>
              </a:rPr>
              <a:t>ASSUMPTIONS</a:t>
            </a:r>
            <a:endParaRPr lang="en-US" sz="2000" dirty="0">
              <a:solidFill>
                <a:schemeClr val="bg1"/>
              </a:solidFill>
              <a:latin typeface="DINComp" charset="0"/>
              <a:ea typeface="DINComp" charset="0"/>
              <a:cs typeface="DINComp" charset="0"/>
            </a:endParaRPr>
          </a:p>
        </p:txBody>
      </p:sp>
      <p:sp>
        <p:nvSpPr>
          <p:cNvPr id="12" name="TextBox 11"/>
          <p:cNvSpPr txBox="1"/>
          <p:nvPr/>
        </p:nvSpPr>
        <p:spPr>
          <a:xfrm>
            <a:off x="0" y="2518089"/>
            <a:ext cx="12191999" cy="400110"/>
          </a:xfrm>
          <a:prstGeom prst="rect">
            <a:avLst/>
          </a:prstGeom>
          <a:noFill/>
        </p:spPr>
        <p:txBody>
          <a:bodyPr wrap="square" rtlCol="0">
            <a:spAutoFit/>
          </a:bodyPr>
          <a:lstStyle/>
          <a:p>
            <a:pPr algn="ctr"/>
            <a:r>
              <a:rPr lang="en-US" sz="2000" dirty="0" smtClean="0">
                <a:solidFill>
                  <a:schemeClr val="bg1"/>
                </a:solidFill>
                <a:latin typeface="DINComp-Light" charset="0"/>
                <a:ea typeface="DINComp-Light" charset="0"/>
                <a:cs typeface="DINComp-Light" charset="0"/>
              </a:rPr>
              <a:t>INDIVIDUALS MEET FOR THE SAKE OF MEETING.</a:t>
            </a:r>
            <a:endParaRPr lang="en-US" sz="2000" dirty="0">
              <a:solidFill>
                <a:schemeClr val="bg1"/>
              </a:solidFill>
              <a:latin typeface="DINComp-Light" charset="0"/>
              <a:ea typeface="DINComp-Light" charset="0"/>
              <a:cs typeface="DINComp-Light" charset="0"/>
            </a:endParaRPr>
          </a:p>
        </p:txBody>
      </p:sp>
      <p:sp>
        <p:nvSpPr>
          <p:cNvPr id="13" name="TextBox 12"/>
          <p:cNvSpPr txBox="1"/>
          <p:nvPr/>
        </p:nvSpPr>
        <p:spPr>
          <a:xfrm>
            <a:off x="1" y="3166145"/>
            <a:ext cx="12191998" cy="400110"/>
          </a:xfrm>
          <a:prstGeom prst="rect">
            <a:avLst/>
          </a:prstGeom>
          <a:noFill/>
        </p:spPr>
        <p:txBody>
          <a:bodyPr wrap="square" rtlCol="0">
            <a:spAutoFit/>
          </a:bodyPr>
          <a:lstStyle/>
          <a:p>
            <a:pPr algn="ctr"/>
            <a:r>
              <a:rPr lang="en-US" sz="2000" dirty="0" smtClean="0">
                <a:solidFill>
                  <a:schemeClr val="accent3"/>
                </a:solidFill>
                <a:latin typeface="DINComp-Light" charset="0"/>
                <a:ea typeface="DINComp-Light" charset="0"/>
                <a:cs typeface="DINComp-Light" charset="0"/>
              </a:rPr>
              <a:t>PEOPLE DON’T KNOW WHY THEY ARE INVITED TO MEETINGS.</a:t>
            </a:r>
            <a:endParaRPr lang="en-US" sz="2000" dirty="0">
              <a:solidFill>
                <a:schemeClr val="accent3"/>
              </a:solidFill>
              <a:latin typeface="DINComp-Light" charset="0"/>
              <a:ea typeface="DINComp-Light" charset="0"/>
              <a:cs typeface="DINComp-Light" charset="0"/>
            </a:endParaRPr>
          </a:p>
        </p:txBody>
      </p:sp>
      <p:sp>
        <p:nvSpPr>
          <p:cNvPr id="14" name="TextBox 13"/>
          <p:cNvSpPr txBox="1"/>
          <p:nvPr/>
        </p:nvSpPr>
        <p:spPr>
          <a:xfrm>
            <a:off x="0" y="3798813"/>
            <a:ext cx="12192000" cy="400110"/>
          </a:xfrm>
          <a:prstGeom prst="rect">
            <a:avLst/>
          </a:prstGeom>
          <a:noFill/>
        </p:spPr>
        <p:txBody>
          <a:bodyPr wrap="square" rtlCol="0">
            <a:spAutoFit/>
          </a:bodyPr>
          <a:lstStyle/>
          <a:p>
            <a:pPr algn="ctr"/>
            <a:r>
              <a:rPr lang="en-US" sz="2000" dirty="0" smtClean="0">
                <a:solidFill>
                  <a:schemeClr val="accent3"/>
                </a:solidFill>
                <a:latin typeface="DINComp-Light" charset="0"/>
                <a:ea typeface="DINComp-Light" charset="0"/>
                <a:cs typeface="DINComp-Light" charset="0"/>
              </a:rPr>
              <a:t>THERE IS NOT A MUTUAL </a:t>
            </a:r>
            <a:r>
              <a:rPr lang="en-US" sz="2000" dirty="0" smtClean="0">
                <a:solidFill>
                  <a:schemeClr val="accent3"/>
                </a:solidFill>
                <a:latin typeface="DINComp-Light" charset="0"/>
                <a:ea typeface="DINComp-Light" charset="0"/>
                <a:cs typeface="DINComp-Light" charset="0"/>
              </a:rPr>
              <a:t>UNDERSTANDING </a:t>
            </a:r>
            <a:r>
              <a:rPr lang="en-US" sz="2000" dirty="0" smtClean="0">
                <a:solidFill>
                  <a:schemeClr val="accent3"/>
                </a:solidFill>
                <a:latin typeface="DINComp-Light" charset="0"/>
                <a:ea typeface="DINComp-Light" charset="0"/>
                <a:cs typeface="DINComp-Light" charset="0"/>
              </a:rPr>
              <a:t>OF THE MEETING AGENDA.</a:t>
            </a:r>
            <a:endParaRPr lang="en-US" sz="2000" dirty="0">
              <a:solidFill>
                <a:schemeClr val="accent3"/>
              </a:solidFill>
              <a:latin typeface="DINComp-Light" charset="0"/>
              <a:ea typeface="DINComp-Light" charset="0"/>
              <a:cs typeface="DINComp-Light" charset="0"/>
            </a:endParaRPr>
          </a:p>
        </p:txBody>
      </p:sp>
    </p:spTree>
    <p:extLst>
      <p:ext uri="{BB962C8B-B14F-4D97-AF65-F5344CB8AC3E}">
        <p14:creationId xmlns:p14="http://schemas.microsoft.com/office/powerpoint/2010/main" val="10594937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01479" y="246506"/>
            <a:ext cx="1549830" cy="461665"/>
          </a:xfrm>
          <a:prstGeom prst="rect">
            <a:avLst/>
          </a:prstGeom>
          <a:noFill/>
        </p:spPr>
        <p:txBody>
          <a:bodyPr wrap="square" rtlCol="0">
            <a:spAutoFit/>
          </a:bodyPr>
          <a:lstStyle/>
          <a:p>
            <a:pPr algn="ctr"/>
            <a:r>
              <a:rPr lang="en-US" sz="2400" dirty="0" smtClean="0">
                <a:solidFill>
                  <a:schemeClr val="bg1"/>
                </a:solidFill>
                <a:latin typeface="DINComp-Light" charset="0"/>
                <a:ea typeface="DINComp-Light" charset="0"/>
                <a:cs typeface="DINComp-Light" charset="0"/>
              </a:rPr>
              <a:t>POV #1</a:t>
            </a:r>
            <a:endParaRPr lang="en-US" sz="2400" dirty="0">
              <a:solidFill>
                <a:schemeClr val="bg1"/>
              </a:solidFill>
              <a:latin typeface="DINComp-Light" charset="0"/>
              <a:ea typeface="DINComp-Light" charset="0"/>
              <a:cs typeface="DINComp-Light" charset="0"/>
            </a:endParaRPr>
          </a:p>
        </p:txBody>
      </p:sp>
      <p:sp>
        <p:nvSpPr>
          <p:cNvPr id="11" name="TextBox 10"/>
          <p:cNvSpPr txBox="1"/>
          <p:nvPr/>
        </p:nvSpPr>
        <p:spPr>
          <a:xfrm>
            <a:off x="-232476" y="508116"/>
            <a:ext cx="3161653" cy="400110"/>
          </a:xfrm>
          <a:prstGeom prst="rect">
            <a:avLst/>
          </a:prstGeom>
          <a:noFill/>
        </p:spPr>
        <p:txBody>
          <a:bodyPr wrap="square" rtlCol="0">
            <a:spAutoFit/>
          </a:bodyPr>
          <a:lstStyle/>
          <a:p>
            <a:pPr algn="ctr"/>
            <a:r>
              <a:rPr lang="en-US" sz="2000" smtClean="0">
                <a:solidFill>
                  <a:schemeClr val="bg1"/>
                </a:solidFill>
                <a:latin typeface="DINComp" charset="0"/>
                <a:ea typeface="DINComp" charset="0"/>
                <a:cs typeface="DINComp" charset="0"/>
              </a:rPr>
              <a:t>ASSUMPTIONS</a:t>
            </a:r>
            <a:endParaRPr lang="en-US" sz="2000" dirty="0">
              <a:solidFill>
                <a:schemeClr val="bg1"/>
              </a:solidFill>
              <a:latin typeface="DINComp" charset="0"/>
              <a:ea typeface="DINComp" charset="0"/>
              <a:cs typeface="DINComp" charset="0"/>
            </a:endParaRPr>
          </a:p>
        </p:txBody>
      </p:sp>
      <p:sp>
        <p:nvSpPr>
          <p:cNvPr id="12" name="TextBox 11"/>
          <p:cNvSpPr txBox="1"/>
          <p:nvPr/>
        </p:nvSpPr>
        <p:spPr>
          <a:xfrm>
            <a:off x="0" y="2518089"/>
            <a:ext cx="12191999" cy="400110"/>
          </a:xfrm>
          <a:prstGeom prst="rect">
            <a:avLst/>
          </a:prstGeom>
          <a:noFill/>
        </p:spPr>
        <p:txBody>
          <a:bodyPr wrap="square" rtlCol="0">
            <a:spAutoFit/>
          </a:bodyPr>
          <a:lstStyle/>
          <a:p>
            <a:pPr algn="ctr"/>
            <a:r>
              <a:rPr lang="en-US" sz="2000" dirty="0" smtClean="0">
                <a:solidFill>
                  <a:schemeClr val="accent3"/>
                </a:solidFill>
                <a:latin typeface="DINComp-Light" charset="0"/>
                <a:ea typeface="DINComp-Light" charset="0"/>
                <a:cs typeface="DINComp-Light" charset="0"/>
              </a:rPr>
              <a:t>INDIVIDUALS MEET FOR THE SAKE OF MEETING.</a:t>
            </a:r>
            <a:endParaRPr lang="en-US" sz="2000" dirty="0">
              <a:solidFill>
                <a:schemeClr val="accent3"/>
              </a:solidFill>
              <a:latin typeface="DINComp-Light" charset="0"/>
              <a:ea typeface="DINComp-Light" charset="0"/>
              <a:cs typeface="DINComp-Light" charset="0"/>
            </a:endParaRPr>
          </a:p>
        </p:txBody>
      </p:sp>
      <p:sp>
        <p:nvSpPr>
          <p:cNvPr id="13" name="TextBox 12"/>
          <p:cNvSpPr txBox="1"/>
          <p:nvPr/>
        </p:nvSpPr>
        <p:spPr>
          <a:xfrm>
            <a:off x="1" y="3166145"/>
            <a:ext cx="12191998" cy="400110"/>
          </a:xfrm>
          <a:prstGeom prst="rect">
            <a:avLst/>
          </a:prstGeom>
          <a:noFill/>
        </p:spPr>
        <p:txBody>
          <a:bodyPr wrap="square" rtlCol="0">
            <a:spAutoFit/>
          </a:bodyPr>
          <a:lstStyle/>
          <a:p>
            <a:pPr algn="ctr"/>
            <a:r>
              <a:rPr lang="en-US" sz="2000" dirty="0" smtClean="0">
                <a:solidFill>
                  <a:schemeClr val="bg1"/>
                </a:solidFill>
                <a:latin typeface="DINComp-Light" charset="0"/>
                <a:ea typeface="DINComp-Light" charset="0"/>
                <a:cs typeface="DINComp-Light" charset="0"/>
              </a:rPr>
              <a:t>PEOPLE DON’T KNOW WHY THEY ARE INVITED TO MEETINGS.</a:t>
            </a:r>
            <a:endParaRPr lang="en-US" sz="2000" dirty="0">
              <a:solidFill>
                <a:schemeClr val="bg1"/>
              </a:solidFill>
              <a:latin typeface="DINComp-Light" charset="0"/>
              <a:ea typeface="DINComp-Light" charset="0"/>
              <a:cs typeface="DINComp-Light" charset="0"/>
            </a:endParaRPr>
          </a:p>
        </p:txBody>
      </p:sp>
      <p:sp>
        <p:nvSpPr>
          <p:cNvPr id="14" name="TextBox 13"/>
          <p:cNvSpPr txBox="1"/>
          <p:nvPr/>
        </p:nvSpPr>
        <p:spPr>
          <a:xfrm>
            <a:off x="0" y="3798813"/>
            <a:ext cx="12192000" cy="400110"/>
          </a:xfrm>
          <a:prstGeom prst="rect">
            <a:avLst/>
          </a:prstGeom>
          <a:noFill/>
        </p:spPr>
        <p:txBody>
          <a:bodyPr wrap="square" rtlCol="0">
            <a:spAutoFit/>
          </a:bodyPr>
          <a:lstStyle/>
          <a:p>
            <a:pPr algn="ctr"/>
            <a:r>
              <a:rPr lang="en-US" sz="2000" dirty="0" smtClean="0">
                <a:solidFill>
                  <a:schemeClr val="accent3"/>
                </a:solidFill>
                <a:latin typeface="DINComp-Light" charset="0"/>
                <a:ea typeface="DINComp-Light" charset="0"/>
                <a:cs typeface="DINComp-Light" charset="0"/>
              </a:rPr>
              <a:t>THERE IS NOT A MUTUAL </a:t>
            </a:r>
            <a:r>
              <a:rPr lang="en-US" sz="2000" dirty="0" smtClean="0">
                <a:solidFill>
                  <a:schemeClr val="accent3"/>
                </a:solidFill>
                <a:latin typeface="DINComp-Light" charset="0"/>
                <a:ea typeface="DINComp-Light" charset="0"/>
                <a:cs typeface="DINComp-Light" charset="0"/>
              </a:rPr>
              <a:t>UNDERSTANDING </a:t>
            </a:r>
            <a:r>
              <a:rPr lang="en-US" sz="2000" dirty="0" smtClean="0">
                <a:solidFill>
                  <a:schemeClr val="accent3"/>
                </a:solidFill>
                <a:latin typeface="DINComp-Light" charset="0"/>
                <a:ea typeface="DINComp-Light" charset="0"/>
                <a:cs typeface="DINComp-Light" charset="0"/>
              </a:rPr>
              <a:t>OF THE MEETING AGENDA.</a:t>
            </a:r>
            <a:endParaRPr lang="en-US" sz="2000" dirty="0">
              <a:solidFill>
                <a:schemeClr val="accent3"/>
              </a:solidFill>
              <a:latin typeface="DINComp-Light" charset="0"/>
              <a:ea typeface="DINComp-Light" charset="0"/>
              <a:cs typeface="DINComp-Light" charset="0"/>
            </a:endParaRPr>
          </a:p>
        </p:txBody>
      </p:sp>
    </p:spTree>
    <p:extLst>
      <p:ext uri="{BB962C8B-B14F-4D97-AF65-F5344CB8AC3E}">
        <p14:creationId xmlns:p14="http://schemas.microsoft.com/office/powerpoint/2010/main" val="5033286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01479" y="246506"/>
            <a:ext cx="1549830" cy="461665"/>
          </a:xfrm>
          <a:prstGeom prst="rect">
            <a:avLst/>
          </a:prstGeom>
          <a:noFill/>
        </p:spPr>
        <p:txBody>
          <a:bodyPr wrap="square" rtlCol="0">
            <a:spAutoFit/>
          </a:bodyPr>
          <a:lstStyle/>
          <a:p>
            <a:pPr algn="ctr"/>
            <a:r>
              <a:rPr lang="en-US" sz="2400" dirty="0" smtClean="0">
                <a:solidFill>
                  <a:schemeClr val="bg1"/>
                </a:solidFill>
                <a:latin typeface="DINComp-Light" charset="0"/>
                <a:ea typeface="DINComp-Light" charset="0"/>
                <a:cs typeface="DINComp-Light" charset="0"/>
              </a:rPr>
              <a:t>POV #1</a:t>
            </a:r>
            <a:endParaRPr lang="en-US" sz="2400" dirty="0">
              <a:solidFill>
                <a:schemeClr val="bg1"/>
              </a:solidFill>
              <a:latin typeface="DINComp-Light" charset="0"/>
              <a:ea typeface="DINComp-Light" charset="0"/>
              <a:cs typeface="DINComp-Light" charset="0"/>
            </a:endParaRPr>
          </a:p>
        </p:txBody>
      </p:sp>
      <p:sp>
        <p:nvSpPr>
          <p:cNvPr id="11" name="TextBox 10"/>
          <p:cNvSpPr txBox="1"/>
          <p:nvPr/>
        </p:nvSpPr>
        <p:spPr>
          <a:xfrm>
            <a:off x="-232476" y="508116"/>
            <a:ext cx="3161653" cy="400110"/>
          </a:xfrm>
          <a:prstGeom prst="rect">
            <a:avLst/>
          </a:prstGeom>
          <a:noFill/>
        </p:spPr>
        <p:txBody>
          <a:bodyPr wrap="square" rtlCol="0">
            <a:spAutoFit/>
          </a:bodyPr>
          <a:lstStyle/>
          <a:p>
            <a:pPr algn="ctr"/>
            <a:r>
              <a:rPr lang="en-US" sz="2000" smtClean="0">
                <a:solidFill>
                  <a:schemeClr val="bg1"/>
                </a:solidFill>
                <a:latin typeface="DINComp" charset="0"/>
                <a:ea typeface="DINComp" charset="0"/>
                <a:cs typeface="DINComp" charset="0"/>
              </a:rPr>
              <a:t>ASSUMPTIONS</a:t>
            </a:r>
            <a:endParaRPr lang="en-US" sz="2000" dirty="0">
              <a:solidFill>
                <a:schemeClr val="bg1"/>
              </a:solidFill>
              <a:latin typeface="DINComp" charset="0"/>
              <a:ea typeface="DINComp" charset="0"/>
              <a:cs typeface="DINComp" charset="0"/>
            </a:endParaRPr>
          </a:p>
        </p:txBody>
      </p:sp>
      <p:sp>
        <p:nvSpPr>
          <p:cNvPr id="12" name="TextBox 11"/>
          <p:cNvSpPr txBox="1"/>
          <p:nvPr/>
        </p:nvSpPr>
        <p:spPr>
          <a:xfrm>
            <a:off x="0" y="2518089"/>
            <a:ext cx="12191999" cy="400110"/>
          </a:xfrm>
          <a:prstGeom prst="rect">
            <a:avLst/>
          </a:prstGeom>
          <a:noFill/>
        </p:spPr>
        <p:txBody>
          <a:bodyPr wrap="square" rtlCol="0">
            <a:spAutoFit/>
          </a:bodyPr>
          <a:lstStyle/>
          <a:p>
            <a:pPr algn="ctr"/>
            <a:r>
              <a:rPr lang="en-US" sz="2000" dirty="0" smtClean="0">
                <a:solidFill>
                  <a:schemeClr val="accent3"/>
                </a:solidFill>
                <a:latin typeface="DINComp-Light" charset="0"/>
                <a:ea typeface="DINComp-Light" charset="0"/>
                <a:cs typeface="DINComp-Light" charset="0"/>
              </a:rPr>
              <a:t>INDIVIDUALS MEET FOR THE SAKE OF MEETING.</a:t>
            </a:r>
            <a:endParaRPr lang="en-US" sz="2000" dirty="0">
              <a:solidFill>
                <a:schemeClr val="accent3"/>
              </a:solidFill>
              <a:latin typeface="DINComp-Light" charset="0"/>
              <a:ea typeface="DINComp-Light" charset="0"/>
              <a:cs typeface="DINComp-Light" charset="0"/>
            </a:endParaRPr>
          </a:p>
        </p:txBody>
      </p:sp>
      <p:sp>
        <p:nvSpPr>
          <p:cNvPr id="13" name="TextBox 12"/>
          <p:cNvSpPr txBox="1"/>
          <p:nvPr/>
        </p:nvSpPr>
        <p:spPr>
          <a:xfrm>
            <a:off x="1" y="3166145"/>
            <a:ext cx="12191998" cy="400110"/>
          </a:xfrm>
          <a:prstGeom prst="rect">
            <a:avLst/>
          </a:prstGeom>
          <a:noFill/>
        </p:spPr>
        <p:txBody>
          <a:bodyPr wrap="square" rtlCol="0">
            <a:spAutoFit/>
          </a:bodyPr>
          <a:lstStyle/>
          <a:p>
            <a:pPr algn="ctr"/>
            <a:r>
              <a:rPr lang="en-US" sz="2000" dirty="0" smtClean="0">
                <a:solidFill>
                  <a:schemeClr val="accent3"/>
                </a:solidFill>
                <a:latin typeface="DINComp-Light" charset="0"/>
                <a:ea typeface="DINComp-Light" charset="0"/>
                <a:cs typeface="DINComp-Light" charset="0"/>
              </a:rPr>
              <a:t>PEOPLE DON’T KNOW WHY THEY ARE INVITED TO MEETINGS.</a:t>
            </a:r>
            <a:endParaRPr lang="en-US" sz="2000" dirty="0">
              <a:solidFill>
                <a:schemeClr val="accent3"/>
              </a:solidFill>
              <a:latin typeface="DINComp-Light" charset="0"/>
              <a:ea typeface="DINComp-Light" charset="0"/>
              <a:cs typeface="DINComp-Light" charset="0"/>
            </a:endParaRPr>
          </a:p>
        </p:txBody>
      </p:sp>
      <p:sp>
        <p:nvSpPr>
          <p:cNvPr id="14" name="TextBox 13"/>
          <p:cNvSpPr txBox="1"/>
          <p:nvPr/>
        </p:nvSpPr>
        <p:spPr>
          <a:xfrm>
            <a:off x="0" y="3798813"/>
            <a:ext cx="12192000" cy="400110"/>
          </a:xfrm>
          <a:prstGeom prst="rect">
            <a:avLst/>
          </a:prstGeom>
          <a:noFill/>
        </p:spPr>
        <p:txBody>
          <a:bodyPr wrap="square" rtlCol="0">
            <a:spAutoFit/>
          </a:bodyPr>
          <a:lstStyle/>
          <a:p>
            <a:pPr algn="ctr"/>
            <a:r>
              <a:rPr lang="en-US" sz="2000" dirty="0" smtClean="0">
                <a:solidFill>
                  <a:schemeClr val="bg1"/>
                </a:solidFill>
                <a:latin typeface="DINComp-Light" charset="0"/>
                <a:ea typeface="DINComp-Light" charset="0"/>
                <a:cs typeface="DINComp-Light" charset="0"/>
              </a:rPr>
              <a:t>THERE IS NOT A MUTUAL </a:t>
            </a:r>
            <a:r>
              <a:rPr lang="en-US" sz="2000" dirty="0" smtClean="0">
                <a:solidFill>
                  <a:schemeClr val="bg1"/>
                </a:solidFill>
                <a:latin typeface="DINComp-Light" charset="0"/>
                <a:ea typeface="DINComp-Light" charset="0"/>
                <a:cs typeface="DINComp-Light" charset="0"/>
              </a:rPr>
              <a:t>UNDERSTANDING </a:t>
            </a:r>
            <a:r>
              <a:rPr lang="en-US" sz="2000" dirty="0" smtClean="0">
                <a:solidFill>
                  <a:schemeClr val="bg1"/>
                </a:solidFill>
                <a:latin typeface="DINComp-Light" charset="0"/>
                <a:ea typeface="DINComp-Light" charset="0"/>
                <a:cs typeface="DINComp-Light" charset="0"/>
              </a:rPr>
              <a:t>OF THE MEETING AGENDA.</a:t>
            </a:r>
            <a:endParaRPr lang="en-US" sz="2000" dirty="0">
              <a:solidFill>
                <a:schemeClr val="bg1"/>
              </a:solidFill>
              <a:latin typeface="DINComp-Light" charset="0"/>
              <a:ea typeface="DINComp-Light" charset="0"/>
              <a:cs typeface="DINComp-Light" charset="0"/>
            </a:endParaRPr>
          </a:p>
        </p:txBody>
      </p:sp>
    </p:spTree>
    <p:extLst>
      <p:ext uri="{BB962C8B-B14F-4D97-AF65-F5344CB8AC3E}">
        <p14:creationId xmlns:p14="http://schemas.microsoft.com/office/powerpoint/2010/main" val="7633337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01479" y="246506"/>
            <a:ext cx="1549830" cy="461665"/>
          </a:xfrm>
          <a:prstGeom prst="rect">
            <a:avLst/>
          </a:prstGeom>
          <a:noFill/>
        </p:spPr>
        <p:txBody>
          <a:bodyPr wrap="square" rtlCol="0">
            <a:spAutoFit/>
          </a:bodyPr>
          <a:lstStyle/>
          <a:p>
            <a:pPr algn="ctr"/>
            <a:r>
              <a:rPr lang="en-US" sz="2400" dirty="0" smtClean="0">
                <a:solidFill>
                  <a:schemeClr val="bg1"/>
                </a:solidFill>
                <a:latin typeface="DINComp-Light" charset="0"/>
                <a:ea typeface="DINComp-Light" charset="0"/>
                <a:cs typeface="DINComp-Light" charset="0"/>
              </a:rPr>
              <a:t>POV #1</a:t>
            </a:r>
            <a:endParaRPr lang="en-US" sz="2400" dirty="0">
              <a:solidFill>
                <a:schemeClr val="bg1"/>
              </a:solidFill>
              <a:latin typeface="DINComp-Light" charset="0"/>
              <a:ea typeface="DINComp-Light" charset="0"/>
              <a:cs typeface="DINComp-Light" charset="0"/>
            </a:endParaRPr>
          </a:p>
        </p:txBody>
      </p:sp>
      <p:sp>
        <p:nvSpPr>
          <p:cNvPr id="11" name="TextBox 10"/>
          <p:cNvSpPr txBox="1"/>
          <p:nvPr/>
        </p:nvSpPr>
        <p:spPr>
          <a:xfrm>
            <a:off x="-546377" y="508116"/>
            <a:ext cx="3161653" cy="400110"/>
          </a:xfrm>
          <a:prstGeom prst="rect">
            <a:avLst/>
          </a:prstGeom>
          <a:noFill/>
        </p:spPr>
        <p:txBody>
          <a:bodyPr wrap="square" rtlCol="0">
            <a:spAutoFit/>
          </a:bodyPr>
          <a:lstStyle/>
          <a:p>
            <a:pPr algn="ctr"/>
            <a:r>
              <a:rPr lang="en-US" sz="2000" smtClean="0">
                <a:solidFill>
                  <a:schemeClr val="bg1"/>
                </a:solidFill>
                <a:latin typeface="DINComp" charset="0"/>
                <a:ea typeface="DINComp" charset="0"/>
                <a:cs typeface="DINComp" charset="0"/>
              </a:rPr>
              <a:t>EXAMPLE</a:t>
            </a:r>
            <a:endParaRPr lang="en-US" sz="2000" dirty="0">
              <a:solidFill>
                <a:schemeClr val="bg1"/>
              </a:solidFill>
              <a:latin typeface="DINComp" charset="0"/>
              <a:ea typeface="DINComp" charset="0"/>
              <a:cs typeface="DINComp"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879600"/>
            <a:ext cx="7924800" cy="3086100"/>
          </a:xfrm>
          <a:prstGeom prst="rect">
            <a:avLst/>
          </a:prstGeom>
        </p:spPr>
      </p:pic>
    </p:spTree>
    <p:extLst>
      <p:ext uri="{BB962C8B-B14F-4D97-AF65-F5344CB8AC3E}">
        <p14:creationId xmlns:p14="http://schemas.microsoft.com/office/powerpoint/2010/main" val="2138667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alpha val="82000"/>
          </a:schemeClr>
        </a:solidFill>
        <a:effectLst/>
      </p:bgPr>
    </p:bg>
    <p:spTree>
      <p:nvGrpSpPr>
        <p:cNvPr id="1" name=""/>
        <p:cNvGrpSpPr/>
        <p:nvPr/>
      </p:nvGrpSpPr>
      <p:grpSpPr>
        <a:xfrm>
          <a:off x="0" y="0"/>
          <a:ext cx="0" cy="0"/>
          <a:chOff x="0" y="0"/>
          <a:chExt cx="0" cy="0"/>
        </a:xfrm>
      </p:grpSpPr>
      <p:sp>
        <p:nvSpPr>
          <p:cNvPr id="4" name="TextBox 3"/>
          <p:cNvSpPr txBox="1"/>
          <p:nvPr/>
        </p:nvSpPr>
        <p:spPr>
          <a:xfrm>
            <a:off x="242047" y="255494"/>
            <a:ext cx="1936377" cy="430887"/>
          </a:xfrm>
          <a:prstGeom prst="rect">
            <a:avLst/>
          </a:prstGeom>
          <a:noFill/>
        </p:spPr>
        <p:txBody>
          <a:bodyPr wrap="square" rtlCol="0">
            <a:spAutoFit/>
          </a:bodyPr>
          <a:lstStyle/>
          <a:p>
            <a:r>
              <a:rPr lang="en-US" sz="2200" dirty="0" smtClean="0">
                <a:solidFill>
                  <a:schemeClr val="bg1"/>
                </a:solidFill>
                <a:latin typeface="DINComp-Light" charset="0"/>
                <a:ea typeface="DINComp-Light" charset="0"/>
                <a:cs typeface="DINComp-Light" charset="0"/>
              </a:rPr>
              <a:t>WHO WE ARE</a:t>
            </a:r>
            <a:endParaRPr lang="en-US" sz="2200" dirty="0">
              <a:solidFill>
                <a:schemeClr val="bg1"/>
              </a:solidFill>
              <a:latin typeface="DINComp-Light" charset="0"/>
              <a:ea typeface="DINComp-Light" charset="0"/>
              <a:cs typeface="DINComp-Light" charset="0"/>
            </a:endParaRPr>
          </a:p>
        </p:txBody>
      </p:sp>
      <p:pic>
        <p:nvPicPr>
          <p:cNvPr id="6" name="Picture 5"/>
          <p:cNvPicPr>
            <a:picLocks noChangeAspect="1"/>
          </p:cNvPicPr>
          <p:nvPr/>
        </p:nvPicPr>
        <p:blipFill>
          <a:blip r:embed="rId2"/>
          <a:stretch>
            <a:fillRect/>
          </a:stretch>
        </p:blipFill>
        <p:spPr>
          <a:xfrm>
            <a:off x="1080621" y="2142938"/>
            <a:ext cx="9919074" cy="2049395"/>
          </a:xfrm>
          <a:prstGeom prst="rect">
            <a:avLst/>
          </a:prstGeom>
        </p:spPr>
      </p:pic>
      <p:sp>
        <p:nvSpPr>
          <p:cNvPr id="7" name="TextBox 6"/>
          <p:cNvSpPr txBox="1"/>
          <p:nvPr/>
        </p:nvSpPr>
        <p:spPr>
          <a:xfrm>
            <a:off x="1484034" y="4192333"/>
            <a:ext cx="1124696" cy="430887"/>
          </a:xfrm>
          <a:prstGeom prst="rect">
            <a:avLst/>
          </a:prstGeom>
          <a:noFill/>
        </p:spPr>
        <p:txBody>
          <a:bodyPr wrap="square" rtlCol="0">
            <a:spAutoFit/>
          </a:bodyPr>
          <a:lstStyle/>
          <a:p>
            <a:r>
              <a:rPr lang="en-US" sz="2200" dirty="0" smtClean="0">
                <a:solidFill>
                  <a:schemeClr val="bg1"/>
                </a:solidFill>
                <a:latin typeface="DIN Next LT Pro Ultra Light" charset="0"/>
                <a:ea typeface="DIN Next LT Pro Ultra Light" charset="0"/>
                <a:cs typeface="DIN Next LT Pro Ultra Light" charset="0"/>
              </a:rPr>
              <a:t>THEO C.</a:t>
            </a:r>
            <a:endParaRPr lang="en-US" sz="2200" dirty="0">
              <a:solidFill>
                <a:schemeClr val="bg1"/>
              </a:solidFill>
              <a:latin typeface="DIN Next LT Pro Ultra Light" charset="0"/>
              <a:ea typeface="DIN Next LT Pro Ultra Light" charset="0"/>
              <a:cs typeface="DIN Next LT Pro Ultra Light" charset="0"/>
            </a:endParaRPr>
          </a:p>
        </p:txBody>
      </p:sp>
      <p:sp>
        <p:nvSpPr>
          <p:cNvPr id="8" name="TextBox 7"/>
          <p:cNvSpPr txBox="1"/>
          <p:nvPr/>
        </p:nvSpPr>
        <p:spPr>
          <a:xfrm>
            <a:off x="4097246" y="4192333"/>
            <a:ext cx="1295024" cy="430887"/>
          </a:xfrm>
          <a:prstGeom prst="rect">
            <a:avLst/>
          </a:prstGeom>
          <a:noFill/>
        </p:spPr>
        <p:txBody>
          <a:bodyPr wrap="square" rtlCol="0">
            <a:spAutoFit/>
          </a:bodyPr>
          <a:lstStyle/>
          <a:p>
            <a:r>
              <a:rPr lang="en-US" sz="2200" dirty="0" smtClean="0">
                <a:solidFill>
                  <a:schemeClr val="bg1"/>
                </a:solidFill>
                <a:latin typeface="DIN Next LT Pro Ultra Light" charset="0"/>
                <a:ea typeface="DIN Next LT Pro Ultra Light" charset="0"/>
                <a:cs typeface="DIN Next LT Pro Ultra Light" charset="0"/>
              </a:rPr>
              <a:t>DERIN D.</a:t>
            </a:r>
            <a:endParaRPr lang="en-US" sz="2200" dirty="0">
              <a:solidFill>
                <a:schemeClr val="bg1"/>
              </a:solidFill>
              <a:latin typeface="DIN Next LT Pro Ultra Light" charset="0"/>
              <a:ea typeface="DIN Next LT Pro Ultra Light" charset="0"/>
              <a:cs typeface="DIN Next LT Pro Ultra Light" charset="0"/>
            </a:endParaRPr>
          </a:p>
        </p:txBody>
      </p:sp>
      <p:sp>
        <p:nvSpPr>
          <p:cNvPr id="9" name="TextBox 8"/>
          <p:cNvSpPr txBox="1"/>
          <p:nvPr/>
        </p:nvSpPr>
        <p:spPr>
          <a:xfrm>
            <a:off x="6748434" y="4192332"/>
            <a:ext cx="1348814" cy="430887"/>
          </a:xfrm>
          <a:prstGeom prst="rect">
            <a:avLst/>
          </a:prstGeom>
          <a:noFill/>
        </p:spPr>
        <p:txBody>
          <a:bodyPr wrap="square" rtlCol="0">
            <a:spAutoFit/>
          </a:bodyPr>
          <a:lstStyle/>
          <a:p>
            <a:r>
              <a:rPr lang="en-US" sz="2200" smtClean="0">
                <a:solidFill>
                  <a:schemeClr val="bg1"/>
                </a:solidFill>
                <a:latin typeface="DIN Next LT Pro Ultra Light" charset="0"/>
                <a:ea typeface="DIN Next LT Pro Ultra Light" charset="0"/>
                <a:cs typeface="DIN Next LT Pro Ultra Light" charset="0"/>
              </a:rPr>
              <a:t>TOMMY F.</a:t>
            </a:r>
            <a:endParaRPr lang="en-US" sz="2200" dirty="0">
              <a:solidFill>
                <a:schemeClr val="bg1"/>
              </a:solidFill>
              <a:latin typeface="DIN Next LT Pro Ultra Light" charset="0"/>
              <a:ea typeface="DIN Next LT Pro Ultra Light" charset="0"/>
              <a:cs typeface="DIN Next LT Pro Ultra Light" charset="0"/>
            </a:endParaRPr>
          </a:p>
        </p:txBody>
      </p:sp>
      <p:sp>
        <p:nvSpPr>
          <p:cNvPr id="10" name="TextBox 9"/>
          <p:cNvSpPr txBox="1"/>
          <p:nvPr/>
        </p:nvSpPr>
        <p:spPr>
          <a:xfrm>
            <a:off x="9453412" y="4192331"/>
            <a:ext cx="1348814" cy="430887"/>
          </a:xfrm>
          <a:prstGeom prst="rect">
            <a:avLst/>
          </a:prstGeom>
          <a:noFill/>
        </p:spPr>
        <p:txBody>
          <a:bodyPr wrap="square" rtlCol="0">
            <a:spAutoFit/>
          </a:bodyPr>
          <a:lstStyle/>
          <a:p>
            <a:r>
              <a:rPr lang="en-US" sz="2200" smtClean="0">
                <a:solidFill>
                  <a:schemeClr val="bg1"/>
                </a:solidFill>
                <a:latin typeface="DIN Next LT Pro Ultra Light" charset="0"/>
                <a:ea typeface="DIN Next LT Pro Ultra Light" charset="0"/>
                <a:cs typeface="DIN Next LT Pro Ultra Light" charset="0"/>
              </a:rPr>
              <a:t>LIZA G.</a:t>
            </a:r>
            <a:endParaRPr lang="en-US" sz="2200" dirty="0">
              <a:solidFill>
                <a:schemeClr val="bg1"/>
              </a:solidFill>
              <a:latin typeface="DIN Next LT Pro Ultra Light" charset="0"/>
              <a:ea typeface="DIN Next LT Pro Ultra Light" charset="0"/>
              <a:cs typeface="DIN Next LT Pro Ultra Light" charset="0"/>
            </a:endParaRPr>
          </a:p>
        </p:txBody>
      </p:sp>
    </p:spTree>
    <p:extLst>
      <p:ext uri="{BB962C8B-B14F-4D97-AF65-F5344CB8AC3E}">
        <p14:creationId xmlns:p14="http://schemas.microsoft.com/office/powerpoint/2010/main" val="20720323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srcRect l="11263"/>
          <a:stretch/>
        </p:blipFill>
        <p:spPr>
          <a:xfrm>
            <a:off x="6106332" y="0"/>
            <a:ext cx="6085668" cy="6858000"/>
          </a:xfrm>
          <a:prstGeom prst="rect">
            <a:avLst/>
          </a:prstGeom>
        </p:spPr>
      </p:pic>
      <p:sp>
        <p:nvSpPr>
          <p:cNvPr id="3" name="TextBox 2"/>
          <p:cNvSpPr txBox="1"/>
          <p:nvPr/>
        </p:nvSpPr>
        <p:spPr>
          <a:xfrm>
            <a:off x="833032" y="2200759"/>
            <a:ext cx="4440269" cy="2031325"/>
          </a:xfrm>
          <a:prstGeom prst="rect">
            <a:avLst/>
          </a:prstGeom>
          <a:noFill/>
        </p:spPr>
        <p:txBody>
          <a:bodyPr wrap="square" rtlCol="0">
            <a:spAutoFit/>
          </a:bodyPr>
          <a:lstStyle/>
          <a:p>
            <a:r>
              <a:rPr lang="en-US" dirty="0">
                <a:solidFill>
                  <a:schemeClr val="bg1"/>
                </a:solidFill>
                <a:latin typeface="DINComp-Light" charset="0"/>
                <a:ea typeface="DINComp-Light" charset="0"/>
                <a:cs typeface="DINComp-Light" charset="0"/>
              </a:rPr>
              <a:t>We met Grant, a project manager who needs to know when and why he should go to a meeting. It would be game changing if Grant knew the purpose of a meeting in more detail than “Data Pipeline Chat” so he could know if he should attend.</a:t>
            </a:r>
          </a:p>
        </p:txBody>
      </p:sp>
      <p:sp>
        <p:nvSpPr>
          <p:cNvPr id="11" name="TextBox 10"/>
          <p:cNvSpPr txBox="1"/>
          <p:nvPr/>
        </p:nvSpPr>
        <p:spPr>
          <a:xfrm>
            <a:off x="201479" y="246506"/>
            <a:ext cx="1549830" cy="461665"/>
          </a:xfrm>
          <a:prstGeom prst="rect">
            <a:avLst/>
          </a:prstGeom>
          <a:noFill/>
        </p:spPr>
        <p:txBody>
          <a:bodyPr wrap="square" rtlCol="0">
            <a:spAutoFit/>
          </a:bodyPr>
          <a:lstStyle/>
          <a:p>
            <a:pPr algn="ctr"/>
            <a:r>
              <a:rPr lang="en-US" sz="2400" dirty="0" smtClean="0">
                <a:solidFill>
                  <a:schemeClr val="bg1"/>
                </a:solidFill>
                <a:latin typeface="DINComp-Light" charset="0"/>
                <a:ea typeface="DINComp-Light" charset="0"/>
                <a:cs typeface="DINComp-Light" charset="0"/>
              </a:rPr>
              <a:t>POV #1</a:t>
            </a:r>
            <a:endParaRPr lang="en-US" sz="2400" dirty="0">
              <a:solidFill>
                <a:schemeClr val="bg1"/>
              </a:solidFill>
              <a:latin typeface="DINComp-Light" charset="0"/>
              <a:ea typeface="DINComp-Light" charset="0"/>
              <a:cs typeface="DINComp-Light" charset="0"/>
            </a:endParaRPr>
          </a:p>
        </p:txBody>
      </p:sp>
      <p:sp>
        <p:nvSpPr>
          <p:cNvPr id="12" name="TextBox 11"/>
          <p:cNvSpPr txBox="1"/>
          <p:nvPr/>
        </p:nvSpPr>
        <p:spPr>
          <a:xfrm>
            <a:off x="-371961" y="508116"/>
            <a:ext cx="3161653" cy="400110"/>
          </a:xfrm>
          <a:prstGeom prst="rect">
            <a:avLst/>
          </a:prstGeom>
          <a:noFill/>
        </p:spPr>
        <p:txBody>
          <a:bodyPr wrap="square" rtlCol="0">
            <a:spAutoFit/>
          </a:bodyPr>
          <a:lstStyle/>
          <a:p>
            <a:pPr algn="ctr"/>
            <a:r>
              <a:rPr lang="en-US" sz="2000" smtClean="0">
                <a:solidFill>
                  <a:schemeClr val="bg1"/>
                </a:solidFill>
                <a:latin typeface="DINComp" charset="0"/>
                <a:ea typeface="DINComp" charset="0"/>
                <a:cs typeface="DINComp" charset="0"/>
              </a:rPr>
              <a:t>STATEMENT</a:t>
            </a:r>
            <a:endParaRPr lang="en-US" sz="2000" dirty="0">
              <a:solidFill>
                <a:schemeClr val="bg1"/>
              </a:solidFill>
              <a:latin typeface="DINComp" charset="0"/>
              <a:ea typeface="DINComp" charset="0"/>
              <a:cs typeface="DINComp" charset="0"/>
            </a:endParaRPr>
          </a:p>
        </p:txBody>
      </p:sp>
    </p:spTree>
    <p:extLst>
      <p:ext uri="{BB962C8B-B14F-4D97-AF65-F5344CB8AC3E}">
        <p14:creationId xmlns:p14="http://schemas.microsoft.com/office/powerpoint/2010/main" val="12087675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865" t="36897"/>
          <a:stretch/>
        </p:blipFill>
        <p:spPr>
          <a:xfrm>
            <a:off x="0" y="0"/>
            <a:ext cx="12192000" cy="6858000"/>
          </a:xfrm>
          <a:prstGeom prst="rect">
            <a:avLst/>
          </a:prstGeom>
        </p:spPr>
      </p:pic>
      <p:sp>
        <p:nvSpPr>
          <p:cNvPr id="7" name="Rectangle 6"/>
          <p:cNvSpPr/>
          <p:nvPr/>
        </p:nvSpPr>
        <p:spPr>
          <a:xfrm>
            <a:off x="0" y="-15498"/>
            <a:ext cx="12192000" cy="6873498"/>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1479" y="231008"/>
            <a:ext cx="1549830" cy="461665"/>
          </a:xfrm>
          <a:prstGeom prst="rect">
            <a:avLst/>
          </a:prstGeom>
          <a:noFill/>
        </p:spPr>
        <p:txBody>
          <a:bodyPr wrap="square" rtlCol="0">
            <a:spAutoFit/>
          </a:bodyPr>
          <a:lstStyle/>
          <a:p>
            <a:pPr algn="ctr"/>
            <a:r>
              <a:rPr lang="en-US" sz="2400" dirty="0" smtClean="0">
                <a:solidFill>
                  <a:schemeClr val="bg1"/>
                </a:solidFill>
                <a:latin typeface="DINComp-Light" charset="0"/>
                <a:ea typeface="DINComp-Light" charset="0"/>
                <a:cs typeface="DINComp-Light" charset="0"/>
              </a:rPr>
              <a:t>POV #1</a:t>
            </a:r>
            <a:endParaRPr lang="en-US" sz="2400" dirty="0">
              <a:solidFill>
                <a:schemeClr val="bg1"/>
              </a:solidFill>
              <a:latin typeface="DINComp-Light" charset="0"/>
              <a:ea typeface="DINComp-Light" charset="0"/>
              <a:cs typeface="DINComp-Light" charset="0"/>
            </a:endParaRPr>
          </a:p>
        </p:txBody>
      </p:sp>
      <p:sp>
        <p:nvSpPr>
          <p:cNvPr id="4" name="TextBox 3"/>
          <p:cNvSpPr txBox="1"/>
          <p:nvPr/>
        </p:nvSpPr>
        <p:spPr>
          <a:xfrm>
            <a:off x="-185981" y="492618"/>
            <a:ext cx="3161653" cy="400110"/>
          </a:xfrm>
          <a:prstGeom prst="rect">
            <a:avLst/>
          </a:prstGeom>
          <a:noFill/>
        </p:spPr>
        <p:txBody>
          <a:bodyPr wrap="square" rtlCol="0">
            <a:spAutoFit/>
          </a:bodyPr>
          <a:lstStyle/>
          <a:p>
            <a:pPr algn="ctr"/>
            <a:r>
              <a:rPr lang="en-US" sz="2000" dirty="0" smtClean="0">
                <a:solidFill>
                  <a:schemeClr val="bg1"/>
                </a:solidFill>
                <a:latin typeface="DINComp" charset="0"/>
                <a:ea typeface="DINComp" charset="0"/>
                <a:cs typeface="DINComp" charset="0"/>
              </a:rPr>
              <a:t>HOW MIGHT WE</a:t>
            </a:r>
            <a:endParaRPr lang="en-US" sz="2000" dirty="0">
              <a:solidFill>
                <a:schemeClr val="bg1"/>
              </a:solidFill>
              <a:latin typeface="DINComp" charset="0"/>
              <a:ea typeface="DINComp" charset="0"/>
              <a:cs typeface="DINComp" charset="0"/>
            </a:endParaRPr>
          </a:p>
        </p:txBody>
      </p:sp>
      <p:pic>
        <p:nvPicPr>
          <p:cNvPr id="3" name="Picture 2"/>
          <p:cNvPicPr>
            <a:picLocks noChangeAspect="1"/>
          </p:cNvPicPr>
          <p:nvPr/>
        </p:nvPicPr>
        <p:blipFill>
          <a:blip r:embed="rId3">
            <a:duotone>
              <a:prstClr val="black"/>
              <a:schemeClr val="accent1">
                <a:tint val="45000"/>
                <a:satMod val="400000"/>
              </a:schemeClr>
            </a:duotone>
          </a:blip>
          <a:stretch>
            <a:fillRect/>
          </a:stretch>
        </p:blipFill>
        <p:spPr>
          <a:xfrm>
            <a:off x="749627" y="1695902"/>
            <a:ext cx="3578856" cy="3733339"/>
          </a:xfrm>
          <a:prstGeom prst="rect">
            <a:avLst/>
          </a:prstGeom>
        </p:spPr>
      </p:pic>
      <p:pic>
        <p:nvPicPr>
          <p:cNvPr id="8" name="Picture 7"/>
          <p:cNvPicPr>
            <a:picLocks noChangeAspect="1"/>
          </p:cNvPicPr>
          <p:nvPr/>
        </p:nvPicPr>
        <p:blipFill>
          <a:blip r:embed="rId3"/>
          <a:stretch>
            <a:fillRect/>
          </a:stretch>
        </p:blipFill>
        <p:spPr>
          <a:xfrm>
            <a:off x="4444721" y="1695902"/>
            <a:ext cx="3578856" cy="3733339"/>
          </a:xfrm>
          <a:prstGeom prst="rect">
            <a:avLst/>
          </a:prstGeom>
        </p:spPr>
      </p:pic>
      <p:pic>
        <p:nvPicPr>
          <p:cNvPr id="9" name="Picture 8"/>
          <p:cNvPicPr>
            <a:picLocks noChangeAspect="1"/>
          </p:cNvPicPr>
          <p:nvPr/>
        </p:nvPicPr>
        <p:blipFill>
          <a:blip r:embed="rId3">
            <a:duotone>
              <a:prstClr val="black"/>
              <a:schemeClr val="accent6">
                <a:tint val="45000"/>
                <a:satMod val="400000"/>
              </a:schemeClr>
            </a:duotone>
          </a:blip>
          <a:stretch>
            <a:fillRect/>
          </a:stretch>
        </p:blipFill>
        <p:spPr>
          <a:xfrm>
            <a:off x="8139815" y="1707526"/>
            <a:ext cx="3578856" cy="3733339"/>
          </a:xfrm>
          <a:prstGeom prst="rect">
            <a:avLst/>
          </a:prstGeom>
        </p:spPr>
      </p:pic>
      <p:sp>
        <p:nvSpPr>
          <p:cNvPr id="6" name="TextBox 5"/>
          <p:cNvSpPr txBox="1"/>
          <p:nvPr/>
        </p:nvSpPr>
        <p:spPr>
          <a:xfrm>
            <a:off x="1365100" y="2859700"/>
            <a:ext cx="2123268" cy="1015663"/>
          </a:xfrm>
          <a:prstGeom prst="rect">
            <a:avLst/>
          </a:prstGeom>
          <a:noFill/>
        </p:spPr>
        <p:txBody>
          <a:bodyPr wrap="square" rtlCol="0">
            <a:spAutoFit/>
          </a:bodyPr>
          <a:lstStyle/>
          <a:p>
            <a:r>
              <a:rPr lang="en-US" sz="2000" b="1" dirty="0">
                <a:latin typeface="DINComp-Light" charset="0"/>
                <a:ea typeface="DINComp-Light" charset="0"/>
                <a:cs typeface="DINComp-Light" charset="0"/>
              </a:rPr>
              <a:t>ensure that only relevant people are in meetings?</a:t>
            </a:r>
            <a:endParaRPr lang="en-US" sz="2000" dirty="0">
              <a:latin typeface="DINComp-Light" charset="0"/>
              <a:ea typeface="DINComp-Light" charset="0"/>
              <a:cs typeface="DINComp-Light" charset="0"/>
            </a:endParaRPr>
          </a:p>
        </p:txBody>
      </p:sp>
      <p:sp>
        <p:nvSpPr>
          <p:cNvPr id="10" name="TextBox 9"/>
          <p:cNvSpPr txBox="1"/>
          <p:nvPr/>
        </p:nvSpPr>
        <p:spPr>
          <a:xfrm>
            <a:off x="5007201" y="2762352"/>
            <a:ext cx="2356995" cy="1600438"/>
          </a:xfrm>
          <a:prstGeom prst="rect">
            <a:avLst/>
          </a:prstGeom>
          <a:noFill/>
        </p:spPr>
        <p:txBody>
          <a:bodyPr wrap="square" rtlCol="0">
            <a:spAutoFit/>
          </a:bodyPr>
          <a:lstStyle/>
          <a:p>
            <a:r>
              <a:rPr lang="en-US" sz="2000" b="1" dirty="0">
                <a:latin typeface="DINComp-Light" charset="0"/>
                <a:ea typeface="DINComp-Light" charset="0"/>
                <a:cs typeface="DINComp-Light" charset="0"/>
              </a:rPr>
              <a:t>ensure that people don’t feel obligated to attend if they don’t add value?</a:t>
            </a:r>
          </a:p>
          <a:p>
            <a:endParaRPr lang="en-US" dirty="0"/>
          </a:p>
        </p:txBody>
      </p:sp>
      <p:sp>
        <p:nvSpPr>
          <p:cNvPr id="11" name="TextBox 10"/>
          <p:cNvSpPr txBox="1"/>
          <p:nvPr/>
        </p:nvSpPr>
        <p:spPr>
          <a:xfrm>
            <a:off x="8752036" y="3013588"/>
            <a:ext cx="2354414" cy="707886"/>
          </a:xfrm>
          <a:prstGeom prst="rect">
            <a:avLst/>
          </a:prstGeom>
          <a:noFill/>
        </p:spPr>
        <p:txBody>
          <a:bodyPr wrap="square" rtlCol="0">
            <a:spAutoFit/>
          </a:bodyPr>
          <a:lstStyle/>
          <a:p>
            <a:r>
              <a:rPr lang="en-US" sz="2000" b="1" dirty="0">
                <a:latin typeface="DINComp-Light" charset="0"/>
                <a:ea typeface="DINComp-Light" charset="0"/>
                <a:cs typeface="DINComp-Light" charset="0"/>
              </a:rPr>
              <a:t>ensure people know the agenda</a:t>
            </a:r>
            <a:r>
              <a:rPr lang="en-US" sz="2000" b="1" dirty="0" smtClean="0">
                <a:latin typeface="DINComp-Light" charset="0"/>
                <a:ea typeface="DINComp-Light" charset="0"/>
                <a:cs typeface="DINComp-Light" charset="0"/>
              </a:rPr>
              <a:t>?</a:t>
            </a:r>
            <a:endParaRPr lang="en-US" sz="2000" b="1" dirty="0">
              <a:latin typeface="DINComp-Light" charset="0"/>
              <a:ea typeface="DINComp-Light" charset="0"/>
              <a:cs typeface="DINComp-Light" charset="0"/>
            </a:endParaRPr>
          </a:p>
        </p:txBody>
      </p:sp>
    </p:spTree>
    <p:extLst>
      <p:ext uri="{BB962C8B-B14F-4D97-AF65-F5344CB8AC3E}">
        <p14:creationId xmlns:p14="http://schemas.microsoft.com/office/powerpoint/2010/main" val="16798388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3082697"/>
            <a:ext cx="12192000" cy="677108"/>
          </a:xfrm>
          <a:prstGeom prst="rect">
            <a:avLst/>
          </a:prstGeom>
          <a:noFill/>
        </p:spPr>
        <p:txBody>
          <a:bodyPr wrap="square" rtlCol="0">
            <a:spAutoFit/>
          </a:bodyPr>
          <a:lstStyle/>
          <a:p>
            <a:pPr algn="ctr"/>
            <a:r>
              <a:rPr lang="en-US" sz="3800" dirty="0" smtClean="0">
                <a:solidFill>
                  <a:schemeClr val="bg1"/>
                </a:solidFill>
                <a:latin typeface="DINComp-Light" charset="0"/>
                <a:ea typeface="DINComp-Light" charset="0"/>
                <a:cs typeface="DINComp-Light" charset="0"/>
              </a:rPr>
              <a:t>POV #2</a:t>
            </a:r>
            <a:endParaRPr lang="en-US" sz="3800" dirty="0">
              <a:solidFill>
                <a:schemeClr val="bg1"/>
              </a:solidFill>
              <a:latin typeface="DINComp-Light" charset="0"/>
              <a:ea typeface="DINComp-Light" charset="0"/>
              <a:cs typeface="DINComp-Light" charset="0"/>
            </a:endParaRPr>
          </a:p>
        </p:txBody>
      </p:sp>
    </p:spTree>
    <p:extLst>
      <p:ext uri="{BB962C8B-B14F-4D97-AF65-F5344CB8AC3E}">
        <p14:creationId xmlns:p14="http://schemas.microsoft.com/office/powerpoint/2010/main" val="17089294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01479" y="246506"/>
            <a:ext cx="1549830" cy="461665"/>
          </a:xfrm>
          <a:prstGeom prst="rect">
            <a:avLst/>
          </a:prstGeom>
          <a:noFill/>
        </p:spPr>
        <p:txBody>
          <a:bodyPr wrap="square" rtlCol="0">
            <a:spAutoFit/>
          </a:bodyPr>
          <a:lstStyle/>
          <a:p>
            <a:pPr algn="ctr"/>
            <a:r>
              <a:rPr lang="en-US" sz="2400" dirty="0" smtClean="0">
                <a:solidFill>
                  <a:schemeClr val="bg1"/>
                </a:solidFill>
                <a:latin typeface="DINComp-Light" charset="0"/>
                <a:ea typeface="DINComp-Light" charset="0"/>
                <a:cs typeface="DINComp-Light" charset="0"/>
              </a:rPr>
              <a:t>POV #2</a:t>
            </a:r>
            <a:endParaRPr lang="en-US" sz="2400" dirty="0">
              <a:solidFill>
                <a:schemeClr val="bg1"/>
              </a:solidFill>
              <a:latin typeface="DINComp-Light" charset="0"/>
              <a:ea typeface="DINComp-Light" charset="0"/>
              <a:cs typeface="DINComp-Light" charset="0"/>
            </a:endParaRPr>
          </a:p>
        </p:txBody>
      </p:sp>
      <p:sp>
        <p:nvSpPr>
          <p:cNvPr id="11" name="TextBox 10"/>
          <p:cNvSpPr txBox="1"/>
          <p:nvPr/>
        </p:nvSpPr>
        <p:spPr>
          <a:xfrm>
            <a:off x="-232476" y="508116"/>
            <a:ext cx="3161653" cy="400110"/>
          </a:xfrm>
          <a:prstGeom prst="rect">
            <a:avLst/>
          </a:prstGeom>
          <a:noFill/>
        </p:spPr>
        <p:txBody>
          <a:bodyPr wrap="square" rtlCol="0">
            <a:spAutoFit/>
          </a:bodyPr>
          <a:lstStyle/>
          <a:p>
            <a:pPr algn="ctr"/>
            <a:r>
              <a:rPr lang="en-US" sz="2000" smtClean="0">
                <a:solidFill>
                  <a:schemeClr val="bg1"/>
                </a:solidFill>
                <a:latin typeface="DINComp" charset="0"/>
                <a:ea typeface="DINComp" charset="0"/>
                <a:cs typeface="DINComp" charset="0"/>
              </a:rPr>
              <a:t>ASSUMPTIONS</a:t>
            </a:r>
            <a:endParaRPr lang="en-US" sz="2000" dirty="0">
              <a:solidFill>
                <a:schemeClr val="bg1"/>
              </a:solidFill>
              <a:latin typeface="DINComp" charset="0"/>
              <a:ea typeface="DINComp" charset="0"/>
              <a:cs typeface="DINComp" charset="0"/>
            </a:endParaRPr>
          </a:p>
        </p:txBody>
      </p:sp>
      <p:sp>
        <p:nvSpPr>
          <p:cNvPr id="12" name="TextBox 11"/>
          <p:cNvSpPr txBox="1"/>
          <p:nvPr/>
        </p:nvSpPr>
        <p:spPr>
          <a:xfrm>
            <a:off x="0" y="2518089"/>
            <a:ext cx="12191999" cy="400110"/>
          </a:xfrm>
          <a:prstGeom prst="rect">
            <a:avLst/>
          </a:prstGeom>
          <a:noFill/>
        </p:spPr>
        <p:txBody>
          <a:bodyPr wrap="square" rtlCol="0">
            <a:spAutoFit/>
          </a:bodyPr>
          <a:lstStyle/>
          <a:p>
            <a:pPr algn="ctr"/>
            <a:r>
              <a:rPr lang="en-US" sz="2000" dirty="0" smtClean="0">
                <a:solidFill>
                  <a:schemeClr val="bg1"/>
                </a:solidFill>
                <a:latin typeface="DINComp-Light" charset="0"/>
                <a:ea typeface="DINComp-Light" charset="0"/>
                <a:cs typeface="DINComp-Light" charset="0"/>
              </a:rPr>
              <a:t>INDIVIDUALS DO NOT KNOW WHEN IT IS APPROPRIATE TO </a:t>
            </a:r>
            <a:r>
              <a:rPr lang="en-US" sz="2000" dirty="0" smtClean="0">
                <a:solidFill>
                  <a:schemeClr val="bg1"/>
                </a:solidFill>
                <a:latin typeface="DINComp-Light" charset="0"/>
                <a:ea typeface="DINComp-Light" charset="0"/>
                <a:cs typeface="DINComp-Light" charset="0"/>
              </a:rPr>
              <a:t>INTERRUPT</a:t>
            </a:r>
            <a:r>
              <a:rPr lang="en-US" sz="2000" dirty="0" smtClean="0">
                <a:solidFill>
                  <a:schemeClr val="bg1"/>
                </a:solidFill>
                <a:latin typeface="DINComp-Light" charset="0"/>
                <a:ea typeface="DINComp-Light" charset="0"/>
                <a:cs typeface="DINComp-Light" charset="0"/>
              </a:rPr>
              <a:t>.</a:t>
            </a:r>
            <a:endParaRPr lang="en-US" sz="2000" dirty="0">
              <a:solidFill>
                <a:schemeClr val="bg1"/>
              </a:solidFill>
              <a:latin typeface="DINComp-Light" charset="0"/>
              <a:ea typeface="DINComp-Light" charset="0"/>
              <a:cs typeface="DINComp-Light" charset="0"/>
            </a:endParaRPr>
          </a:p>
        </p:txBody>
      </p:sp>
      <p:sp>
        <p:nvSpPr>
          <p:cNvPr id="13" name="TextBox 12"/>
          <p:cNvSpPr txBox="1"/>
          <p:nvPr/>
        </p:nvSpPr>
        <p:spPr>
          <a:xfrm>
            <a:off x="1" y="3166145"/>
            <a:ext cx="12191998" cy="400110"/>
          </a:xfrm>
          <a:prstGeom prst="rect">
            <a:avLst/>
          </a:prstGeom>
          <a:noFill/>
        </p:spPr>
        <p:txBody>
          <a:bodyPr wrap="square" rtlCol="0">
            <a:spAutoFit/>
          </a:bodyPr>
          <a:lstStyle/>
          <a:p>
            <a:pPr algn="ctr"/>
            <a:r>
              <a:rPr lang="en-US" sz="2000" dirty="0" smtClean="0">
                <a:solidFill>
                  <a:schemeClr val="accent3"/>
                </a:solidFill>
                <a:latin typeface="DINComp-Light" charset="0"/>
                <a:ea typeface="DINComp-Light" charset="0"/>
                <a:cs typeface="DINComp-Light" charset="0"/>
              </a:rPr>
              <a:t>CERTAIN VOICES ARE HEARD TOO MUCH.</a:t>
            </a:r>
            <a:endParaRPr lang="en-US" sz="2000" dirty="0">
              <a:solidFill>
                <a:schemeClr val="accent3"/>
              </a:solidFill>
              <a:latin typeface="DINComp-Light" charset="0"/>
              <a:ea typeface="DINComp-Light" charset="0"/>
              <a:cs typeface="DINComp-Light" charset="0"/>
            </a:endParaRPr>
          </a:p>
        </p:txBody>
      </p:sp>
      <p:sp>
        <p:nvSpPr>
          <p:cNvPr id="14" name="TextBox 13"/>
          <p:cNvSpPr txBox="1"/>
          <p:nvPr/>
        </p:nvSpPr>
        <p:spPr>
          <a:xfrm>
            <a:off x="0" y="3798813"/>
            <a:ext cx="12192000" cy="400110"/>
          </a:xfrm>
          <a:prstGeom prst="rect">
            <a:avLst/>
          </a:prstGeom>
          <a:noFill/>
        </p:spPr>
        <p:txBody>
          <a:bodyPr wrap="square" rtlCol="0">
            <a:spAutoFit/>
          </a:bodyPr>
          <a:lstStyle/>
          <a:p>
            <a:pPr algn="ctr"/>
            <a:r>
              <a:rPr lang="en-US" sz="2000" smtClean="0">
                <a:solidFill>
                  <a:schemeClr val="accent3"/>
                </a:solidFill>
                <a:latin typeface="DINComp-Light" charset="0"/>
                <a:ea typeface="DINComp-Light" charset="0"/>
                <a:cs typeface="DINComp-Light" charset="0"/>
              </a:rPr>
              <a:t>MEETING </a:t>
            </a:r>
            <a:r>
              <a:rPr lang="en-US" sz="2000" dirty="0" smtClean="0">
                <a:solidFill>
                  <a:schemeClr val="accent3"/>
                </a:solidFill>
                <a:latin typeface="DINComp-Light" charset="0"/>
                <a:ea typeface="DINComp-Light" charset="0"/>
                <a:cs typeface="DINComp-Light" charset="0"/>
              </a:rPr>
              <a:t>TOPICS ARE CHANGED TOO QUICKLY.</a:t>
            </a:r>
            <a:endParaRPr lang="en-US" sz="2000" dirty="0">
              <a:solidFill>
                <a:schemeClr val="accent3"/>
              </a:solidFill>
              <a:latin typeface="DINComp-Light" charset="0"/>
              <a:ea typeface="DINComp-Light" charset="0"/>
              <a:cs typeface="DINComp-Light" charset="0"/>
            </a:endParaRPr>
          </a:p>
        </p:txBody>
      </p:sp>
    </p:spTree>
    <p:extLst>
      <p:ext uri="{BB962C8B-B14F-4D97-AF65-F5344CB8AC3E}">
        <p14:creationId xmlns:p14="http://schemas.microsoft.com/office/powerpoint/2010/main" val="9347995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01479" y="246506"/>
            <a:ext cx="1549830" cy="461665"/>
          </a:xfrm>
          <a:prstGeom prst="rect">
            <a:avLst/>
          </a:prstGeom>
          <a:noFill/>
        </p:spPr>
        <p:txBody>
          <a:bodyPr wrap="square" rtlCol="0">
            <a:spAutoFit/>
          </a:bodyPr>
          <a:lstStyle/>
          <a:p>
            <a:pPr algn="ctr"/>
            <a:r>
              <a:rPr lang="en-US" sz="2400" dirty="0" smtClean="0">
                <a:solidFill>
                  <a:schemeClr val="bg1"/>
                </a:solidFill>
                <a:latin typeface="DINComp-Light" charset="0"/>
                <a:ea typeface="DINComp-Light" charset="0"/>
                <a:cs typeface="DINComp-Light" charset="0"/>
              </a:rPr>
              <a:t>POV #2</a:t>
            </a:r>
            <a:endParaRPr lang="en-US" sz="2400" dirty="0">
              <a:solidFill>
                <a:schemeClr val="bg1"/>
              </a:solidFill>
              <a:latin typeface="DINComp-Light" charset="0"/>
              <a:ea typeface="DINComp-Light" charset="0"/>
              <a:cs typeface="DINComp-Light" charset="0"/>
            </a:endParaRPr>
          </a:p>
        </p:txBody>
      </p:sp>
      <p:sp>
        <p:nvSpPr>
          <p:cNvPr id="11" name="TextBox 10"/>
          <p:cNvSpPr txBox="1"/>
          <p:nvPr/>
        </p:nvSpPr>
        <p:spPr>
          <a:xfrm>
            <a:off x="-232476" y="508116"/>
            <a:ext cx="3161653" cy="400110"/>
          </a:xfrm>
          <a:prstGeom prst="rect">
            <a:avLst/>
          </a:prstGeom>
          <a:noFill/>
        </p:spPr>
        <p:txBody>
          <a:bodyPr wrap="square" rtlCol="0">
            <a:spAutoFit/>
          </a:bodyPr>
          <a:lstStyle/>
          <a:p>
            <a:pPr algn="ctr"/>
            <a:r>
              <a:rPr lang="en-US" sz="2000" smtClean="0">
                <a:solidFill>
                  <a:schemeClr val="bg1"/>
                </a:solidFill>
                <a:latin typeface="DINComp" charset="0"/>
                <a:ea typeface="DINComp" charset="0"/>
                <a:cs typeface="DINComp" charset="0"/>
              </a:rPr>
              <a:t>ASSUMPTIONS</a:t>
            </a:r>
            <a:endParaRPr lang="en-US" sz="2000" dirty="0">
              <a:solidFill>
                <a:schemeClr val="bg1"/>
              </a:solidFill>
              <a:latin typeface="DINComp" charset="0"/>
              <a:ea typeface="DINComp" charset="0"/>
              <a:cs typeface="DINComp" charset="0"/>
            </a:endParaRPr>
          </a:p>
        </p:txBody>
      </p:sp>
      <p:sp>
        <p:nvSpPr>
          <p:cNvPr id="12" name="TextBox 11"/>
          <p:cNvSpPr txBox="1"/>
          <p:nvPr/>
        </p:nvSpPr>
        <p:spPr>
          <a:xfrm>
            <a:off x="0" y="2518089"/>
            <a:ext cx="12191999" cy="400110"/>
          </a:xfrm>
          <a:prstGeom prst="rect">
            <a:avLst/>
          </a:prstGeom>
          <a:noFill/>
        </p:spPr>
        <p:txBody>
          <a:bodyPr wrap="square" rtlCol="0">
            <a:spAutoFit/>
          </a:bodyPr>
          <a:lstStyle/>
          <a:p>
            <a:pPr algn="ctr"/>
            <a:r>
              <a:rPr lang="en-US" sz="2000" dirty="0" smtClean="0">
                <a:solidFill>
                  <a:schemeClr val="accent3"/>
                </a:solidFill>
                <a:latin typeface="DINComp-Light" charset="0"/>
                <a:ea typeface="DINComp-Light" charset="0"/>
                <a:cs typeface="DINComp-Light" charset="0"/>
              </a:rPr>
              <a:t>INDIVIDUALS DO NOT KNOW WHEN IT IS APPROPRIATE TO </a:t>
            </a:r>
            <a:r>
              <a:rPr lang="en-US" sz="2000" dirty="0" smtClean="0">
                <a:solidFill>
                  <a:schemeClr val="accent3"/>
                </a:solidFill>
                <a:latin typeface="DINComp-Light" charset="0"/>
                <a:ea typeface="DINComp-Light" charset="0"/>
                <a:cs typeface="DINComp-Light" charset="0"/>
              </a:rPr>
              <a:t>INTERRUPT</a:t>
            </a:r>
            <a:r>
              <a:rPr lang="en-US" sz="2000" dirty="0" smtClean="0">
                <a:solidFill>
                  <a:schemeClr val="accent3"/>
                </a:solidFill>
                <a:latin typeface="DINComp-Light" charset="0"/>
                <a:ea typeface="DINComp-Light" charset="0"/>
                <a:cs typeface="DINComp-Light" charset="0"/>
              </a:rPr>
              <a:t>.</a:t>
            </a:r>
            <a:endParaRPr lang="en-US" sz="2000" dirty="0">
              <a:solidFill>
                <a:schemeClr val="accent3"/>
              </a:solidFill>
              <a:latin typeface="DINComp-Light" charset="0"/>
              <a:ea typeface="DINComp-Light" charset="0"/>
              <a:cs typeface="DINComp-Light" charset="0"/>
            </a:endParaRPr>
          </a:p>
        </p:txBody>
      </p:sp>
      <p:sp>
        <p:nvSpPr>
          <p:cNvPr id="13" name="TextBox 12"/>
          <p:cNvSpPr txBox="1"/>
          <p:nvPr/>
        </p:nvSpPr>
        <p:spPr>
          <a:xfrm>
            <a:off x="1" y="3166145"/>
            <a:ext cx="12191998" cy="400110"/>
          </a:xfrm>
          <a:prstGeom prst="rect">
            <a:avLst/>
          </a:prstGeom>
          <a:noFill/>
        </p:spPr>
        <p:txBody>
          <a:bodyPr wrap="square" rtlCol="0">
            <a:spAutoFit/>
          </a:bodyPr>
          <a:lstStyle/>
          <a:p>
            <a:pPr algn="ctr"/>
            <a:r>
              <a:rPr lang="en-US" sz="2000" dirty="0" smtClean="0">
                <a:solidFill>
                  <a:schemeClr val="bg1"/>
                </a:solidFill>
                <a:latin typeface="DINComp-Light" charset="0"/>
                <a:ea typeface="DINComp-Light" charset="0"/>
                <a:cs typeface="DINComp-Light" charset="0"/>
              </a:rPr>
              <a:t>CERTAIN VOICES ARE HEARD TOO MUCH.</a:t>
            </a:r>
            <a:endParaRPr lang="en-US" sz="2000" dirty="0">
              <a:solidFill>
                <a:schemeClr val="bg1"/>
              </a:solidFill>
              <a:latin typeface="DINComp-Light" charset="0"/>
              <a:ea typeface="DINComp-Light" charset="0"/>
              <a:cs typeface="DINComp-Light" charset="0"/>
            </a:endParaRPr>
          </a:p>
        </p:txBody>
      </p:sp>
      <p:sp>
        <p:nvSpPr>
          <p:cNvPr id="14" name="TextBox 13"/>
          <p:cNvSpPr txBox="1"/>
          <p:nvPr/>
        </p:nvSpPr>
        <p:spPr>
          <a:xfrm>
            <a:off x="0" y="3798813"/>
            <a:ext cx="12192000" cy="400110"/>
          </a:xfrm>
          <a:prstGeom prst="rect">
            <a:avLst/>
          </a:prstGeom>
          <a:noFill/>
        </p:spPr>
        <p:txBody>
          <a:bodyPr wrap="square" rtlCol="0">
            <a:spAutoFit/>
          </a:bodyPr>
          <a:lstStyle/>
          <a:p>
            <a:pPr algn="ctr"/>
            <a:r>
              <a:rPr lang="en-US" sz="2000" dirty="0" smtClean="0">
                <a:solidFill>
                  <a:schemeClr val="accent3"/>
                </a:solidFill>
                <a:latin typeface="DINComp-Light" charset="0"/>
                <a:ea typeface="DINComp-Light" charset="0"/>
                <a:cs typeface="DINComp-Light" charset="0"/>
              </a:rPr>
              <a:t>MEETING </a:t>
            </a:r>
            <a:r>
              <a:rPr lang="en-US" sz="2000" dirty="0" smtClean="0">
                <a:solidFill>
                  <a:schemeClr val="accent3"/>
                </a:solidFill>
                <a:latin typeface="DINComp-Light" charset="0"/>
                <a:ea typeface="DINComp-Light" charset="0"/>
                <a:cs typeface="DINComp-Light" charset="0"/>
              </a:rPr>
              <a:t>TOPICS ARE CHANGED TOO QUICKLY.</a:t>
            </a:r>
            <a:endParaRPr lang="en-US" sz="2000" dirty="0">
              <a:solidFill>
                <a:schemeClr val="accent3"/>
              </a:solidFill>
              <a:latin typeface="DINComp-Light" charset="0"/>
              <a:ea typeface="DINComp-Light" charset="0"/>
              <a:cs typeface="DINComp-Light" charset="0"/>
            </a:endParaRPr>
          </a:p>
        </p:txBody>
      </p:sp>
    </p:spTree>
    <p:extLst>
      <p:ext uri="{BB962C8B-B14F-4D97-AF65-F5344CB8AC3E}">
        <p14:creationId xmlns:p14="http://schemas.microsoft.com/office/powerpoint/2010/main" val="11197628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01479" y="246506"/>
            <a:ext cx="1549830" cy="461665"/>
          </a:xfrm>
          <a:prstGeom prst="rect">
            <a:avLst/>
          </a:prstGeom>
          <a:noFill/>
        </p:spPr>
        <p:txBody>
          <a:bodyPr wrap="square" rtlCol="0">
            <a:spAutoFit/>
          </a:bodyPr>
          <a:lstStyle/>
          <a:p>
            <a:pPr algn="ctr"/>
            <a:r>
              <a:rPr lang="en-US" sz="2400" dirty="0" smtClean="0">
                <a:solidFill>
                  <a:schemeClr val="bg1"/>
                </a:solidFill>
                <a:latin typeface="DINComp-Light" charset="0"/>
                <a:ea typeface="DINComp-Light" charset="0"/>
                <a:cs typeface="DINComp-Light" charset="0"/>
              </a:rPr>
              <a:t>POV #2</a:t>
            </a:r>
            <a:endParaRPr lang="en-US" sz="2400" dirty="0">
              <a:solidFill>
                <a:schemeClr val="bg1"/>
              </a:solidFill>
              <a:latin typeface="DINComp-Light" charset="0"/>
              <a:ea typeface="DINComp-Light" charset="0"/>
              <a:cs typeface="DINComp-Light" charset="0"/>
            </a:endParaRPr>
          </a:p>
        </p:txBody>
      </p:sp>
      <p:sp>
        <p:nvSpPr>
          <p:cNvPr id="11" name="TextBox 10"/>
          <p:cNvSpPr txBox="1"/>
          <p:nvPr/>
        </p:nvSpPr>
        <p:spPr>
          <a:xfrm>
            <a:off x="-232476" y="508116"/>
            <a:ext cx="3161653" cy="400110"/>
          </a:xfrm>
          <a:prstGeom prst="rect">
            <a:avLst/>
          </a:prstGeom>
          <a:noFill/>
        </p:spPr>
        <p:txBody>
          <a:bodyPr wrap="square" rtlCol="0">
            <a:spAutoFit/>
          </a:bodyPr>
          <a:lstStyle/>
          <a:p>
            <a:pPr algn="ctr"/>
            <a:r>
              <a:rPr lang="en-US" sz="2000" smtClean="0">
                <a:solidFill>
                  <a:schemeClr val="bg1"/>
                </a:solidFill>
                <a:latin typeface="DINComp" charset="0"/>
                <a:ea typeface="DINComp" charset="0"/>
                <a:cs typeface="DINComp" charset="0"/>
              </a:rPr>
              <a:t>ASSUMPTIONS</a:t>
            </a:r>
            <a:endParaRPr lang="en-US" sz="2000" dirty="0">
              <a:solidFill>
                <a:schemeClr val="bg1"/>
              </a:solidFill>
              <a:latin typeface="DINComp" charset="0"/>
              <a:ea typeface="DINComp" charset="0"/>
              <a:cs typeface="DINComp" charset="0"/>
            </a:endParaRPr>
          </a:p>
        </p:txBody>
      </p:sp>
      <p:sp>
        <p:nvSpPr>
          <p:cNvPr id="12" name="TextBox 11"/>
          <p:cNvSpPr txBox="1"/>
          <p:nvPr/>
        </p:nvSpPr>
        <p:spPr>
          <a:xfrm>
            <a:off x="0" y="2518089"/>
            <a:ext cx="12191999" cy="400110"/>
          </a:xfrm>
          <a:prstGeom prst="rect">
            <a:avLst/>
          </a:prstGeom>
          <a:noFill/>
        </p:spPr>
        <p:txBody>
          <a:bodyPr wrap="square" rtlCol="0">
            <a:spAutoFit/>
          </a:bodyPr>
          <a:lstStyle/>
          <a:p>
            <a:pPr algn="ctr"/>
            <a:r>
              <a:rPr lang="en-US" sz="2000" dirty="0" smtClean="0">
                <a:solidFill>
                  <a:schemeClr val="accent3"/>
                </a:solidFill>
                <a:latin typeface="DINComp-Light" charset="0"/>
                <a:ea typeface="DINComp-Light" charset="0"/>
                <a:cs typeface="DINComp-Light" charset="0"/>
              </a:rPr>
              <a:t>INDIVIDUALS DO NOT KNOW WHEN IT IS APPROPRIATE TO </a:t>
            </a:r>
            <a:r>
              <a:rPr lang="en-US" sz="2000" dirty="0" smtClean="0">
                <a:solidFill>
                  <a:schemeClr val="accent3"/>
                </a:solidFill>
                <a:latin typeface="DINComp-Light" charset="0"/>
                <a:ea typeface="DINComp-Light" charset="0"/>
                <a:cs typeface="DINComp-Light" charset="0"/>
              </a:rPr>
              <a:t>INTERRUPT</a:t>
            </a:r>
            <a:r>
              <a:rPr lang="en-US" sz="2000" dirty="0" smtClean="0">
                <a:solidFill>
                  <a:schemeClr val="accent3"/>
                </a:solidFill>
                <a:latin typeface="DINComp-Light" charset="0"/>
                <a:ea typeface="DINComp-Light" charset="0"/>
                <a:cs typeface="DINComp-Light" charset="0"/>
              </a:rPr>
              <a:t>.</a:t>
            </a:r>
            <a:endParaRPr lang="en-US" sz="2000" dirty="0">
              <a:solidFill>
                <a:schemeClr val="accent3"/>
              </a:solidFill>
              <a:latin typeface="DINComp-Light" charset="0"/>
              <a:ea typeface="DINComp-Light" charset="0"/>
              <a:cs typeface="DINComp-Light" charset="0"/>
            </a:endParaRPr>
          </a:p>
        </p:txBody>
      </p:sp>
      <p:sp>
        <p:nvSpPr>
          <p:cNvPr id="13" name="TextBox 12"/>
          <p:cNvSpPr txBox="1"/>
          <p:nvPr/>
        </p:nvSpPr>
        <p:spPr>
          <a:xfrm>
            <a:off x="1" y="3166145"/>
            <a:ext cx="12191998" cy="400110"/>
          </a:xfrm>
          <a:prstGeom prst="rect">
            <a:avLst/>
          </a:prstGeom>
          <a:noFill/>
        </p:spPr>
        <p:txBody>
          <a:bodyPr wrap="square" rtlCol="0">
            <a:spAutoFit/>
          </a:bodyPr>
          <a:lstStyle/>
          <a:p>
            <a:pPr algn="ctr"/>
            <a:r>
              <a:rPr lang="en-US" sz="2000" dirty="0" smtClean="0">
                <a:solidFill>
                  <a:schemeClr val="accent3"/>
                </a:solidFill>
                <a:latin typeface="DINComp-Light" charset="0"/>
                <a:ea typeface="DINComp-Light" charset="0"/>
                <a:cs typeface="DINComp-Light" charset="0"/>
              </a:rPr>
              <a:t>CERTAIN VOICES ARE HEARD TOO MUCH.</a:t>
            </a:r>
            <a:endParaRPr lang="en-US" sz="2000" dirty="0">
              <a:solidFill>
                <a:schemeClr val="accent3"/>
              </a:solidFill>
              <a:latin typeface="DINComp-Light" charset="0"/>
              <a:ea typeface="DINComp-Light" charset="0"/>
              <a:cs typeface="DINComp-Light" charset="0"/>
            </a:endParaRPr>
          </a:p>
        </p:txBody>
      </p:sp>
      <p:sp>
        <p:nvSpPr>
          <p:cNvPr id="14" name="TextBox 13"/>
          <p:cNvSpPr txBox="1"/>
          <p:nvPr/>
        </p:nvSpPr>
        <p:spPr>
          <a:xfrm>
            <a:off x="0" y="3798813"/>
            <a:ext cx="12192000" cy="400110"/>
          </a:xfrm>
          <a:prstGeom prst="rect">
            <a:avLst/>
          </a:prstGeom>
          <a:noFill/>
        </p:spPr>
        <p:txBody>
          <a:bodyPr wrap="square" rtlCol="0">
            <a:spAutoFit/>
          </a:bodyPr>
          <a:lstStyle/>
          <a:p>
            <a:pPr algn="ctr"/>
            <a:r>
              <a:rPr lang="en-US" sz="2000" dirty="0" smtClean="0">
                <a:solidFill>
                  <a:schemeClr val="bg1"/>
                </a:solidFill>
                <a:latin typeface="DINComp-Light" charset="0"/>
                <a:ea typeface="DINComp-Light" charset="0"/>
                <a:cs typeface="DINComp-Light" charset="0"/>
              </a:rPr>
              <a:t>MEETING </a:t>
            </a:r>
            <a:r>
              <a:rPr lang="en-US" sz="2000" dirty="0" smtClean="0">
                <a:solidFill>
                  <a:schemeClr val="bg1"/>
                </a:solidFill>
                <a:latin typeface="DINComp-Light" charset="0"/>
                <a:ea typeface="DINComp-Light" charset="0"/>
                <a:cs typeface="DINComp-Light" charset="0"/>
              </a:rPr>
              <a:t>TOPICS ARE CHANGED TOO QUICKLY.</a:t>
            </a:r>
            <a:endParaRPr lang="en-US" sz="2000" dirty="0">
              <a:solidFill>
                <a:schemeClr val="bg1"/>
              </a:solidFill>
              <a:latin typeface="DINComp-Light" charset="0"/>
              <a:ea typeface="DINComp-Light" charset="0"/>
              <a:cs typeface="DINComp-Light" charset="0"/>
            </a:endParaRPr>
          </a:p>
        </p:txBody>
      </p:sp>
    </p:spTree>
    <p:extLst>
      <p:ext uri="{BB962C8B-B14F-4D97-AF65-F5344CB8AC3E}">
        <p14:creationId xmlns:p14="http://schemas.microsoft.com/office/powerpoint/2010/main" val="9218791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33032" y="2200759"/>
            <a:ext cx="4440269" cy="2031325"/>
          </a:xfrm>
          <a:prstGeom prst="rect">
            <a:avLst/>
          </a:prstGeom>
          <a:noFill/>
        </p:spPr>
        <p:txBody>
          <a:bodyPr wrap="square" rtlCol="0">
            <a:spAutoFit/>
          </a:bodyPr>
          <a:lstStyle/>
          <a:p>
            <a:r>
              <a:rPr lang="en-US" dirty="0">
                <a:solidFill>
                  <a:schemeClr val="bg1"/>
                </a:solidFill>
                <a:latin typeface="DINComp-Light" charset="0"/>
                <a:ea typeface="DINComp-Light" charset="0"/>
                <a:cs typeface="DINComp-Light" charset="0"/>
              </a:rPr>
              <a:t>We met Jane who needs to learn to speak up because she feels that only those with loud voices and superior titles are heard. It would be game changing if everyone’s ideas were heard to the same degree and people felt compelled to interact with others’ ideas in the meeting room.</a:t>
            </a:r>
          </a:p>
        </p:txBody>
      </p:sp>
      <p:sp>
        <p:nvSpPr>
          <p:cNvPr id="11" name="TextBox 10"/>
          <p:cNvSpPr txBox="1"/>
          <p:nvPr/>
        </p:nvSpPr>
        <p:spPr>
          <a:xfrm>
            <a:off x="201479" y="246506"/>
            <a:ext cx="1549830" cy="461665"/>
          </a:xfrm>
          <a:prstGeom prst="rect">
            <a:avLst/>
          </a:prstGeom>
          <a:noFill/>
        </p:spPr>
        <p:txBody>
          <a:bodyPr wrap="square" rtlCol="0">
            <a:spAutoFit/>
          </a:bodyPr>
          <a:lstStyle/>
          <a:p>
            <a:pPr algn="ctr"/>
            <a:r>
              <a:rPr lang="en-US" sz="2400" dirty="0" smtClean="0">
                <a:solidFill>
                  <a:schemeClr val="bg1"/>
                </a:solidFill>
                <a:latin typeface="DINComp-Light" charset="0"/>
                <a:ea typeface="DINComp-Light" charset="0"/>
                <a:cs typeface="DINComp-Light" charset="0"/>
              </a:rPr>
              <a:t>POV #2</a:t>
            </a:r>
            <a:endParaRPr lang="en-US" sz="2400" dirty="0">
              <a:solidFill>
                <a:schemeClr val="bg1"/>
              </a:solidFill>
              <a:latin typeface="DINComp-Light" charset="0"/>
              <a:ea typeface="DINComp-Light" charset="0"/>
              <a:cs typeface="DINComp-Light" charset="0"/>
            </a:endParaRPr>
          </a:p>
        </p:txBody>
      </p:sp>
      <p:sp>
        <p:nvSpPr>
          <p:cNvPr id="12" name="TextBox 11"/>
          <p:cNvSpPr txBox="1"/>
          <p:nvPr/>
        </p:nvSpPr>
        <p:spPr>
          <a:xfrm>
            <a:off x="-371961" y="508116"/>
            <a:ext cx="3161653" cy="400110"/>
          </a:xfrm>
          <a:prstGeom prst="rect">
            <a:avLst/>
          </a:prstGeom>
          <a:noFill/>
        </p:spPr>
        <p:txBody>
          <a:bodyPr wrap="square" rtlCol="0">
            <a:spAutoFit/>
          </a:bodyPr>
          <a:lstStyle/>
          <a:p>
            <a:pPr algn="ctr"/>
            <a:r>
              <a:rPr lang="en-US" sz="2000" smtClean="0">
                <a:solidFill>
                  <a:schemeClr val="bg1"/>
                </a:solidFill>
                <a:latin typeface="DINComp" charset="0"/>
                <a:ea typeface="DINComp" charset="0"/>
                <a:cs typeface="DINComp" charset="0"/>
              </a:rPr>
              <a:t>STATEMENT</a:t>
            </a:r>
            <a:endParaRPr lang="en-US" sz="2000" dirty="0">
              <a:solidFill>
                <a:schemeClr val="bg1"/>
              </a:solidFill>
              <a:latin typeface="DINComp" charset="0"/>
              <a:ea typeface="DINComp" charset="0"/>
              <a:cs typeface="DINComp" charset="0"/>
            </a:endParaRPr>
          </a:p>
        </p:txBody>
      </p:sp>
      <p:pic>
        <p:nvPicPr>
          <p:cNvPr id="4" name="Picture 3"/>
          <p:cNvPicPr>
            <a:picLocks noChangeAspect="1"/>
          </p:cNvPicPr>
          <p:nvPr/>
        </p:nvPicPr>
        <p:blipFill rotWithShape="1">
          <a:blip r:embed="rId3"/>
          <a:srcRect t="2595" b="8982"/>
          <a:stretch/>
        </p:blipFill>
        <p:spPr>
          <a:xfrm>
            <a:off x="6368512" y="-15498"/>
            <a:ext cx="5823488" cy="6865749"/>
          </a:xfrm>
          <a:prstGeom prst="rect">
            <a:avLst/>
          </a:prstGeom>
        </p:spPr>
      </p:pic>
    </p:spTree>
    <p:extLst>
      <p:ext uri="{BB962C8B-B14F-4D97-AF65-F5344CB8AC3E}">
        <p14:creationId xmlns:p14="http://schemas.microsoft.com/office/powerpoint/2010/main" val="12513602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865" t="36897"/>
          <a:stretch/>
        </p:blipFill>
        <p:spPr>
          <a:xfrm>
            <a:off x="0" y="0"/>
            <a:ext cx="12192000" cy="6858000"/>
          </a:xfrm>
          <a:prstGeom prst="rect">
            <a:avLst/>
          </a:prstGeom>
        </p:spPr>
      </p:pic>
      <p:sp>
        <p:nvSpPr>
          <p:cNvPr id="7" name="Rectangle 6"/>
          <p:cNvSpPr/>
          <p:nvPr/>
        </p:nvSpPr>
        <p:spPr>
          <a:xfrm>
            <a:off x="0" y="-15498"/>
            <a:ext cx="12192000" cy="6873498"/>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1479" y="231008"/>
            <a:ext cx="1549830" cy="461665"/>
          </a:xfrm>
          <a:prstGeom prst="rect">
            <a:avLst/>
          </a:prstGeom>
          <a:noFill/>
        </p:spPr>
        <p:txBody>
          <a:bodyPr wrap="square" rtlCol="0">
            <a:spAutoFit/>
          </a:bodyPr>
          <a:lstStyle/>
          <a:p>
            <a:pPr algn="ctr"/>
            <a:r>
              <a:rPr lang="en-US" sz="2400" dirty="0" smtClean="0">
                <a:solidFill>
                  <a:schemeClr val="bg1"/>
                </a:solidFill>
                <a:latin typeface="DINComp-Light" charset="0"/>
                <a:ea typeface="DINComp-Light" charset="0"/>
                <a:cs typeface="DINComp-Light" charset="0"/>
              </a:rPr>
              <a:t>POV #2</a:t>
            </a:r>
            <a:endParaRPr lang="en-US" sz="2400" dirty="0">
              <a:solidFill>
                <a:schemeClr val="bg1"/>
              </a:solidFill>
              <a:latin typeface="DINComp-Light" charset="0"/>
              <a:ea typeface="DINComp-Light" charset="0"/>
              <a:cs typeface="DINComp-Light" charset="0"/>
            </a:endParaRPr>
          </a:p>
        </p:txBody>
      </p:sp>
      <p:sp>
        <p:nvSpPr>
          <p:cNvPr id="4" name="TextBox 3"/>
          <p:cNvSpPr txBox="1"/>
          <p:nvPr/>
        </p:nvSpPr>
        <p:spPr>
          <a:xfrm>
            <a:off x="-185981" y="492618"/>
            <a:ext cx="3161653" cy="400110"/>
          </a:xfrm>
          <a:prstGeom prst="rect">
            <a:avLst/>
          </a:prstGeom>
          <a:noFill/>
        </p:spPr>
        <p:txBody>
          <a:bodyPr wrap="square" rtlCol="0">
            <a:spAutoFit/>
          </a:bodyPr>
          <a:lstStyle/>
          <a:p>
            <a:pPr algn="ctr"/>
            <a:r>
              <a:rPr lang="en-US" sz="2000" dirty="0" smtClean="0">
                <a:solidFill>
                  <a:schemeClr val="bg1"/>
                </a:solidFill>
                <a:latin typeface="DINComp" charset="0"/>
                <a:ea typeface="DINComp" charset="0"/>
                <a:cs typeface="DINComp" charset="0"/>
              </a:rPr>
              <a:t>HOW MIGHT WE</a:t>
            </a:r>
            <a:endParaRPr lang="en-US" sz="2000" dirty="0">
              <a:solidFill>
                <a:schemeClr val="bg1"/>
              </a:solidFill>
              <a:latin typeface="DINComp" charset="0"/>
              <a:ea typeface="DINComp" charset="0"/>
              <a:cs typeface="DINComp" charset="0"/>
            </a:endParaRPr>
          </a:p>
        </p:txBody>
      </p:sp>
      <p:pic>
        <p:nvPicPr>
          <p:cNvPr id="3" name="Picture 2"/>
          <p:cNvPicPr>
            <a:picLocks noChangeAspect="1"/>
          </p:cNvPicPr>
          <p:nvPr/>
        </p:nvPicPr>
        <p:blipFill>
          <a:blip r:embed="rId3">
            <a:duotone>
              <a:prstClr val="black"/>
              <a:schemeClr val="accent5">
                <a:tint val="45000"/>
                <a:satMod val="400000"/>
              </a:schemeClr>
            </a:duotone>
          </a:blip>
          <a:stretch>
            <a:fillRect/>
          </a:stretch>
        </p:blipFill>
        <p:spPr>
          <a:xfrm>
            <a:off x="687634" y="1695902"/>
            <a:ext cx="3578856" cy="3733339"/>
          </a:xfrm>
          <a:prstGeom prst="rect">
            <a:avLst/>
          </a:prstGeom>
        </p:spPr>
      </p:pic>
      <p:pic>
        <p:nvPicPr>
          <p:cNvPr id="8" name="Picture 7"/>
          <p:cNvPicPr>
            <a:picLocks noChangeAspect="1"/>
          </p:cNvPicPr>
          <p:nvPr/>
        </p:nvPicPr>
        <p:blipFill>
          <a:blip r:embed="rId3">
            <a:duotone>
              <a:prstClr val="black"/>
              <a:schemeClr val="tx2">
                <a:tint val="45000"/>
                <a:satMod val="400000"/>
              </a:schemeClr>
            </a:duotone>
          </a:blip>
          <a:stretch>
            <a:fillRect/>
          </a:stretch>
        </p:blipFill>
        <p:spPr>
          <a:xfrm>
            <a:off x="4382728" y="1695902"/>
            <a:ext cx="3578856" cy="3733339"/>
          </a:xfrm>
          <a:prstGeom prst="rect">
            <a:avLst/>
          </a:prstGeom>
        </p:spPr>
      </p:pic>
      <p:pic>
        <p:nvPicPr>
          <p:cNvPr id="9" name="Picture 8"/>
          <p:cNvPicPr>
            <a:picLocks noChangeAspect="1"/>
          </p:cNvPicPr>
          <p:nvPr/>
        </p:nvPicPr>
        <p:blipFill>
          <a:blip r:embed="rId3"/>
          <a:stretch>
            <a:fillRect/>
          </a:stretch>
        </p:blipFill>
        <p:spPr>
          <a:xfrm>
            <a:off x="8077822" y="1707526"/>
            <a:ext cx="3578856" cy="3733339"/>
          </a:xfrm>
          <a:prstGeom prst="rect">
            <a:avLst/>
          </a:prstGeom>
        </p:spPr>
      </p:pic>
      <p:sp>
        <p:nvSpPr>
          <p:cNvPr id="6" name="TextBox 5"/>
          <p:cNvSpPr txBox="1"/>
          <p:nvPr/>
        </p:nvSpPr>
        <p:spPr>
          <a:xfrm>
            <a:off x="1208867" y="2898183"/>
            <a:ext cx="2421567" cy="1015663"/>
          </a:xfrm>
          <a:prstGeom prst="rect">
            <a:avLst/>
          </a:prstGeom>
          <a:noFill/>
        </p:spPr>
        <p:txBody>
          <a:bodyPr wrap="square" rtlCol="0">
            <a:spAutoFit/>
          </a:bodyPr>
          <a:lstStyle/>
          <a:p>
            <a:r>
              <a:rPr lang="en-US" sz="2000" b="1" dirty="0">
                <a:latin typeface="DINComp" charset="0"/>
                <a:ea typeface="DINComp" charset="0"/>
                <a:cs typeface="DINComp" charset="0"/>
              </a:rPr>
              <a:t>ensure productive speaking during meetings</a:t>
            </a:r>
            <a:r>
              <a:rPr lang="en-US" sz="2000" b="1" dirty="0" smtClean="0">
                <a:latin typeface="DINComp" charset="0"/>
                <a:ea typeface="DINComp" charset="0"/>
                <a:cs typeface="DINComp" charset="0"/>
              </a:rPr>
              <a:t>?</a:t>
            </a:r>
            <a:endParaRPr lang="en-US" sz="2000" dirty="0">
              <a:latin typeface="DINComp" charset="0"/>
              <a:ea typeface="DINComp" charset="0"/>
              <a:cs typeface="DINComp" charset="0"/>
            </a:endParaRPr>
          </a:p>
        </p:txBody>
      </p:sp>
      <p:sp>
        <p:nvSpPr>
          <p:cNvPr id="10" name="TextBox 9"/>
          <p:cNvSpPr txBox="1"/>
          <p:nvPr/>
        </p:nvSpPr>
        <p:spPr>
          <a:xfrm>
            <a:off x="4941022" y="3052070"/>
            <a:ext cx="2245336" cy="707886"/>
          </a:xfrm>
          <a:prstGeom prst="rect">
            <a:avLst/>
          </a:prstGeom>
          <a:noFill/>
        </p:spPr>
        <p:txBody>
          <a:bodyPr wrap="square" rtlCol="0">
            <a:spAutoFit/>
          </a:bodyPr>
          <a:lstStyle/>
          <a:p>
            <a:r>
              <a:rPr lang="en-US" sz="2000" b="1" dirty="0">
                <a:latin typeface="DINComp" charset="0"/>
                <a:ea typeface="DINComp" charset="0"/>
                <a:cs typeface="DINComp" charset="0"/>
              </a:rPr>
              <a:t>stop people from cutting others off?</a:t>
            </a:r>
            <a:endParaRPr lang="en-US" sz="2000" dirty="0">
              <a:latin typeface="DINComp" charset="0"/>
              <a:ea typeface="DINComp" charset="0"/>
              <a:cs typeface="DINComp" charset="0"/>
            </a:endParaRPr>
          </a:p>
        </p:txBody>
      </p:sp>
      <p:sp>
        <p:nvSpPr>
          <p:cNvPr id="11" name="TextBox 10"/>
          <p:cNvSpPr txBox="1"/>
          <p:nvPr/>
        </p:nvSpPr>
        <p:spPr>
          <a:xfrm>
            <a:off x="8540229" y="2898182"/>
            <a:ext cx="2463565" cy="1015663"/>
          </a:xfrm>
          <a:prstGeom prst="rect">
            <a:avLst/>
          </a:prstGeom>
          <a:noFill/>
        </p:spPr>
        <p:txBody>
          <a:bodyPr wrap="square" rtlCol="0">
            <a:spAutoFit/>
          </a:bodyPr>
          <a:lstStyle/>
          <a:p>
            <a:r>
              <a:rPr lang="en-US" sz="2000" b="1" dirty="0">
                <a:latin typeface="DINComp" charset="0"/>
                <a:ea typeface="DINComp" charset="0"/>
                <a:cs typeface="DINComp" charset="0"/>
              </a:rPr>
              <a:t>ensure that certain individuals do not overshare</a:t>
            </a:r>
            <a:r>
              <a:rPr lang="en-US" sz="2000" b="1" dirty="0" smtClean="0">
                <a:latin typeface="DINComp" charset="0"/>
                <a:ea typeface="DINComp" charset="0"/>
                <a:cs typeface="DINComp" charset="0"/>
              </a:rPr>
              <a:t>?</a:t>
            </a:r>
            <a:endParaRPr lang="en-US" sz="2000" b="1" dirty="0">
              <a:latin typeface="DINComp" charset="0"/>
              <a:ea typeface="DINComp" charset="0"/>
              <a:cs typeface="DINComp" charset="0"/>
            </a:endParaRPr>
          </a:p>
        </p:txBody>
      </p:sp>
    </p:spTree>
    <p:extLst>
      <p:ext uri="{BB962C8B-B14F-4D97-AF65-F5344CB8AC3E}">
        <p14:creationId xmlns:p14="http://schemas.microsoft.com/office/powerpoint/2010/main" val="3296681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3082697"/>
            <a:ext cx="12192000" cy="677108"/>
          </a:xfrm>
          <a:prstGeom prst="rect">
            <a:avLst/>
          </a:prstGeom>
          <a:noFill/>
        </p:spPr>
        <p:txBody>
          <a:bodyPr wrap="square" rtlCol="0">
            <a:spAutoFit/>
          </a:bodyPr>
          <a:lstStyle/>
          <a:p>
            <a:pPr algn="ctr"/>
            <a:r>
              <a:rPr lang="en-US" sz="3800" dirty="0" smtClean="0">
                <a:solidFill>
                  <a:schemeClr val="bg1"/>
                </a:solidFill>
                <a:latin typeface="DINComp-Light" charset="0"/>
                <a:ea typeface="DINComp-Light" charset="0"/>
                <a:cs typeface="DINComp-Light" charset="0"/>
              </a:rPr>
              <a:t>POV #3</a:t>
            </a:r>
            <a:endParaRPr lang="en-US" sz="3800" dirty="0">
              <a:solidFill>
                <a:schemeClr val="bg1"/>
              </a:solidFill>
              <a:latin typeface="DINComp-Light" charset="0"/>
              <a:ea typeface="DINComp-Light" charset="0"/>
              <a:cs typeface="DINComp-Light" charset="0"/>
            </a:endParaRPr>
          </a:p>
        </p:txBody>
      </p:sp>
    </p:spTree>
    <p:extLst>
      <p:ext uri="{BB962C8B-B14F-4D97-AF65-F5344CB8AC3E}">
        <p14:creationId xmlns:p14="http://schemas.microsoft.com/office/powerpoint/2010/main" val="2237432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01479" y="246506"/>
            <a:ext cx="1549830" cy="461665"/>
          </a:xfrm>
          <a:prstGeom prst="rect">
            <a:avLst/>
          </a:prstGeom>
          <a:noFill/>
        </p:spPr>
        <p:txBody>
          <a:bodyPr wrap="square" rtlCol="0">
            <a:spAutoFit/>
          </a:bodyPr>
          <a:lstStyle/>
          <a:p>
            <a:pPr algn="ctr"/>
            <a:r>
              <a:rPr lang="en-US" sz="2400" dirty="0" smtClean="0">
                <a:solidFill>
                  <a:schemeClr val="bg1"/>
                </a:solidFill>
                <a:latin typeface="DINComp-Light" charset="0"/>
                <a:ea typeface="DINComp-Light" charset="0"/>
                <a:cs typeface="DINComp-Light" charset="0"/>
              </a:rPr>
              <a:t>POV #3</a:t>
            </a:r>
            <a:endParaRPr lang="en-US" sz="2400" dirty="0">
              <a:solidFill>
                <a:schemeClr val="bg1"/>
              </a:solidFill>
              <a:latin typeface="DINComp-Light" charset="0"/>
              <a:ea typeface="DINComp-Light" charset="0"/>
              <a:cs typeface="DINComp-Light" charset="0"/>
            </a:endParaRPr>
          </a:p>
        </p:txBody>
      </p:sp>
      <p:sp>
        <p:nvSpPr>
          <p:cNvPr id="11" name="TextBox 10"/>
          <p:cNvSpPr txBox="1"/>
          <p:nvPr/>
        </p:nvSpPr>
        <p:spPr>
          <a:xfrm>
            <a:off x="-232476" y="508116"/>
            <a:ext cx="3161653" cy="400110"/>
          </a:xfrm>
          <a:prstGeom prst="rect">
            <a:avLst/>
          </a:prstGeom>
          <a:noFill/>
        </p:spPr>
        <p:txBody>
          <a:bodyPr wrap="square" rtlCol="0">
            <a:spAutoFit/>
          </a:bodyPr>
          <a:lstStyle/>
          <a:p>
            <a:pPr algn="ctr"/>
            <a:r>
              <a:rPr lang="en-US" sz="2000" smtClean="0">
                <a:solidFill>
                  <a:schemeClr val="bg1"/>
                </a:solidFill>
                <a:latin typeface="DINComp" charset="0"/>
                <a:ea typeface="DINComp" charset="0"/>
                <a:cs typeface="DINComp" charset="0"/>
              </a:rPr>
              <a:t>ASSUMPTIONS</a:t>
            </a:r>
            <a:endParaRPr lang="en-US" sz="2000" dirty="0">
              <a:solidFill>
                <a:schemeClr val="bg1"/>
              </a:solidFill>
              <a:latin typeface="DINComp" charset="0"/>
              <a:ea typeface="DINComp" charset="0"/>
              <a:cs typeface="DINComp" charset="0"/>
            </a:endParaRPr>
          </a:p>
        </p:txBody>
      </p:sp>
      <p:sp>
        <p:nvSpPr>
          <p:cNvPr id="12" name="TextBox 11"/>
          <p:cNvSpPr txBox="1"/>
          <p:nvPr/>
        </p:nvSpPr>
        <p:spPr>
          <a:xfrm>
            <a:off x="0" y="2518089"/>
            <a:ext cx="12191999" cy="400110"/>
          </a:xfrm>
          <a:prstGeom prst="rect">
            <a:avLst/>
          </a:prstGeom>
          <a:noFill/>
        </p:spPr>
        <p:txBody>
          <a:bodyPr wrap="square" rtlCol="0">
            <a:spAutoFit/>
          </a:bodyPr>
          <a:lstStyle/>
          <a:p>
            <a:pPr algn="ctr"/>
            <a:r>
              <a:rPr lang="en-US" sz="2000" dirty="0" smtClean="0">
                <a:solidFill>
                  <a:schemeClr val="bg1"/>
                </a:solidFill>
                <a:latin typeface="DINComp-Light" charset="0"/>
                <a:ea typeface="DINComp-Light" charset="0"/>
                <a:cs typeface="DINComp-Light" charset="0"/>
              </a:rPr>
              <a:t>THERE IS OFTEN NOT A STRONG REASON FOR A MEETING.</a:t>
            </a:r>
            <a:endParaRPr lang="en-US" sz="2000" dirty="0">
              <a:solidFill>
                <a:schemeClr val="bg1"/>
              </a:solidFill>
              <a:latin typeface="DINComp-Light" charset="0"/>
              <a:ea typeface="DINComp-Light" charset="0"/>
              <a:cs typeface="DINComp-Light" charset="0"/>
            </a:endParaRPr>
          </a:p>
        </p:txBody>
      </p:sp>
      <p:sp>
        <p:nvSpPr>
          <p:cNvPr id="13" name="TextBox 12"/>
          <p:cNvSpPr txBox="1"/>
          <p:nvPr/>
        </p:nvSpPr>
        <p:spPr>
          <a:xfrm>
            <a:off x="1" y="3166145"/>
            <a:ext cx="12191998" cy="400110"/>
          </a:xfrm>
          <a:prstGeom prst="rect">
            <a:avLst/>
          </a:prstGeom>
          <a:noFill/>
        </p:spPr>
        <p:txBody>
          <a:bodyPr wrap="square" rtlCol="0">
            <a:spAutoFit/>
          </a:bodyPr>
          <a:lstStyle/>
          <a:p>
            <a:pPr algn="ctr"/>
            <a:r>
              <a:rPr lang="en-US" sz="2000" dirty="0" smtClean="0">
                <a:solidFill>
                  <a:schemeClr val="accent3"/>
                </a:solidFill>
                <a:latin typeface="DINComp-Light" charset="0"/>
                <a:ea typeface="DINComp-Light" charset="0"/>
                <a:cs typeface="DINComp-Light" charset="0"/>
              </a:rPr>
              <a:t>PEOPLE DO NOT KNOW WHEN MEETINGS ARE PRODUCTIVE.</a:t>
            </a:r>
            <a:endParaRPr lang="en-US" sz="2000" dirty="0">
              <a:solidFill>
                <a:schemeClr val="accent3"/>
              </a:solidFill>
              <a:latin typeface="DINComp-Light" charset="0"/>
              <a:ea typeface="DINComp-Light" charset="0"/>
              <a:cs typeface="DINComp-Light" charset="0"/>
            </a:endParaRPr>
          </a:p>
        </p:txBody>
      </p:sp>
      <p:sp>
        <p:nvSpPr>
          <p:cNvPr id="14" name="TextBox 13"/>
          <p:cNvSpPr txBox="1"/>
          <p:nvPr/>
        </p:nvSpPr>
        <p:spPr>
          <a:xfrm>
            <a:off x="0" y="3798813"/>
            <a:ext cx="12192000" cy="400110"/>
          </a:xfrm>
          <a:prstGeom prst="rect">
            <a:avLst/>
          </a:prstGeom>
          <a:noFill/>
        </p:spPr>
        <p:txBody>
          <a:bodyPr wrap="square" rtlCol="0">
            <a:spAutoFit/>
          </a:bodyPr>
          <a:lstStyle/>
          <a:p>
            <a:pPr algn="ctr"/>
            <a:r>
              <a:rPr lang="en-US" sz="2000" dirty="0" smtClean="0">
                <a:solidFill>
                  <a:schemeClr val="accent3"/>
                </a:solidFill>
                <a:latin typeface="DINComp-Light" charset="0"/>
                <a:ea typeface="DINComp-Light" charset="0"/>
                <a:cs typeface="DINComp-Light" charset="0"/>
              </a:rPr>
              <a:t>IT IS ASSUMED THAT HAVING MEETINGS IS NECESSARY.</a:t>
            </a:r>
            <a:endParaRPr lang="en-US" sz="2000" dirty="0">
              <a:solidFill>
                <a:schemeClr val="accent3"/>
              </a:solidFill>
              <a:latin typeface="DINComp-Light" charset="0"/>
              <a:ea typeface="DINComp-Light" charset="0"/>
              <a:cs typeface="DINComp-Light" charset="0"/>
            </a:endParaRPr>
          </a:p>
        </p:txBody>
      </p:sp>
    </p:spTree>
    <p:extLst>
      <p:ext uri="{BB962C8B-B14F-4D97-AF65-F5344CB8AC3E}">
        <p14:creationId xmlns:p14="http://schemas.microsoft.com/office/powerpoint/2010/main" val="8418708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84000"/>
          </a:blip>
          <a:srcRect t="5038" b="10267"/>
          <a:stretch/>
        </p:blipFill>
        <p:spPr>
          <a:xfrm>
            <a:off x="0" y="-15498"/>
            <a:ext cx="12192000" cy="6881247"/>
          </a:xfrm>
          <a:prstGeom prst="rect">
            <a:avLst/>
          </a:prstGeom>
        </p:spPr>
      </p:pic>
      <p:sp>
        <p:nvSpPr>
          <p:cNvPr id="7" name="Rectangle 6"/>
          <p:cNvSpPr/>
          <p:nvPr/>
        </p:nvSpPr>
        <p:spPr>
          <a:xfrm>
            <a:off x="0" y="-15498"/>
            <a:ext cx="12192000" cy="6873498"/>
          </a:xfrm>
          <a:prstGeom prst="rect">
            <a:avLst/>
          </a:prstGeom>
          <a:solidFill>
            <a:schemeClr val="tx1">
              <a:lumMod val="50000"/>
              <a:lumOff val="5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2047" y="208999"/>
            <a:ext cx="2671634" cy="430887"/>
          </a:xfrm>
          <a:prstGeom prst="rect">
            <a:avLst/>
          </a:prstGeom>
          <a:noFill/>
        </p:spPr>
        <p:txBody>
          <a:bodyPr wrap="square" rtlCol="0">
            <a:spAutoFit/>
          </a:bodyPr>
          <a:lstStyle/>
          <a:p>
            <a:r>
              <a:rPr lang="en-US" sz="2200" smtClean="0">
                <a:solidFill>
                  <a:schemeClr val="bg1"/>
                </a:solidFill>
                <a:latin typeface="DINComp-Light" charset="0"/>
                <a:ea typeface="DINComp-Light" charset="0"/>
                <a:cs typeface="DINComp-Light" charset="0"/>
              </a:rPr>
              <a:t>PROBLEM DOMAIN</a:t>
            </a:r>
            <a:endParaRPr lang="en-US" sz="2200" dirty="0">
              <a:solidFill>
                <a:schemeClr val="bg1"/>
              </a:solidFill>
              <a:latin typeface="DINComp-Light" charset="0"/>
              <a:ea typeface="DINComp-Light" charset="0"/>
              <a:cs typeface="DINComp-Light" charset="0"/>
            </a:endParaRPr>
          </a:p>
        </p:txBody>
      </p:sp>
      <p:sp>
        <p:nvSpPr>
          <p:cNvPr id="6" name="TextBox 5"/>
          <p:cNvSpPr txBox="1"/>
          <p:nvPr/>
        </p:nvSpPr>
        <p:spPr>
          <a:xfrm>
            <a:off x="4019227" y="2917293"/>
            <a:ext cx="4153546" cy="553998"/>
          </a:xfrm>
          <a:prstGeom prst="rect">
            <a:avLst/>
          </a:prstGeom>
          <a:noFill/>
        </p:spPr>
        <p:txBody>
          <a:bodyPr wrap="square" rtlCol="0">
            <a:spAutoFit/>
          </a:bodyPr>
          <a:lstStyle/>
          <a:p>
            <a:pPr algn="ctr"/>
            <a:r>
              <a:rPr lang="en-US" sz="3000" b="1" dirty="0" smtClean="0">
                <a:solidFill>
                  <a:schemeClr val="bg1"/>
                </a:solidFill>
                <a:latin typeface="DIN Next LT Pro Ultra Light" charset="0"/>
                <a:ea typeface="DIN Next LT Pro Ultra Light" charset="0"/>
                <a:cs typeface="DIN Next LT Pro Ultra Light" charset="0"/>
              </a:rPr>
              <a:t>BEHAVIORAL CHANGE </a:t>
            </a:r>
          </a:p>
        </p:txBody>
      </p:sp>
    </p:spTree>
    <p:extLst>
      <p:ext uri="{BB962C8B-B14F-4D97-AF65-F5344CB8AC3E}">
        <p14:creationId xmlns:p14="http://schemas.microsoft.com/office/powerpoint/2010/main" val="15030327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01479" y="246506"/>
            <a:ext cx="1549830" cy="461665"/>
          </a:xfrm>
          <a:prstGeom prst="rect">
            <a:avLst/>
          </a:prstGeom>
          <a:noFill/>
        </p:spPr>
        <p:txBody>
          <a:bodyPr wrap="square" rtlCol="0">
            <a:spAutoFit/>
          </a:bodyPr>
          <a:lstStyle/>
          <a:p>
            <a:pPr algn="ctr"/>
            <a:r>
              <a:rPr lang="en-US" sz="2400" dirty="0" smtClean="0">
                <a:solidFill>
                  <a:schemeClr val="bg1"/>
                </a:solidFill>
                <a:latin typeface="DINComp-Light" charset="0"/>
                <a:ea typeface="DINComp-Light" charset="0"/>
                <a:cs typeface="DINComp-Light" charset="0"/>
              </a:rPr>
              <a:t>POV #3</a:t>
            </a:r>
            <a:endParaRPr lang="en-US" sz="2400" dirty="0">
              <a:solidFill>
                <a:schemeClr val="bg1"/>
              </a:solidFill>
              <a:latin typeface="DINComp-Light" charset="0"/>
              <a:ea typeface="DINComp-Light" charset="0"/>
              <a:cs typeface="DINComp-Light" charset="0"/>
            </a:endParaRPr>
          </a:p>
        </p:txBody>
      </p:sp>
      <p:sp>
        <p:nvSpPr>
          <p:cNvPr id="11" name="TextBox 10"/>
          <p:cNvSpPr txBox="1"/>
          <p:nvPr/>
        </p:nvSpPr>
        <p:spPr>
          <a:xfrm>
            <a:off x="-232476" y="508116"/>
            <a:ext cx="3161653" cy="400110"/>
          </a:xfrm>
          <a:prstGeom prst="rect">
            <a:avLst/>
          </a:prstGeom>
          <a:noFill/>
        </p:spPr>
        <p:txBody>
          <a:bodyPr wrap="square" rtlCol="0">
            <a:spAutoFit/>
          </a:bodyPr>
          <a:lstStyle/>
          <a:p>
            <a:pPr algn="ctr"/>
            <a:r>
              <a:rPr lang="en-US" sz="2000" smtClean="0">
                <a:solidFill>
                  <a:schemeClr val="bg1"/>
                </a:solidFill>
                <a:latin typeface="DINComp" charset="0"/>
                <a:ea typeface="DINComp" charset="0"/>
                <a:cs typeface="DINComp" charset="0"/>
              </a:rPr>
              <a:t>ASSUMPTIONS</a:t>
            </a:r>
            <a:endParaRPr lang="en-US" sz="2000" dirty="0">
              <a:solidFill>
                <a:schemeClr val="bg1"/>
              </a:solidFill>
              <a:latin typeface="DINComp" charset="0"/>
              <a:ea typeface="DINComp" charset="0"/>
              <a:cs typeface="DINComp" charset="0"/>
            </a:endParaRPr>
          </a:p>
        </p:txBody>
      </p:sp>
      <p:sp>
        <p:nvSpPr>
          <p:cNvPr id="12" name="TextBox 11"/>
          <p:cNvSpPr txBox="1"/>
          <p:nvPr/>
        </p:nvSpPr>
        <p:spPr>
          <a:xfrm>
            <a:off x="0" y="2518089"/>
            <a:ext cx="12191999" cy="400110"/>
          </a:xfrm>
          <a:prstGeom prst="rect">
            <a:avLst/>
          </a:prstGeom>
          <a:noFill/>
        </p:spPr>
        <p:txBody>
          <a:bodyPr wrap="square" rtlCol="0">
            <a:spAutoFit/>
          </a:bodyPr>
          <a:lstStyle/>
          <a:p>
            <a:pPr algn="ctr"/>
            <a:r>
              <a:rPr lang="en-US" sz="2000" dirty="0" smtClean="0">
                <a:solidFill>
                  <a:schemeClr val="accent3"/>
                </a:solidFill>
                <a:latin typeface="DINComp-Light" charset="0"/>
                <a:ea typeface="DINComp-Light" charset="0"/>
                <a:cs typeface="DINComp-Light" charset="0"/>
              </a:rPr>
              <a:t>THERE IS OFTEN NOT A STRONG REASON FOR A MEETING.</a:t>
            </a:r>
            <a:endParaRPr lang="en-US" sz="2000" dirty="0">
              <a:solidFill>
                <a:schemeClr val="accent3"/>
              </a:solidFill>
              <a:latin typeface="DINComp-Light" charset="0"/>
              <a:ea typeface="DINComp-Light" charset="0"/>
              <a:cs typeface="DINComp-Light" charset="0"/>
            </a:endParaRPr>
          </a:p>
        </p:txBody>
      </p:sp>
      <p:sp>
        <p:nvSpPr>
          <p:cNvPr id="13" name="TextBox 12"/>
          <p:cNvSpPr txBox="1"/>
          <p:nvPr/>
        </p:nvSpPr>
        <p:spPr>
          <a:xfrm>
            <a:off x="1" y="3166145"/>
            <a:ext cx="12191998" cy="400110"/>
          </a:xfrm>
          <a:prstGeom prst="rect">
            <a:avLst/>
          </a:prstGeom>
          <a:noFill/>
        </p:spPr>
        <p:txBody>
          <a:bodyPr wrap="square" rtlCol="0">
            <a:spAutoFit/>
          </a:bodyPr>
          <a:lstStyle/>
          <a:p>
            <a:pPr algn="ctr"/>
            <a:r>
              <a:rPr lang="en-US" sz="2000" dirty="0" smtClean="0">
                <a:solidFill>
                  <a:schemeClr val="bg1"/>
                </a:solidFill>
                <a:latin typeface="DINComp-Light" charset="0"/>
                <a:ea typeface="DINComp-Light" charset="0"/>
                <a:cs typeface="DINComp-Light" charset="0"/>
              </a:rPr>
              <a:t>PEOPLE DO NOT KNOW WHEN MEETINGS ARE PRODUCTIVE.</a:t>
            </a:r>
            <a:endParaRPr lang="en-US" sz="2000" dirty="0">
              <a:solidFill>
                <a:schemeClr val="bg1"/>
              </a:solidFill>
              <a:latin typeface="DINComp-Light" charset="0"/>
              <a:ea typeface="DINComp-Light" charset="0"/>
              <a:cs typeface="DINComp-Light" charset="0"/>
            </a:endParaRPr>
          </a:p>
        </p:txBody>
      </p:sp>
      <p:sp>
        <p:nvSpPr>
          <p:cNvPr id="14" name="TextBox 13"/>
          <p:cNvSpPr txBox="1"/>
          <p:nvPr/>
        </p:nvSpPr>
        <p:spPr>
          <a:xfrm>
            <a:off x="0" y="3798813"/>
            <a:ext cx="12192000" cy="400110"/>
          </a:xfrm>
          <a:prstGeom prst="rect">
            <a:avLst/>
          </a:prstGeom>
          <a:noFill/>
        </p:spPr>
        <p:txBody>
          <a:bodyPr wrap="square" rtlCol="0">
            <a:spAutoFit/>
          </a:bodyPr>
          <a:lstStyle/>
          <a:p>
            <a:pPr algn="ctr"/>
            <a:r>
              <a:rPr lang="en-US" sz="2000" dirty="0" smtClean="0">
                <a:solidFill>
                  <a:schemeClr val="accent3"/>
                </a:solidFill>
                <a:latin typeface="DINComp-Light" charset="0"/>
                <a:ea typeface="DINComp-Light" charset="0"/>
                <a:cs typeface="DINComp-Light" charset="0"/>
              </a:rPr>
              <a:t>IT IS ASSUMED THAT HAVING MEETINGS IS NECESSARY.</a:t>
            </a:r>
            <a:endParaRPr lang="en-US" sz="2000" dirty="0">
              <a:solidFill>
                <a:schemeClr val="accent3"/>
              </a:solidFill>
              <a:latin typeface="DINComp-Light" charset="0"/>
              <a:ea typeface="DINComp-Light" charset="0"/>
              <a:cs typeface="DINComp-Light" charset="0"/>
            </a:endParaRPr>
          </a:p>
        </p:txBody>
      </p:sp>
    </p:spTree>
    <p:extLst>
      <p:ext uri="{BB962C8B-B14F-4D97-AF65-F5344CB8AC3E}">
        <p14:creationId xmlns:p14="http://schemas.microsoft.com/office/powerpoint/2010/main" val="20048630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01479" y="246506"/>
            <a:ext cx="1549830" cy="461665"/>
          </a:xfrm>
          <a:prstGeom prst="rect">
            <a:avLst/>
          </a:prstGeom>
          <a:noFill/>
        </p:spPr>
        <p:txBody>
          <a:bodyPr wrap="square" rtlCol="0">
            <a:spAutoFit/>
          </a:bodyPr>
          <a:lstStyle/>
          <a:p>
            <a:pPr algn="ctr"/>
            <a:r>
              <a:rPr lang="en-US" sz="2400" dirty="0" smtClean="0">
                <a:solidFill>
                  <a:schemeClr val="bg1"/>
                </a:solidFill>
                <a:latin typeface="DINComp-Light" charset="0"/>
                <a:ea typeface="DINComp-Light" charset="0"/>
                <a:cs typeface="DINComp-Light" charset="0"/>
              </a:rPr>
              <a:t>POV #3</a:t>
            </a:r>
            <a:endParaRPr lang="en-US" sz="2400" dirty="0">
              <a:solidFill>
                <a:schemeClr val="bg1"/>
              </a:solidFill>
              <a:latin typeface="DINComp-Light" charset="0"/>
              <a:ea typeface="DINComp-Light" charset="0"/>
              <a:cs typeface="DINComp-Light" charset="0"/>
            </a:endParaRPr>
          </a:p>
        </p:txBody>
      </p:sp>
      <p:sp>
        <p:nvSpPr>
          <p:cNvPr id="11" name="TextBox 10"/>
          <p:cNvSpPr txBox="1"/>
          <p:nvPr/>
        </p:nvSpPr>
        <p:spPr>
          <a:xfrm>
            <a:off x="-232476" y="508116"/>
            <a:ext cx="3161653" cy="400110"/>
          </a:xfrm>
          <a:prstGeom prst="rect">
            <a:avLst/>
          </a:prstGeom>
          <a:noFill/>
        </p:spPr>
        <p:txBody>
          <a:bodyPr wrap="square" rtlCol="0">
            <a:spAutoFit/>
          </a:bodyPr>
          <a:lstStyle/>
          <a:p>
            <a:pPr algn="ctr"/>
            <a:r>
              <a:rPr lang="en-US" sz="2000" smtClean="0">
                <a:solidFill>
                  <a:schemeClr val="bg1"/>
                </a:solidFill>
                <a:latin typeface="DINComp" charset="0"/>
                <a:ea typeface="DINComp" charset="0"/>
                <a:cs typeface="DINComp" charset="0"/>
              </a:rPr>
              <a:t>ASSUMPTIONS</a:t>
            </a:r>
            <a:endParaRPr lang="en-US" sz="2000" dirty="0">
              <a:solidFill>
                <a:schemeClr val="bg1"/>
              </a:solidFill>
              <a:latin typeface="DINComp" charset="0"/>
              <a:ea typeface="DINComp" charset="0"/>
              <a:cs typeface="DINComp" charset="0"/>
            </a:endParaRPr>
          </a:p>
        </p:txBody>
      </p:sp>
      <p:sp>
        <p:nvSpPr>
          <p:cNvPr id="12" name="TextBox 11"/>
          <p:cNvSpPr txBox="1"/>
          <p:nvPr/>
        </p:nvSpPr>
        <p:spPr>
          <a:xfrm>
            <a:off x="0" y="2518089"/>
            <a:ext cx="12191999" cy="400110"/>
          </a:xfrm>
          <a:prstGeom prst="rect">
            <a:avLst/>
          </a:prstGeom>
          <a:noFill/>
        </p:spPr>
        <p:txBody>
          <a:bodyPr wrap="square" rtlCol="0">
            <a:spAutoFit/>
          </a:bodyPr>
          <a:lstStyle/>
          <a:p>
            <a:pPr algn="ctr"/>
            <a:r>
              <a:rPr lang="en-US" sz="2000" dirty="0" smtClean="0">
                <a:solidFill>
                  <a:schemeClr val="accent3"/>
                </a:solidFill>
                <a:latin typeface="DINComp-Light" charset="0"/>
                <a:ea typeface="DINComp-Light" charset="0"/>
                <a:cs typeface="DINComp-Light" charset="0"/>
              </a:rPr>
              <a:t>THERE IS OFTEN NOT A STRONG REASON FOR A MEETING.</a:t>
            </a:r>
            <a:endParaRPr lang="en-US" sz="2000" dirty="0">
              <a:solidFill>
                <a:schemeClr val="accent3"/>
              </a:solidFill>
              <a:latin typeface="DINComp-Light" charset="0"/>
              <a:ea typeface="DINComp-Light" charset="0"/>
              <a:cs typeface="DINComp-Light" charset="0"/>
            </a:endParaRPr>
          </a:p>
        </p:txBody>
      </p:sp>
      <p:sp>
        <p:nvSpPr>
          <p:cNvPr id="13" name="TextBox 12"/>
          <p:cNvSpPr txBox="1"/>
          <p:nvPr/>
        </p:nvSpPr>
        <p:spPr>
          <a:xfrm>
            <a:off x="1" y="3166145"/>
            <a:ext cx="12191998" cy="400110"/>
          </a:xfrm>
          <a:prstGeom prst="rect">
            <a:avLst/>
          </a:prstGeom>
          <a:noFill/>
        </p:spPr>
        <p:txBody>
          <a:bodyPr wrap="square" rtlCol="0">
            <a:spAutoFit/>
          </a:bodyPr>
          <a:lstStyle/>
          <a:p>
            <a:pPr algn="ctr"/>
            <a:r>
              <a:rPr lang="en-US" sz="2000" dirty="0" smtClean="0">
                <a:solidFill>
                  <a:schemeClr val="accent3"/>
                </a:solidFill>
                <a:latin typeface="DINComp-Light" charset="0"/>
                <a:ea typeface="DINComp-Light" charset="0"/>
                <a:cs typeface="DINComp-Light" charset="0"/>
              </a:rPr>
              <a:t>PEOPLE DO NOT KNOW WHEN MEETINGS ARE PRODUCTIVE.</a:t>
            </a:r>
            <a:endParaRPr lang="en-US" sz="2000" dirty="0">
              <a:solidFill>
                <a:schemeClr val="accent3"/>
              </a:solidFill>
              <a:latin typeface="DINComp-Light" charset="0"/>
              <a:ea typeface="DINComp-Light" charset="0"/>
              <a:cs typeface="DINComp-Light" charset="0"/>
            </a:endParaRPr>
          </a:p>
        </p:txBody>
      </p:sp>
      <p:sp>
        <p:nvSpPr>
          <p:cNvPr id="14" name="TextBox 13"/>
          <p:cNvSpPr txBox="1"/>
          <p:nvPr/>
        </p:nvSpPr>
        <p:spPr>
          <a:xfrm>
            <a:off x="0" y="3798813"/>
            <a:ext cx="12192000" cy="400110"/>
          </a:xfrm>
          <a:prstGeom prst="rect">
            <a:avLst/>
          </a:prstGeom>
          <a:noFill/>
        </p:spPr>
        <p:txBody>
          <a:bodyPr wrap="square" rtlCol="0">
            <a:spAutoFit/>
          </a:bodyPr>
          <a:lstStyle/>
          <a:p>
            <a:pPr algn="ctr"/>
            <a:r>
              <a:rPr lang="en-US" sz="2000" dirty="0" smtClean="0">
                <a:solidFill>
                  <a:schemeClr val="bg1"/>
                </a:solidFill>
                <a:latin typeface="DINComp-Light" charset="0"/>
                <a:ea typeface="DINComp-Light" charset="0"/>
                <a:cs typeface="DINComp-Light" charset="0"/>
              </a:rPr>
              <a:t>IT IS ASSUMED THAT HAVING MEETINGS IS NECESSARY.</a:t>
            </a:r>
            <a:endParaRPr lang="en-US" sz="2000" dirty="0">
              <a:solidFill>
                <a:schemeClr val="bg1"/>
              </a:solidFill>
              <a:latin typeface="DINComp-Light" charset="0"/>
              <a:ea typeface="DINComp-Light" charset="0"/>
              <a:cs typeface="DINComp-Light" charset="0"/>
            </a:endParaRPr>
          </a:p>
        </p:txBody>
      </p:sp>
    </p:spTree>
    <p:extLst>
      <p:ext uri="{BB962C8B-B14F-4D97-AF65-F5344CB8AC3E}">
        <p14:creationId xmlns:p14="http://schemas.microsoft.com/office/powerpoint/2010/main" val="10111152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33032" y="2200759"/>
            <a:ext cx="4440269" cy="2308324"/>
          </a:xfrm>
          <a:prstGeom prst="rect">
            <a:avLst/>
          </a:prstGeom>
          <a:noFill/>
        </p:spPr>
        <p:txBody>
          <a:bodyPr wrap="square" rtlCol="0">
            <a:spAutoFit/>
          </a:bodyPr>
          <a:lstStyle/>
          <a:p>
            <a:r>
              <a:rPr lang="en-US" dirty="0">
                <a:solidFill>
                  <a:schemeClr val="bg1"/>
                </a:solidFill>
                <a:latin typeface="DINComp-Light" charset="0"/>
                <a:ea typeface="DINComp-Light" charset="0"/>
                <a:cs typeface="DINComp-Light" charset="0"/>
              </a:rPr>
              <a:t>We met Tom, who needs to know when meetings should happen because he currently schedules meetings on a weekly basis, as opposed to in accordance with their necessity. It would be game changing if he could understand how having a meeting fit into the long term goal of a project's lifecycle.</a:t>
            </a:r>
          </a:p>
        </p:txBody>
      </p:sp>
      <p:sp>
        <p:nvSpPr>
          <p:cNvPr id="11" name="TextBox 10"/>
          <p:cNvSpPr txBox="1"/>
          <p:nvPr/>
        </p:nvSpPr>
        <p:spPr>
          <a:xfrm>
            <a:off x="201479" y="246506"/>
            <a:ext cx="1549830" cy="461665"/>
          </a:xfrm>
          <a:prstGeom prst="rect">
            <a:avLst/>
          </a:prstGeom>
          <a:noFill/>
        </p:spPr>
        <p:txBody>
          <a:bodyPr wrap="square" rtlCol="0">
            <a:spAutoFit/>
          </a:bodyPr>
          <a:lstStyle/>
          <a:p>
            <a:pPr algn="ctr"/>
            <a:r>
              <a:rPr lang="en-US" sz="2400" dirty="0" smtClean="0">
                <a:solidFill>
                  <a:schemeClr val="bg1"/>
                </a:solidFill>
                <a:latin typeface="DINComp-Light" charset="0"/>
                <a:ea typeface="DINComp-Light" charset="0"/>
                <a:cs typeface="DINComp-Light" charset="0"/>
              </a:rPr>
              <a:t>POV #3</a:t>
            </a:r>
            <a:endParaRPr lang="en-US" sz="2400" dirty="0">
              <a:solidFill>
                <a:schemeClr val="bg1"/>
              </a:solidFill>
              <a:latin typeface="DINComp-Light" charset="0"/>
              <a:ea typeface="DINComp-Light" charset="0"/>
              <a:cs typeface="DINComp-Light" charset="0"/>
            </a:endParaRPr>
          </a:p>
        </p:txBody>
      </p:sp>
      <p:sp>
        <p:nvSpPr>
          <p:cNvPr id="12" name="TextBox 11"/>
          <p:cNvSpPr txBox="1"/>
          <p:nvPr/>
        </p:nvSpPr>
        <p:spPr>
          <a:xfrm>
            <a:off x="-371961" y="508116"/>
            <a:ext cx="3161653" cy="400110"/>
          </a:xfrm>
          <a:prstGeom prst="rect">
            <a:avLst/>
          </a:prstGeom>
          <a:noFill/>
        </p:spPr>
        <p:txBody>
          <a:bodyPr wrap="square" rtlCol="0">
            <a:spAutoFit/>
          </a:bodyPr>
          <a:lstStyle/>
          <a:p>
            <a:pPr algn="ctr"/>
            <a:r>
              <a:rPr lang="en-US" sz="2000" smtClean="0">
                <a:solidFill>
                  <a:schemeClr val="bg1"/>
                </a:solidFill>
                <a:latin typeface="DINComp" charset="0"/>
                <a:ea typeface="DINComp" charset="0"/>
                <a:cs typeface="DINComp" charset="0"/>
              </a:rPr>
              <a:t>STATEMENT</a:t>
            </a:r>
            <a:endParaRPr lang="en-US" sz="2000" dirty="0">
              <a:solidFill>
                <a:schemeClr val="bg1"/>
              </a:solidFill>
              <a:latin typeface="DINComp" charset="0"/>
              <a:ea typeface="DINComp" charset="0"/>
              <a:cs typeface="DINComp" charset="0"/>
            </a:endParaRPr>
          </a:p>
        </p:txBody>
      </p:sp>
      <p:pic>
        <p:nvPicPr>
          <p:cNvPr id="2" name="Picture 1"/>
          <p:cNvPicPr>
            <a:picLocks noChangeAspect="1"/>
          </p:cNvPicPr>
          <p:nvPr/>
        </p:nvPicPr>
        <p:blipFill rotWithShape="1">
          <a:blip r:embed="rId3"/>
          <a:srcRect l="11206" r="27339"/>
          <a:stretch/>
        </p:blipFill>
        <p:spPr>
          <a:xfrm>
            <a:off x="5868690" y="-15498"/>
            <a:ext cx="6323310" cy="6858000"/>
          </a:xfrm>
          <a:prstGeom prst="rect">
            <a:avLst/>
          </a:prstGeom>
        </p:spPr>
      </p:pic>
    </p:spTree>
    <p:extLst>
      <p:ext uri="{BB962C8B-B14F-4D97-AF65-F5344CB8AC3E}">
        <p14:creationId xmlns:p14="http://schemas.microsoft.com/office/powerpoint/2010/main" val="17361421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865" t="36897"/>
          <a:stretch/>
        </p:blipFill>
        <p:spPr>
          <a:xfrm>
            <a:off x="0" y="0"/>
            <a:ext cx="12192000" cy="6858000"/>
          </a:xfrm>
          <a:prstGeom prst="rect">
            <a:avLst/>
          </a:prstGeom>
        </p:spPr>
      </p:pic>
      <p:sp>
        <p:nvSpPr>
          <p:cNvPr id="7" name="Rectangle 6"/>
          <p:cNvSpPr/>
          <p:nvPr/>
        </p:nvSpPr>
        <p:spPr>
          <a:xfrm>
            <a:off x="0" y="-15498"/>
            <a:ext cx="12192000" cy="6873498"/>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1479" y="231008"/>
            <a:ext cx="1549830" cy="461665"/>
          </a:xfrm>
          <a:prstGeom prst="rect">
            <a:avLst/>
          </a:prstGeom>
          <a:noFill/>
        </p:spPr>
        <p:txBody>
          <a:bodyPr wrap="square" rtlCol="0">
            <a:spAutoFit/>
          </a:bodyPr>
          <a:lstStyle/>
          <a:p>
            <a:pPr algn="ctr"/>
            <a:r>
              <a:rPr lang="en-US" sz="2400" dirty="0" smtClean="0">
                <a:solidFill>
                  <a:schemeClr val="bg1"/>
                </a:solidFill>
                <a:latin typeface="DINComp-Light" charset="0"/>
                <a:ea typeface="DINComp-Light" charset="0"/>
                <a:cs typeface="DINComp-Light" charset="0"/>
              </a:rPr>
              <a:t>POV #3</a:t>
            </a:r>
            <a:endParaRPr lang="en-US" sz="2400" dirty="0">
              <a:solidFill>
                <a:schemeClr val="bg1"/>
              </a:solidFill>
              <a:latin typeface="DINComp-Light" charset="0"/>
              <a:ea typeface="DINComp-Light" charset="0"/>
              <a:cs typeface="DINComp-Light" charset="0"/>
            </a:endParaRPr>
          </a:p>
        </p:txBody>
      </p:sp>
      <p:sp>
        <p:nvSpPr>
          <p:cNvPr id="4" name="TextBox 3"/>
          <p:cNvSpPr txBox="1"/>
          <p:nvPr/>
        </p:nvSpPr>
        <p:spPr>
          <a:xfrm>
            <a:off x="-185981" y="492618"/>
            <a:ext cx="3161653" cy="400110"/>
          </a:xfrm>
          <a:prstGeom prst="rect">
            <a:avLst/>
          </a:prstGeom>
          <a:noFill/>
        </p:spPr>
        <p:txBody>
          <a:bodyPr wrap="square" rtlCol="0">
            <a:spAutoFit/>
          </a:bodyPr>
          <a:lstStyle/>
          <a:p>
            <a:pPr algn="ctr"/>
            <a:r>
              <a:rPr lang="en-US" sz="2000" dirty="0" smtClean="0">
                <a:solidFill>
                  <a:schemeClr val="bg1"/>
                </a:solidFill>
                <a:latin typeface="DINComp" charset="0"/>
                <a:ea typeface="DINComp" charset="0"/>
                <a:cs typeface="DINComp" charset="0"/>
              </a:rPr>
              <a:t>HOW MIGHT WE</a:t>
            </a:r>
            <a:endParaRPr lang="en-US" sz="2000" dirty="0">
              <a:solidFill>
                <a:schemeClr val="bg1"/>
              </a:solidFill>
              <a:latin typeface="DINComp" charset="0"/>
              <a:ea typeface="DINComp" charset="0"/>
              <a:cs typeface="DINComp" charset="0"/>
            </a:endParaRPr>
          </a:p>
        </p:txBody>
      </p:sp>
      <p:pic>
        <p:nvPicPr>
          <p:cNvPr id="3" name="Picture 2"/>
          <p:cNvPicPr>
            <a:picLocks noChangeAspect="1"/>
          </p:cNvPicPr>
          <p:nvPr/>
        </p:nvPicPr>
        <p:blipFill>
          <a:blip r:embed="rId3">
            <a:duotone>
              <a:prstClr val="black"/>
              <a:schemeClr val="accent4">
                <a:tint val="45000"/>
                <a:satMod val="400000"/>
              </a:schemeClr>
            </a:duotone>
          </a:blip>
          <a:stretch>
            <a:fillRect/>
          </a:stretch>
        </p:blipFill>
        <p:spPr>
          <a:xfrm>
            <a:off x="718630" y="1695902"/>
            <a:ext cx="3578856" cy="3733339"/>
          </a:xfrm>
          <a:prstGeom prst="rect">
            <a:avLst/>
          </a:prstGeom>
        </p:spPr>
      </p:pic>
      <p:pic>
        <p:nvPicPr>
          <p:cNvPr id="8" name="Picture 7"/>
          <p:cNvPicPr>
            <a:picLocks noChangeAspect="1"/>
          </p:cNvPicPr>
          <p:nvPr/>
        </p:nvPicPr>
        <p:blipFill>
          <a:blip r:embed="rId3">
            <a:duotone>
              <a:prstClr val="black"/>
              <a:schemeClr val="accent3">
                <a:tint val="45000"/>
                <a:satMod val="400000"/>
              </a:schemeClr>
            </a:duotone>
          </a:blip>
          <a:stretch>
            <a:fillRect/>
          </a:stretch>
        </p:blipFill>
        <p:spPr>
          <a:xfrm>
            <a:off x="4413724" y="1695902"/>
            <a:ext cx="3578856" cy="3733339"/>
          </a:xfrm>
          <a:prstGeom prst="rect">
            <a:avLst/>
          </a:prstGeom>
        </p:spPr>
      </p:pic>
      <p:pic>
        <p:nvPicPr>
          <p:cNvPr id="9" name="Picture 8"/>
          <p:cNvPicPr>
            <a:picLocks noChangeAspect="1"/>
          </p:cNvPicPr>
          <p:nvPr/>
        </p:nvPicPr>
        <p:blipFill>
          <a:blip r:embed="rId3">
            <a:duotone>
              <a:prstClr val="black"/>
              <a:schemeClr val="accent2">
                <a:tint val="45000"/>
                <a:satMod val="400000"/>
              </a:schemeClr>
            </a:duotone>
          </a:blip>
          <a:stretch>
            <a:fillRect/>
          </a:stretch>
        </p:blipFill>
        <p:spPr>
          <a:xfrm>
            <a:off x="8108818" y="1707526"/>
            <a:ext cx="3578856" cy="3733339"/>
          </a:xfrm>
          <a:prstGeom prst="rect">
            <a:avLst/>
          </a:prstGeom>
        </p:spPr>
      </p:pic>
      <p:sp>
        <p:nvSpPr>
          <p:cNvPr id="6" name="TextBox 5"/>
          <p:cNvSpPr txBox="1"/>
          <p:nvPr/>
        </p:nvSpPr>
        <p:spPr>
          <a:xfrm>
            <a:off x="1301854" y="2727702"/>
            <a:ext cx="2437066" cy="1323439"/>
          </a:xfrm>
          <a:prstGeom prst="rect">
            <a:avLst/>
          </a:prstGeom>
          <a:noFill/>
        </p:spPr>
        <p:txBody>
          <a:bodyPr wrap="square" rtlCol="0">
            <a:spAutoFit/>
          </a:bodyPr>
          <a:lstStyle/>
          <a:p>
            <a:r>
              <a:rPr lang="en-US" sz="2000" b="1" dirty="0">
                <a:latin typeface="DINComp" charset="0"/>
                <a:ea typeface="DINComp" charset="0"/>
                <a:cs typeface="DINComp" charset="0"/>
              </a:rPr>
              <a:t>visualize the productivity of meetings in a project lifecycle</a:t>
            </a:r>
            <a:r>
              <a:rPr lang="en-US" sz="2000" b="1" dirty="0" smtClean="0">
                <a:latin typeface="DINComp" charset="0"/>
                <a:ea typeface="DINComp" charset="0"/>
                <a:cs typeface="DINComp" charset="0"/>
              </a:rPr>
              <a:t>?</a:t>
            </a:r>
            <a:endParaRPr lang="en-US" sz="2000" b="1" dirty="0">
              <a:latin typeface="DINComp" charset="0"/>
              <a:ea typeface="DINComp" charset="0"/>
              <a:cs typeface="DINComp" charset="0"/>
            </a:endParaRPr>
          </a:p>
        </p:txBody>
      </p:sp>
      <p:sp>
        <p:nvSpPr>
          <p:cNvPr id="10" name="TextBox 9"/>
          <p:cNvSpPr txBox="1"/>
          <p:nvPr/>
        </p:nvSpPr>
        <p:spPr>
          <a:xfrm>
            <a:off x="4965518" y="3067308"/>
            <a:ext cx="2464230" cy="707886"/>
          </a:xfrm>
          <a:prstGeom prst="rect">
            <a:avLst/>
          </a:prstGeom>
          <a:noFill/>
        </p:spPr>
        <p:txBody>
          <a:bodyPr wrap="square" rtlCol="0">
            <a:spAutoFit/>
          </a:bodyPr>
          <a:lstStyle/>
          <a:p>
            <a:r>
              <a:rPr lang="en-US" sz="2000" b="1" dirty="0">
                <a:latin typeface="DINComp" charset="0"/>
                <a:ea typeface="DINComp" charset="0"/>
                <a:cs typeface="DINComp" charset="0"/>
              </a:rPr>
              <a:t>change the culture around meetings</a:t>
            </a:r>
            <a:r>
              <a:rPr lang="en-US" sz="2000" b="1" dirty="0" smtClean="0">
                <a:latin typeface="DINComp" charset="0"/>
                <a:ea typeface="DINComp" charset="0"/>
                <a:cs typeface="DINComp" charset="0"/>
              </a:rPr>
              <a:t>?</a:t>
            </a:r>
            <a:endParaRPr lang="en-US" sz="2000" b="1" dirty="0">
              <a:latin typeface="DINComp" charset="0"/>
              <a:ea typeface="DINComp" charset="0"/>
              <a:cs typeface="DINComp" charset="0"/>
            </a:endParaRPr>
          </a:p>
        </p:txBody>
      </p:sp>
      <p:sp>
        <p:nvSpPr>
          <p:cNvPr id="11" name="TextBox 10"/>
          <p:cNvSpPr txBox="1"/>
          <p:nvPr/>
        </p:nvSpPr>
        <p:spPr>
          <a:xfrm>
            <a:off x="8654195" y="2782669"/>
            <a:ext cx="2247254" cy="1292662"/>
          </a:xfrm>
          <a:prstGeom prst="rect">
            <a:avLst/>
          </a:prstGeom>
          <a:noFill/>
        </p:spPr>
        <p:txBody>
          <a:bodyPr wrap="square" rtlCol="0">
            <a:spAutoFit/>
          </a:bodyPr>
          <a:lstStyle/>
          <a:p>
            <a:r>
              <a:rPr lang="en-US" sz="2000" b="1" dirty="0">
                <a:latin typeface="DINComp" charset="0"/>
                <a:ea typeface="DINComp" charset="0"/>
                <a:cs typeface="DINComp" charset="0"/>
              </a:rPr>
              <a:t>ensure meetings only happen when they need to?</a:t>
            </a:r>
          </a:p>
          <a:p>
            <a:endParaRPr lang="en-US" dirty="0"/>
          </a:p>
        </p:txBody>
      </p:sp>
    </p:spTree>
    <p:extLst>
      <p:ext uri="{BB962C8B-B14F-4D97-AF65-F5344CB8AC3E}">
        <p14:creationId xmlns:p14="http://schemas.microsoft.com/office/powerpoint/2010/main" val="6391312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71000"/>
          </a:blip>
          <a:stretch>
            <a:fillRect/>
          </a:stretch>
        </p:blipFill>
        <p:spPr>
          <a:xfrm>
            <a:off x="0" y="12475"/>
            <a:ext cx="12192000" cy="6845525"/>
          </a:xfrm>
          <a:prstGeom prst="rect">
            <a:avLst/>
          </a:prstGeom>
        </p:spPr>
      </p:pic>
      <p:sp>
        <p:nvSpPr>
          <p:cNvPr id="6" name="Rectangle 5"/>
          <p:cNvSpPr/>
          <p:nvPr/>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2046" y="208999"/>
            <a:ext cx="3043595" cy="430887"/>
          </a:xfrm>
          <a:prstGeom prst="rect">
            <a:avLst/>
          </a:prstGeom>
          <a:noFill/>
        </p:spPr>
        <p:txBody>
          <a:bodyPr wrap="square" rtlCol="0">
            <a:spAutoFit/>
          </a:bodyPr>
          <a:lstStyle/>
          <a:p>
            <a:r>
              <a:rPr lang="en-US" sz="2200" smtClean="0">
                <a:solidFill>
                  <a:schemeClr val="bg1"/>
                </a:solidFill>
                <a:latin typeface="DINComp-Light" charset="0"/>
                <a:ea typeface="DINComp-Light" charset="0"/>
                <a:cs typeface="DINComp-Light" charset="0"/>
              </a:rPr>
              <a:t>SOLUTION APPROACH</a:t>
            </a:r>
            <a:endParaRPr lang="en-US" sz="2200" dirty="0">
              <a:solidFill>
                <a:schemeClr val="bg1"/>
              </a:solidFill>
              <a:latin typeface="DINComp-Light" charset="0"/>
              <a:ea typeface="DINComp-Light" charset="0"/>
              <a:cs typeface="DINComp-Light" charset="0"/>
            </a:endParaRPr>
          </a:p>
        </p:txBody>
      </p:sp>
      <p:pic>
        <p:nvPicPr>
          <p:cNvPr id="7" name="Picture 6"/>
          <p:cNvPicPr>
            <a:picLocks noChangeAspect="1"/>
          </p:cNvPicPr>
          <p:nvPr/>
        </p:nvPicPr>
        <p:blipFill>
          <a:blip r:embed="rId3">
            <a:duotone>
              <a:prstClr val="black"/>
              <a:schemeClr val="accent3">
                <a:tint val="45000"/>
                <a:satMod val="400000"/>
              </a:schemeClr>
            </a:duotone>
          </a:blip>
          <a:stretch>
            <a:fillRect/>
          </a:stretch>
        </p:blipFill>
        <p:spPr>
          <a:xfrm>
            <a:off x="242046" y="2664061"/>
            <a:ext cx="2177883" cy="2355744"/>
          </a:xfrm>
          <a:prstGeom prst="rect">
            <a:avLst/>
          </a:prstGeom>
        </p:spPr>
      </p:pic>
      <p:pic>
        <p:nvPicPr>
          <p:cNvPr id="8" name="Picture 7"/>
          <p:cNvPicPr>
            <a:picLocks noChangeAspect="1"/>
          </p:cNvPicPr>
          <p:nvPr/>
        </p:nvPicPr>
        <p:blipFill>
          <a:blip r:embed="rId3">
            <a:duotone>
              <a:prstClr val="black"/>
              <a:schemeClr val="accent3">
                <a:tint val="45000"/>
                <a:satMod val="400000"/>
              </a:schemeClr>
            </a:duotone>
          </a:blip>
          <a:stretch>
            <a:fillRect/>
          </a:stretch>
        </p:blipFill>
        <p:spPr>
          <a:xfrm rot="280750">
            <a:off x="2444135" y="1658317"/>
            <a:ext cx="2306837" cy="2495229"/>
          </a:xfrm>
          <a:prstGeom prst="rect">
            <a:avLst/>
          </a:prstGeom>
        </p:spPr>
      </p:pic>
      <p:pic>
        <p:nvPicPr>
          <p:cNvPr id="9" name="Picture 8"/>
          <p:cNvPicPr>
            <a:picLocks noChangeAspect="1"/>
          </p:cNvPicPr>
          <p:nvPr/>
        </p:nvPicPr>
        <p:blipFill>
          <a:blip r:embed="rId3">
            <a:duotone>
              <a:prstClr val="black"/>
              <a:schemeClr val="accent3">
                <a:tint val="45000"/>
                <a:satMod val="400000"/>
              </a:schemeClr>
            </a:duotone>
          </a:blip>
          <a:stretch>
            <a:fillRect/>
          </a:stretch>
        </p:blipFill>
        <p:spPr>
          <a:xfrm rot="228300">
            <a:off x="4859461" y="2258876"/>
            <a:ext cx="2306837" cy="2495229"/>
          </a:xfrm>
          <a:prstGeom prst="rect">
            <a:avLst/>
          </a:prstGeom>
        </p:spPr>
      </p:pic>
      <p:pic>
        <p:nvPicPr>
          <p:cNvPr id="10" name="Picture 9"/>
          <p:cNvPicPr>
            <a:picLocks noChangeAspect="1"/>
          </p:cNvPicPr>
          <p:nvPr/>
        </p:nvPicPr>
        <p:blipFill>
          <a:blip r:embed="rId3"/>
          <a:stretch>
            <a:fillRect/>
          </a:stretch>
        </p:blipFill>
        <p:spPr>
          <a:xfrm>
            <a:off x="7166298" y="1658316"/>
            <a:ext cx="2306837" cy="2495229"/>
          </a:xfrm>
          <a:prstGeom prst="rect">
            <a:avLst/>
          </a:prstGeom>
        </p:spPr>
      </p:pic>
      <p:pic>
        <p:nvPicPr>
          <p:cNvPr id="11" name="Picture 10"/>
          <p:cNvPicPr>
            <a:picLocks noChangeAspect="1"/>
          </p:cNvPicPr>
          <p:nvPr/>
        </p:nvPicPr>
        <p:blipFill>
          <a:blip r:embed="rId3">
            <a:duotone>
              <a:prstClr val="black"/>
              <a:schemeClr val="accent3">
                <a:tint val="45000"/>
                <a:satMod val="400000"/>
              </a:schemeClr>
            </a:duotone>
          </a:blip>
          <a:stretch>
            <a:fillRect/>
          </a:stretch>
        </p:blipFill>
        <p:spPr>
          <a:xfrm rot="21329542">
            <a:off x="9581624" y="2258877"/>
            <a:ext cx="2306837" cy="2495229"/>
          </a:xfrm>
          <a:prstGeom prst="rect">
            <a:avLst/>
          </a:prstGeom>
        </p:spPr>
      </p:pic>
      <p:sp>
        <p:nvSpPr>
          <p:cNvPr id="12" name="TextBox 11"/>
          <p:cNvSpPr txBox="1"/>
          <p:nvPr/>
        </p:nvSpPr>
        <p:spPr>
          <a:xfrm rot="21380568">
            <a:off x="516932" y="3588724"/>
            <a:ext cx="1604118" cy="369332"/>
          </a:xfrm>
          <a:prstGeom prst="rect">
            <a:avLst/>
          </a:prstGeom>
          <a:noFill/>
        </p:spPr>
        <p:txBody>
          <a:bodyPr wrap="square" rtlCol="0">
            <a:spAutoFit/>
          </a:bodyPr>
          <a:lstStyle/>
          <a:p>
            <a:r>
              <a:rPr lang="en-US" dirty="0" smtClean="0">
                <a:solidFill>
                  <a:schemeClr val="bg2"/>
                </a:solidFill>
                <a:latin typeface="DINComp-Medium" charset="0"/>
                <a:ea typeface="DINComp-Medium" charset="0"/>
                <a:cs typeface="DINComp-Medium" charset="0"/>
              </a:rPr>
              <a:t>FOUNDATION</a:t>
            </a:r>
            <a:endParaRPr lang="en-US" dirty="0">
              <a:solidFill>
                <a:schemeClr val="bg2"/>
              </a:solidFill>
              <a:latin typeface="DINComp-Medium" charset="0"/>
              <a:ea typeface="DINComp-Medium" charset="0"/>
              <a:cs typeface="DINComp-Medium" charset="0"/>
            </a:endParaRPr>
          </a:p>
        </p:txBody>
      </p:sp>
      <p:sp>
        <p:nvSpPr>
          <p:cNvPr id="13" name="TextBox 12"/>
          <p:cNvSpPr txBox="1"/>
          <p:nvPr/>
        </p:nvSpPr>
        <p:spPr>
          <a:xfrm rot="213928">
            <a:off x="2807181" y="2556200"/>
            <a:ext cx="1710582" cy="646331"/>
          </a:xfrm>
          <a:prstGeom prst="rect">
            <a:avLst/>
          </a:prstGeom>
          <a:noFill/>
        </p:spPr>
        <p:txBody>
          <a:bodyPr wrap="square" rtlCol="0">
            <a:spAutoFit/>
          </a:bodyPr>
          <a:lstStyle/>
          <a:p>
            <a:r>
              <a:rPr lang="en-US" smtClean="0">
                <a:solidFill>
                  <a:schemeClr val="bg2"/>
                </a:solidFill>
                <a:latin typeface="DINComp-Medium" charset="0"/>
                <a:ea typeface="DINComp-Medium" charset="0"/>
                <a:cs typeface="DINComp-Medium" charset="0"/>
              </a:rPr>
              <a:t>TARGETED NEEDFINDING</a:t>
            </a:r>
            <a:endParaRPr lang="en-US" dirty="0">
              <a:solidFill>
                <a:schemeClr val="bg2"/>
              </a:solidFill>
              <a:latin typeface="DINComp-Medium" charset="0"/>
              <a:ea typeface="DINComp-Medium" charset="0"/>
              <a:cs typeface="DINComp-Medium" charset="0"/>
            </a:endParaRPr>
          </a:p>
        </p:txBody>
      </p:sp>
      <p:sp>
        <p:nvSpPr>
          <p:cNvPr id="14" name="TextBox 13"/>
          <p:cNvSpPr txBox="1"/>
          <p:nvPr/>
        </p:nvSpPr>
        <p:spPr>
          <a:xfrm>
            <a:off x="5240709" y="2949066"/>
            <a:ext cx="1710582" cy="923330"/>
          </a:xfrm>
          <a:prstGeom prst="rect">
            <a:avLst/>
          </a:prstGeom>
          <a:noFill/>
        </p:spPr>
        <p:txBody>
          <a:bodyPr wrap="square" rtlCol="0">
            <a:spAutoFit/>
          </a:bodyPr>
          <a:lstStyle/>
          <a:p>
            <a:r>
              <a:rPr lang="en-US" dirty="0" smtClean="0">
                <a:solidFill>
                  <a:schemeClr val="bg2"/>
                </a:solidFill>
                <a:latin typeface="DINComp-Medium" charset="0"/>
                <a:ea typeface="DINComp-Medium" charset="0"/>
                <a:cs typeface="DINComp-Medium" charset="0"/>
              </a:rPr>
              <a:t>DEVELOPED</a:t>
            </a:r>
          </a:p>
          <a:p>
            <a:r>
              <a:rPr lang="en-US" dirty="0" smtClean="0">
                <a:solidFill>
                  <a:schemeClr val="bg2"/>
                </a:solidFill>
                <a:latin typeface="DINComp-Medium" charset="0"/>
                <a:ea typeface="DINComp-Medium" charset="0"/>
                <a:cs typeface="DINComp-Medium" charset="0"/>
              </a:rPr>
              <a:t>POINTS</a:t>
            </a:r>
          </a:p>
          <a:p>
            <a:r>
              <a:rPr lang="en-US" dirty="0" smtClean="0">
                <a:solidFill>
                  <a:schemeClr val="bg2"/>
                </a:solidFill>
                <a:latin typeface="DINComp-Medium" charset="0"/>
                <a:ea typeface="DINComp-Medium" charset="0"/>
                <a:cs typeface="DINComp-Medium" charset="0"/>
              </a:rPr>
              <a:t>OF VIEW</a:t>
            </a:r>
          </a:p>
        </p:txBody>
      </p:sp>
      <p:sp>
        <p:nvSpPr>
          <p:cNvPr id="15" name="TextBox 14"/>
          <p:cNvSpPr txBox="1"/>
          <p:nvPr/>
        </p:nvSpPr>
        <p:spPr>
          <a:xfrm rot="21227059">
            <a:off x="7511553" y="2510972"/>
            <a:ext cx="1710582" cy="646331"/>
          </a:xfrm>
          <a:prstGeom prst="rect">
            <a:avLst/>
          </a:prstGeom>
          <a:noFill/>
        </p:spPr>
        <p:txBody>
          <a:bodyPr wrap="square" rtlCol="0">
            <a:spAutoFit/>
          </a:bodyPr>
          <a:lstStyle/>
          <a:p>
            <a:r>
              <a:rPr lang="en-US" smtClean="0">
                <a:latin typeface="DINComp-Medium" charset="0"/>
                <a:ea typeface="DINComp-Medium" charset="0"/>
                <a:cs typeface="DINComp-Medium" charset="0"/>
              </a:rPr>
              <a:t>EXPERIENCE PROTOTYPES</a:t>
            </a:r>
            <a:endParaRPr lang="en-US" dirty="0" smtClean="0">
              <a:latin typeface="DINComp-Medium" charset="0"/>
              <a:ea typeface="DINComp-Medium" charset="0"/>
              <a:cs typeface="DINComp-Medium" charset="0"/>
            </a:endParaRPr>
          </a:p>
        </p:txBody>
      </p:sp>
      <p:sp>
        <p:nvSpPr>
          <p:cNvPr id="16" name="TextBox 15"/>
          <p:cNvSpPr txBox="1"/>
          <p:nvPr/>
        </p:nvSpPr>
        <p:spPr>
          <a:xfrm rot="21227059">
            <a:off x="9908381" y="3104898"/>
            <a:ext cx="1710582" cy="646331"/>
          </a:xfrm>
          <a:prstGeom prst="rect">
            <a:avLst/>
          </a:prstGeom>
          <a:noFill/>
        </p:spPr>
        <p:txBody>
          <a:bodyPr wrap="square" rtlCol="0">
            <a:spAutoFit/>
          </a:bodyPr>
          <a:lstStyle/>
          <a:p>
            <a:pPr algn="ctr"/>
            <a:r>
              <a:rPr lang="en-US" dirty="0" smtClean="0">
                <a:solidFill>
                  <a:schemeClr val="bg2"/>
                </a:solidFill>
                <a:latin typeface="DINComp-Medium" charset="0"/>
                <a:ea typeface="DINComp-Medium" charset="0"/>
                <a:cs typeface="DINComp-Medium" charset="0"/>
              </a:rPr>
              <a:t>KEY TAKEAWAYS</a:t>
            </a:r>
          </a:p>
        </p:txBody>
      </p:sp>
    </p:spTree>
    <p:extLst>
      <p:ext uri="{BB962C8B-B14F-4D97-AF65-F5344CB8AC3E}">
        <p14:creationId xmlns:p14="http://schemas.microsoft.com/office/powerpoint/2010/main" val="12823696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2261287"/>
            <a:ext cx="12192000" cy="677108"/>
          </a:xfrm>
          <a:prstGeom prst="rect">
            <a:avLst/>
          </a:prstGeom>
          <a:noFill/>
        </p:spPr>
        <p:txBody>
          <a:bodyPr wrap="square" rtlCol="0">
            <a:spAutoFit/>
          </a:bodyPr>
          <a:lstStyle/>
          <a:p>
            <a:pPr algn="ctr"/>
            <a:r>
              <a:rPr lang="en-US" sz="3800" dirty="0" smtClean="0">
                <a:solidFill>
                  <a:schemeClr val="bg1"/>
                </a:solidFill>
                <a:latin typeface="DINComp-Light" charset="0"/>
                <a:ea typeface="DINComp-Light" charset="0"/>
                <a:cs typeface="DINComp-Light" charset="0"/>
              </a:rPr>
              <a:t>EXPERIENCE PROTOTYPE #1</a:t>
            </a:r>
            <a:endParaRPr lang="en-US" sz="3800" dirty="0">
              <a:solidFill>
                <a:schemeClr val="bg1"/>
              </a:solidFill>
              <a:latin typeface="DINComp-Light" charset="0"/>
              <a:ea typeface="DINComp-Light" charset="0"/>
              <a:cs typeface="DINComp-Light" charset="0"/>
            </a:endParaRPr>
          </a:p>
        </p:txBody>
      </p:sp>
      <p:sp>
        <p:nvSpPr>
          <p:cNvPr id="4" name="TextBox 3"/>
          <p:cNvSpPr txBox="1"/>
          <p:nvPr/>
        </p:nvSpPr>
        <p:spPr>
          <a:xfrm>
            <a:off x="2355742" y="2938395"/>
            <a:ext cx="7315200" cy="1200329"/>
          </a:xfrm>
          <a:prstGeom prst="rect">
            <a:avLst/>
          </a:prstGeom>
          <a:noFill/>
        </p:spPr>
        <p:txBody>
          <a:bodyPr wrap="square" rtlCol="0">
            <a:spAutoFit/>
          </a:bodyPr>
          <a:lstStyle/>
          <a:p>
            <a:pPr algn="ctr"/>
            <a:r>
              <a:rPr lang="en-US" sz="2400" b="1" dirty="0" smtClean="0">
                <a:solidFill>
                  <a:schemeClr val="bg1"/>
                </a:solidFill>
                <a:latin typeface="DINComp-Light" charset="0"/>
                <a:ea typeface="DINComp-Light" charset="0"/>
                <a:cs typeface="DINComp-Light" charset="0"/>
              </a:rPr>
              <a:t>GOAL: </a:t>
            </a:r>
            <a:r>
              <a:rPr lang="en-US" sz="2400" dirty="0" smtClean="0">
                <a:solidFill>
                  <a:schemeClr val="bg1"/>
                </a:solidFill>
                <a:latin typeface="DINComp-Light" charset="0"/>
                <a:ea typeface="DINComp-Light" charset="0"/>
                <a:cs typeface="DINComp-Light" charset="0"/>
              </a:rPr>
              <a:t>TO IMPACT PLANNING BEHAVIOR SO MEETINGS ONLY HAPPEN WHEN NECESSARY WITH ESSENTIAL PARTIES IN ATTENDENCE.</a:t>
            </a:r>
            <a:endParaRPr lang="en-US" sz="2400" b="1" dirty="0">
              <a:solidFill>
                <a:schemeClr val="bg1"/>
              </a:solidFill>
              <a:latin typeface="DINComp-Light" charset="0"/>
              <a:ea typeface="DINComp-Light" charset="0"/>
              <a:cs typeface="DINComp-Light" charset="0"/>
            </a:endParaRPr>
          </a:p>
        </p:txBody>
      </p:sp>
    </p:spTree>
    <p:extLst>
      <p:ext uri="{BB962C8B-B14F-4D97-AF65-F5344CB8AC3E}">
        <p14:creationId xmlns:p14="http://schemas.microsoft.com/office/powerpoint/2010/main" val="11591998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8031" y="643433"/>
            <a:ext cx="5005953" cy="477054"/>
          </a:xfrm>
          <a:prstGeom prst="rect">
            <a:avLst/>
          </a:prstGeom>
          <a:noFill/>
        </p:spPr>
        <p:txBody>
          <a:bodyPr wrap="square" rtlCol="0">
            <a:spAutoFit/>
          </a:bodyPr>
          <a:lstStyle/>
          <a:p>
            <a:pPr algn="ctr"/>
            <a:r>
              <a:rPr lang="en-US" sz="2500" dirty="0" smtClean="0">
                <a:solidFill>
                  <a:schemeClr val="bg1"/>
                </a:solidFill>
                <a:latin typeface="DINComp-Light" charset="0"/>
                <a:ea typeface="DINComp-Light" charset="0"/>
                <a:cs typeface="DINComp-Light" charset="0"/>
              </a:rPr>
              <a:t>EXPERIENCE PROTOTYPE #1</a:t>
            </a:r>
            <a:endParaRPr lang="en-US" sz="2500" dirty="0">
              <a:solidFill>
                <a:schemeClr val="bg1"/>
              </a:solidFill>
              <a:latin typeface="DINComp-Light" charset="0"/>
              <a:ea typeface="DINComp-Light" charset="0"/>
              <a:cs typeface="DINComp-Light" charset="0"/>
            </a:endParaRPr>
          </a:p>
        </p:txBody>
      </p:sp>
      <p:pic>
        <p:nvPicPr>
          <p:cNvPr id="1026" name="Picture 2" descr="creen Shot 2015-10-06 at 9.20.36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891" y="-15498"/>
            <a:ext cx="7502109" cy="68734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2898" y="1565329"/>
            <a:ext cx="3704095" cy="4247317"/>
          </a:xfrm>
          <a:prstGeom prst="rect">
            <a:avLst/>
          </a:prstGeom>
          <a:noFill/>
        </p:spPr>
        <p:txBody>
          <a:bodyPr wrap="square" rtlCol="0">
            <a:spAutoFit/>
          </a:bodyPr>
          <a:lstStyle/>
          <a:p>
            <a:r>
              <a:rPr lang="en-US" dirty="0" smtClean="0">
                <a:solidFill>
                  <a:schemeClr val="bg1"/>
                </a:solidFill>
                <a:latin typeface="DINComp-Light" charset="0"/>
                <a:ea typeface="DINComp-Light" charset="0"/>
                <a:cs typeface="DINComp-Light" charset="0"/>
              </a:rPr>
              <a:t>Version 1</a:t>
            </a:r>
          </a:p>
          <a:p>
            <a:pPr marL="285750" indent="-285750">
              <a:buFont typeface="Arial" charset="0"/>
              <a:buChar char="•"/>
            </a:pPr>
            <a:r>
              <a:rPr lang="en-US" dirty="0" smtClean="0">
                <a:solidFill>
                  <a:schemeClr val="bg1"/>
                </a:solidFill>
                <a:latin typeface="DINComp-Light" charset="0"/>
                <a:ea typeface="DINComp-Light" charset="0"/>
                <a:cs typeface="DINComp-Light" charset="0"/>
              </a:rPr>
              <a:t>Organizer has control</a:t>
            </a:r>
          </a:p>
          <a:p>
            <a:endParaRPr lang="en-US" dirty="0" smtClean="0">
              <a:solidFill>
                <a:schemeClr val="bg1"/>
              </a:solidFill>
              <a:latin typeface="DINComp-Light" charset="0"/>
              <a:ea typeface="DINComp-Light" charset="0"/>
              <a:cs typeface="DINComp-Light" charset="0"/>
            </a:endParaRPr>
          </a:p>
          <a:p>
            <a:pPr marL="285750" indent="-285750">
              <a:buFont typeface="Arial" charset="0"/>
              <a:buChar char="•"/>
            </a:pPr>
            <a:r>
              <a:rPr lang="en-US" dirty="0" smtClean="0">
                <a:solidFill>
                  <a:schemeClr val="bg1"/>
                </a:solidFill>
                <a:latin typeface="DINComp-Light" charset="0"/>
                <a:ea typeface="DINComp-Light" charset="0"/>
                <a:cs typeface="DINComp-Light" charset="0"/>
              </a:rPr>
              <a:t>Creates agenda and explains why each attendee is invited</a:t>
            </a:r>
          </a:p>
          <a:p>
            <a:endParaRPr lang="en-US" dirty="0" smtClean="0">
              <a:solidFill>
                <a:schemeClr val="bg1"/>
              </a:solidFill>
              <a:latin typeface="DINComp-Light" charset="0"/>
              <a:ea typeface="DINComp-Light" charset="0"/>
              <a:cs typeface="DINComp-Light" charset="0"/>
            </a:endParaRPr>
          </a:p>
          <a:p>
            <a:endParaRPr lang="en-US" dirty="0">
              <a:solidFill>
                <a:schemeClr val="bg1"/>
              </a:solidFill>
              <a:latin typeface="DINComp-Light" charset="0"/>
              <a:ea typeface="DINComp-Light" charset="0"/>
              <a:cs typeface="DINComp-Light" charset="0"/>
            </a:endParaRPr>
          </a:p>
          <a:p>
            <a:r>
              <a:rPr lang="en-US" dirty="0" smtClean="0">
                <a:solidFill>
                  <a:schemeClr val="bg1"/>
                </a:solidFill>
                <a:latin typeface="DINComp-Light" charset="0"/>
                <a:ea typeface="DINComp-Light" charset="0"/>
                <a:cs typeface="DINComp-Light" charset="0"/>
              </a:rPr>
              <a:t>Version 2</a:t>
            </a:r>
          </a:p>
          <a:p>
            <a:pPr marL="285750" indent="-285750">
              <a:buFont typeface="Arial" charset="0"/>
              <a:buChar char="•"/>
            </a:pPr>
            <a:r>
              <a:rPr lang="en-US" dirty="0" smtClean="0">
                <a:solidFill>
                  <a:schemeClr val="bg1"/>
                </a:solidFill>
                <a:latin typeface="DINComp-Light" charset="0"/>
                <a:ea typeface="DINComp-Light" charset="0"/>
                <a:cs typeface="DINComp-Light" charset="0"/>
              </a:rPr>
              <a:t>Attendance is crowd sourced</a:t>
            </a:r>
          </a:p>
          <a:p>
            <a:endParaRPr lang="en-US" dirty="0" smtClean="0">
              <a:solidFill>
                <a:schemeClr val="bg1"/>
              </a:solidFill>
              <a:latin typeface="DINComp-Light" charset="0"/>
              <a:ea typeface="DINComp-Light" charset="0"/>
              <a:cs typeface="DINComp-Light" charset="0"/>
            </a:endParaRPr>
          </a:p>
          <a:p>
            <a:pPr marL="285750" indent="-285750">
              <a:buFont typeface="Arial" charset="0"/>
              <a:buChar char="•"/>
            </a:pPr>
            <a:r>
              <a:rPr lang="en-US" dirty="0" smtClean="0">
                <a:solidFill>
                  <a:schemeClr val="bg1"/>
                </a:solidFill>
                <a:latin typeface="DINComp-Light" charset="0"/>
                <a:ea typeface="DINComp-Light" charset="0"/>
                <a:cs typeface="DINComp-Light" charset="0"/>
              </a:rPr>
              <a:t>Organizer sends out a google form with a tentative agenda</a:t>
            </a:r>
          </a:p>
          <a:p>
            <a:endParaRPr lang="en-US" dirty="0" smtClean="0">
              <a:solidFill>
                <a:schemeClr val="bg1"/>
              </a:solidFill>
              <a:latin typeface="DINComp-Light" charset="0"/>
              <a:ea typeface="DINComp-Light" charset="0"/>
              <a:cs typeface="DINComp-Light" charset="0"/>
            </a:endParaRPr>
          </a:p>
          <a:p>
            <a:pPr marL="285750" indent="-285750">
              <a:buFont typeface="Arial" charset="0"/>
              <a:buChar char="•"/>
            </a:pPr>
            <a:r>
              <a:rPr lang="en-US" dirty="0" smtClean="0">
                <a:solidFill>
                  <a:schemeClr val="bg1"/>
                </a:solidFill>
                <a:latin typeface="DINComp-Light" charset="0"/>
                <a:ea typeface="DINComp-Light" charset="0"/>
                <a:cs typeface="DINComp-Light" charset="0"/>
              </a:rPr>
              <a:t>Respondents explain why they need to attend.</a:t>
            </a:r>
            <a:endParaRPr lang="en-US" dirty="0">
              <a:solidFill>
                <a:schemeClr val="bg1"/>
              </a:solidFill>
              <a:latin typeface="DINComp-Light" charset="0"/>
              <a:ea typeface="DINComp-Light" charset="0"/>
              <a:cs typeface="DINComp-Light" charset="0"/>
            </a:endParaRPr>
          </a:p>
        </p:txBody>
      </p:sp>
    </p:spTree>
    <p:extLst>
      <p:ext uri="{BB962C8B-B14F-4D97-AF65-F5344CB8AC3E}">
        <p14:creationId xmlns:p14="http://schemas.microsoft.com/office/powerpoint/2010/main" val="13755699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8031" y="3182724"/>
            <a:ext cx="5005953" cy="477054"/>
          </a:xfrm>
          <a:prstGeom prst="rect">
            <a:avLst/>
          </a:prstGeom>
          <a:noFill/>
        </p:spPr>
        <p:txBody>
          <a:bodyPr wrap="square" rtlCol="0">
            <a:spAutoFit/>
          </a:bodyPr>
          <a:lstStyle/>
          <a:p>
            <a:pPr algn="ctr"/>
            <a:r>
              <a:rPr lang="en-US" sz="2500" dirty="0" smtClean="0">
                <a:solidFill>
                  <a:schemeClr val="bg1"/>
                </a:solidFill>
                <a:latin typeface="DINComp-Light" charset="0"/>
                <a:ea typeface="DINComp-Light" charset="0"/>
                <a:cs typeface="DINComp-Light" charset="0"/>
              </a:rPr>
              <a:t>EXPERIENCE PROTOTYPE #1</a:t>
            </a:r>
            <a:endParaRPr lang="en-US" sz="2500" dirty="0">
              <a:solidFill>
                <a:schemeClr val="bg1"/>
              </a:solidFill>
              <a:latin typeface="DINComp-Light" charset="0"/>
              <a:ea typeface="DINComp-Light" charset="0"/>
              <a:cs typeface="DINComp-Light" charset="0"/>
            </a:endParaRPr>
          </a:p>
        </p:txBody>
      </p:sp>
      <p:pic>
        <p:nvPicPr>
          <p:cNvPr id="2050" name="Picture 2" descr="creen Shot 2015-10-06 at 9.28.56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5953" y="1929703"/>
            <a:ext cx="6769433" cy="250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1836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8031" y="3182724"/>
            <a:ext cx="5005953" cy="477054"/>
          </a:xfrm>
          <a:prstGeom prst="rect">
            <a:avLst/>
          </a:prstGeom>
          <a:noFill/>
        </p:spPr>
        <p:txBody>
          <a:bodyPr wrap="square" rtlCol="0">
            <a:spAutoFit/>
          </a:bodyPr>
          <a:lstStyle/>
          <a:p>
            <a:pPr algn="ctr"/>
            <a:r>
              <a:rPr lang="en-US" sz="2500" dirty="0" smtClean="0">
                <a:solidFill>
                  <a:schemeClr val="bg1"/>
                </a:solidFill>
                <a:latin typeface="DINComp-Light" charset="0"/>
                <a:ea typeface="DINComp-Light" charset="0"/>
                <a:cs typeface="DINComp-Light" charset="0"/>
              </a:rPr>
              <a:t>EXPERIENCE PROTOTYPE #1</a:t>
            </a:r>
            <a:endParaRPr lang="en-US" sz="2500" dirty="0">
              <a:solidFill>
                <a:schemeClr val="bg1"/>
              </a:solidFill>
              <a:latin typeface="DINComp-Light" charset="0"/>
              <a:ea typeface="DINComp-Light" charset="0"/>
              <a:cs typeface="DINComp-Light" charset="0"/>
            </a:endParaRPr>
          </a:p>
        </p:txBody>
      </p:sp>
      <p:pic>
        <p:nvPicPr>
          <p:cNvPr id="2050" name="Picture 2" descr="creen Shot 2015-10-06 at 9.28.56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5953" y="1929703"/>
            <a:ext cx="6769433" cy="25060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051729" y="2913681"/>
            <a:ext cx="2123268" cy="170481"/>
          </a:xfrm>
          <a:prstGeom prst="rect">
            <a:avLst/>
          </a:prstGeom>
          <a:solidFill>
            <a:srgbClr val="FF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66012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8031" y="3182724"/>
            <a:ext cx="5005953" cy="477054"/>
          </a:xfrm>
          <a:prstGeom prst="rect">
            <a:avLst/>
          </a:prstGeom>
          <a:noFill/>
        </p:spPr>
        <p:txBody>
          <a:bodyPr wrap="square" rtlCol="0">
            <a:spAutoFit/>
          </a:bodyPr>
          <a:lstStyle/>
          <a:p>
            <a:pPr algn="ctr"/>
            <a:r>
              <a:rPr lang="en-US" sz="2500" dirty="0" smtClean="0">
                <a:solidFill>
                  <a:schemeClr val="bg1"/>
                </a:solidFill>
                <a:latin typeface="DINComp-Light" charset="0"/>
                <a:ea typeface="DINComp-Light" charset="0"/>
                <a:cs typeface="DINComp-Light" charset="0"/>
              </a:rPr>
              <a:t>EXPERIENCE PROTOTYPE #1</a:t>
            </a:r>
            <a:endParaRPr lang="en-US" sz="2500" dirty="0">
              <a:solidFill>
                <a:schemeClr val="bg1"/>
              </a:solidFill>
              <a:latin typeface="DINComp-Light" charset="0"/>
              <a:ea typeface="DINComp-Light" charset="0"/>
              <a:cs typeface="DINComp-Light" charset="0"/>
            </a:endParaRPr>
          </a:p>
        </p:txBody>
      </p:sp>
      <p:pic>
        <p:nvPicPr>
          <p:cNvPr id="2050" name="Picture 2" descr="creen Shot 2015-10-06 at 9.28.56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5953" y="1929703"/>
            <a:ext cx="6769433" cy="25060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082725" y="3574537"/>
            <a:ext cx="2771150" cy="207049"/>
          </a:xfrm>
          <a:prstGeom prst="rect">
            <a:avLst/>
          </a:prstGeom>
          <a:solidFill>
            <a:srgbClr val="FF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4292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84000"/>
          </a:blip>
          <a:srcRect t="5038" b="10267"/>
          <a:stretch/>
        </p:blipFill>
        <p:spPr>
          <a:xfrm>
            <a:off x="0" y="-15498"/>
            <a:ext cx="12192000" cy="6881247"/>
          </a:xfrm>
          <a:prstGeom prst="rect">
            <a:avLst/>
          </a:prstGeom>
        </p:spPr>
      </p:pic>
      <p:sp>
        <p:nvSpPr>
          <p:cNvPr id="7" name="Rectangle 6"/>
          <p:cNvSpPr/>
          <p:nvPr/>
        </p:nvSpPr>
        <p:spPr>
          <a:xfrm>
            <a:off x="0" y="-15498"/>
            <a:ext cx="12192000" cy="6873498"/>
          </a:xfrm>
          <a:prstGeom prst="rect">
            <a:avLst/>
          </a:prstGeom>
          <a:solidFill>
            <a:schemeClr val="tx1">
              <a:lumMod val="50000"/>
              <a:lumOff val="5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2047" y="208999"/>
            <a:ext cx="2671634" cy="430887"/>
          </a:xfrm>
          <a:prstGeom prst="rect">
            <a:avLst/>
          </a:prstGeom>
          <a:noFill/>
        </p:spPr>
        <p:txBody>
          <a:bodyPr wrap="square" rtlCol="0">
            <a:spAutoFit/>
          </a:bodyPr>
          <a:lstStyle/>
          <a:p>
            <a:r>
              <a:rPr lang="en-US" sz="2200" smtClean="0">
                <a:solidFill>
                  <a:schemeClr val="bg1"/>
                </a:solidFill>
                <a:latin typeface="DINComp-Light" charset="0"/>
                <a:ea typeface="DINComp-Light" charset="0"/>
                <a:cs typeface="DINComp-Light" charset="0"/>
              </a:rPr>
              <a:t>PROBLEM DOMAIN</a:t>
            </a:r>
            <a:endParaRPr lang="en-US" sz="2200" dirty="0">
              <a:solidFill>
                <a:schemeClr val="bg1"/>
              </a:solidFill>
              <a:latin typeface="DINComp-Light" charset="0"/>
              <a:ea typeface="DINComp-Light" charset="0"/>
              <a:cs typeface="DINComp-Light" charset="0"/>
            </a:endParaRPr>
          </a:p>
        </p:txBody>
      </p:sp>
      <p:sp>
        <p:nvSpPr>
          <p:cNvPr id="6" name="TextBox 5"/>
          <p:cNvSpPr txBox="1"/>
          <p:nvPr/>
        </p:nvSpPr>
        <p:spPr>
          <a:xfrm>
            <a:off x="4019227" y="2917293"/>
            <a:ext cx="4153546" cy="1015663"/>
          </a:xfrm>
          <a:prstGeom prst="rect">
            <a:avLst/>
          </a:prstGeom>
          <a:noFill/>
        </p:spPr>
        <p:txBody>
          <a:bodyPr wrap="square" rtlCol="0">
            <a:spAutoFit/>
          </a:bodyPr>
          <a:lstStyle/>
          <a:p>
            <a:pPr algn="ctr"/>
            <a:r>
              <a:rPr lang="en-US" sz="3000" b="1" dirty="0" smtClean="0">
                <a:solidFill>
                  <a:schemeClr val="bg1"/>
                </a:solidFill>
                <a:latin typeface="DIN Next LT Pro Ultra Light" charset="0"/>
                <a:ea typeface="DIN Next LT Pro Ultra Light" charset="0"/>
                <a:cs typeface="DIN Next LT Pro Ultra Light" charset="0"/>
              </a:rPr>
              <a:t>BEHAVIORAL CHANGE </a:t>
            </a:r>
          </a:p>
          <a:p>
            <a:pPr algn="ctr"/>
            <a:r>
              <a:rPr lang="en-US" sz="3000" dirty="0" smtClean="0">
                <a:solidFill>
                  <a:schemeClr val="bg1"/>
                </a:solidFill>
                <a:latin typeface="DIN Next LT Pro Ultra Light" charset="0"/>
                <a:ea typeface="DIN Next LT Pro Ultra Light" charset="0"/>
                <a:cs typeface="DIN Next LT Pro Ultra Light" charset="0"/>
              </a:rPr>
              <a:t>IN THE MEETING SPACE.</a:t>
            </a:r>
            <a:endParaRPr lang="en-US" sz="3000" dirty="0">
              <a:solidFill>
                <a:schemeClr val="bg1"/>
              </a:solidFill>
              <a:latin typeface="DIN Next LT Pro Ultra Light" charset="0"/>
              <a:ea typeface="DIN Next LT Pro Ultra Light" charset="0"/>
              <a:cs typeface="DIN Next LT Pro Ultra Light" charset="0"/>
            </a:endParaRPr>
          </a:p>
        </p:txBody>
      </p:sp>
    </p:spTree>
    <p:extLst>
      <p:ext uri="{BB962C8B-B14F-4D97-AF65-F5344CB8AC3E}">
        <p14:creationId xmlns:p14="http://schemas.microsoft.com/office/powerpoint/2010/main" val="14335988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53414" y="3058736"/>
            <a:ext cx="5005953" cy="477054"/>
          </a:xfrm>
          <a:prstGeom prst="rect">
            <a:avLst/>
          </a:prstGeom>
          <a:noFill/>
        </p:spPr>
        <p:txBody>
          <a:bodyPr wrap="square" rtlCol="0">
            <a:spAutoFit/>
          </a:bodyPr>
          <a:lstStyle/>
          <a:p>
            <a:pPr algn="ctr"/>
            <a:r>
              <a:rPr lang="en-US" sz="2500" dirty="0" smtClean="0">
                <a:solidFill>
                  <a:schemeClr val="bg1"/>
                </a:solidFill>
                <a:latin typeface="DINComp-Light" charset="0"/>
                <a:ea typeface="DINComp-Light" charset="0"/>
                <a:cs typeface="DINComp-Light" charset="0"/>
              </a:rPr>
              <a:t>EXPERIENCE PROTOTYPE #1</a:t>
            </a:r>
            <a:endParaRPr lang="en-US" sz="2500" dirty="0">
              <a:solidFill>
                <a:schemeClr val="bg1"/>
              </a:solidFill>
              <a:latin typeface="DINComp-Light" charset="0"/>
              <a:ea typeface="DINComp-Light" charset="0"/>
              <a:cs typeface="DINComp-Light" charset="0"/>
            </a:endParaRPr>
          </a:p>
        </p:txBody>
      </p:sp>
      <p:sp>
        <p:nvSpPr>
          <p:cNvPr id="9" name="TextBox 8"/>
          <p:cNvSpPr txBox="1"/>
          <p:nvPr/>
        </p:nvSpPr>
        <p:spPr>
          <a:xfrm>
            <a:off x="681926" y="3328262"/>
            <a:ext cx="1608777" cy="477054"/>
          </a:xfrm>
          <a:prstGeom prst="rect">
            <a:avLst/>
          </a:prstGeom>
          <a:noFill/>
        </p:spPr>
        <p:txBody>
          <a:bodyPr wrap="square" rtlCol="0">
            <a:spAutoFit/>
          </a:bodyPr>
          <a:lstStyle/>
          <a:p>
            <a:pPr algn="ctr"/>
            <a:r>
              <a:rPr lang="en-US" sz="2500" smtClean="0">
                <a:solidFill>
                  <a:schemeClr val="bg1"/>
                </a:solidFill>
                <a:latin typeface="DINComp-Light" charset="0"/>
                <a:ea typeface="DINComp-Light" charset="0"/>
                <a:cs typeface="DINComp-Light" charset="0"/>
              </a:rPr>
              <a:t>RESULTS</a:t>
            </a:r>
            <a:endParaRPr lang="en-US" sz="2500" dirty="0">
              <a:solidFill>
                <a:schemeClr val="bg1"/>
              </a:solidFill>
              <a:latin typeface="DINComp-Light" charset="0"/>
              <a:ea typeface="DINComp-Light" charset="0"/>
              <a:cs typeface="DINComp-Light" charset="0"/>
            </a:endParaRPr>
          </a:p>
        </p:txBody>
      </p:sp>
      <p:sp>
        <p:nvSpPr>
          <p:cNvPr id="2" name="TextBox 1"/>
          <p:cNvSpPr txBox="1"/>
          <p:nvPr/>
        </p:nvSpPr>
        <p:spPr>
          <a:xfrm>
            <a:off x="6584198" y="1112270"/>
            <a:ext cx="4884546" cy="1477328"/>
          </a:xfrm>
          <a:prstGeom prst="rect">
            <a:avLst/>
          </a:prstGeom>
          <a:noFill/>
        </p:spPr>
        <p:txBody>
          <a:bodyPr wrap="square" rtlCol="0">
            <a:spAutoFit/>
          </a:bodyPr>
          <a:lstStyle/>
          <a:p>
            <a:r>
              <a:rPr lang="en-US" b="1" dirty="0" smtClean="0">
                <a:solidFill>
                  <a:schemeClr val="bg1"/>
                </a:solidFill>
                <a:latin typeface="DINComp-Light" charset="0"/>
                <a:ea typeface="DINComp-Light" charset="0"/>
                <a:cs typeface="DINComp-Light" charset="0"/>
              </a:rPr>
              <a:t>THINGS THAT WORKED</a:t>
            </a:r>
          </a:p>
          <a:p>
            <a:pPr marL="285750" indent="-285750">
              <a:buFont typeface="Arial" charset="0"/>
              <a:buChar char="•"/>
            </a:pPr>
            <a:r>
              <a:rPr lang="en-US" dirty="0" smtClean="0">
                <a:solidFill>
                  <a:schemeClr val="bg1"/>
                </a:solidFill>
                <a:latin typeface="DINComp-Light" charset="0"/>
                <a:ea typeface="DINComp-Light" charset="0"/>
                <a:cs typeface="DINComp-Light" charset="0"/>
              </a:rPr>
              <a:t>Prevented 2 people from coming to original meeting</a:t>
            </a:r>
          </a:p>
          <a:p>
            <a:pPr marL="285750" indent="-285750">
              <a:buFont typeface="Arial" charset="0"/>
              <a:buChar char="•"/>
            </a:pPr>
            <a:r>
              <a:rPr lang="en-US" dirty="0" smtClean="0">
                <a:solidFill>
                  <a:schemeClr val="bg1"/>
                </a:solidFill>
                <a:latin typeface="DINComp-Light" charset="0"/>
                <a:ea typeface="DINComp-Light" charset="0"/>
                <a:cs typeface="DINComp-Light" charset="0"/>
              </a:rPr>
              <a:t>The survey moved second meetings offline</a:t>
            </a:r>
          </a:p>
          <a:p>
            <a:pPr marL="285750" indent="-285750">
              <a:buFont typeface="Arial" charset="0"/>
              <a:buChar char="•"/>
            </a:pPr>
            <a:r>
              <a:rPr lang="en-US" dirty="0" smtClean="0">
                <a:solidFill>
                  <a:schemeClr val="bg1"/>
                </a:solidFill>
                <a:latin typeface="DINComp-Light" charset="0"/>
                <a:ea typeface="DINComp-Light" charset="0"/>
                <a:cs typeface="DINComp-Light" charset="0"/>
              </a:rPr>
              <a:t>Agenda distributed beforehand</a:t>
            </a:r>
          </a:p>
        </p:txBody>
      </p:sp>
      <p:sp>
        <p:nvSpPr>
          <p:cNvPr id="10" name="TextBox 9"/>
          <p:cNvSpPr txBox="1"/>
          <p:nvPr/>
        </p:nvSpPr>
        <p:spPr>
          <a:xfrm>
            <a:off x="6487331" y="2728097"/>
            <a:ext cx="4981413" cy="1200329"/>
          </a:xfrm>
          <a:prstGeom prst="rect">
            <a:avLst/>
          </a:prstGeom>
          <a:noFill/>
        </p:spPr>
        <p:txBody>
          <a:bodyPr wrap="square" rtlCol="0">
            <a:spAutoFit/>
          </a:bodyPr>
          <a:lstStyle/>
          <a:p>
            <a:r>
              <a:rPr lang="en-US" b="1" dirty="0" smtClean="0">
                <a:solidFill>
                  <a:schemeClr val="accent3"/>
                </a:solidFill>
                <a:latin typeface="DINComp-Light" charset="0"/>
                <a:ea typeface="DINComp-Light" charset="0"/>
                <a:cs typeface="DINComp-Light" charset="0"/>
              </a:rPr>
              <a:t>THINGS THAT DIDN’T WORK</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Individuals feelings were hurt when they weren’t invited to the meetings</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People provided filler responses</a:t>
            </a:r>
          </a:p>
        </p:txBody>
      </p:sp>
      <p:sp>
        <p:nvSpPr>
          <p:cNvPr id="11" name="TextBox 10"/>
          <p:cNvSpPr txBox="1"/>
          <p:nvPr/>
        </p:nvSpPr>
        <p:spPr>
          <a:xfrm>
            <a:off x="6487331" y="4066925"/>
            <a:ext cx="5281511" cy="1200329"/>
          </a:xfrm>
          <a:prstGeom prst="rect">
            <a:avLst/>
          </a:prstGeom>
          <a:noFill/>
        </p:spPr>
        <p:txBody>
          <a:bodyPr wrap="square" rtlCol="0">
            <a:spAutoFit/>
          </a:bodyPr>
          <a:lstStyle/>
          <a:p>
            <a:r>
              <a:rPr lang="en-US" dirty="0" smtClean="0">
                <a:solidFill>
                  <a:schemeClr val="accent3"/>
                </a:solidFill>
                <a:latin typeface="DINComp-Light" charset="0"/>
                <a:ea typeface="DINComp-Light" charset="0"/>
                <a:cs typeface="DINComp-Light" charset="0"/>
              </a:rPr>
              <a:t>SURPRISES AND NEW LEARNINGS</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People like to be included in meetings even if they don’t need to be there</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People enjoy meeting for the sake of meeting</a:t>
            </a:r>
          </a:p>
        </p:txBody>
      </p:sp>
    </p:spTree>
    <p:extLst>
      <p:ext uri="{BB962C8B-B14F-4D97-AF65-F5344CB8AC3E}">
        <p14:creationId xmlns:p14="http://schemas.microsoft.com/office/powerpoint/2010/main" val="10662621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53414" y="3058736"/>
            <a:ext cx="5005953" cy="477054"/>
          </a:xfrm>
          <a:prstGeom prst="rect">
            <a:avLst/>
          </a:prstGeom>
          <a:noFill/>
        </p:spPr>
        <p:txBody>
          <a:bodyPr wrap="square" rtlCol="0">
            <a:spAutoFit/>
          </a:bodyPr>
          <a:lstStyle/>
          <a:p>
            <a:pPr algn="ctr"/>
            <a:r>
              <a:rPr lang="en-US" sz="2500" dirty="0" smtClean="0">
                <a:solidFill>
                  <a:schemeClr val="bg1"/>
                </a:solidFill>
                <a:latin typeface="DINComp-Light" charset="0"/>
                <a:ea typeface="DINComp-Light" charset="0"/>
                <a:cs typeface="DINComp-Light" charset="0"/>
              </a:rPr>
              <a:t>EXPERIENCE PROTOTYPE #1</a:t>
            </a:r>
            <a:endParaRPr lang="en-US" sz="2500" dirty="0">
              <a:solidFill>
                <a:schemeClr val="bg1"/>
              </a:solidFill>
              <a:latin typeface="DINComp-Light" charset="0"/>
              <a:ea typeface="DINComp-Light" charset="0"/>
              <a:cs typeface="DINComp-Light" charset="0"/>
            </a:endParaRPr>
          </a:p>
        </p:txBody>
      </p:sp>
      <p:sp>
        <p:nvSpPr>
          <p:cNvPr id="9" name="TextBox 8"/>
          <p:cNvSpPr txBox="1"/>
          <p:nvPr/>
        </p:nvSpPr>
        <p:spPr>
          <a:xfrm>
            <a:off x="681926" y="3328262"/>
            <a:ext cx="1608777" cy="477054"/>
          </a:xfrm>
          <a:prstGeom prst="rect">
            <a:avLst/>
          </a:prstGeom>
          <a:noFill/>
        </p:spPr>
        <p:txBody>
          <a:bodyPr wrap="square" rtlCol="0">
            <a:spAutoFit/>
          </a:bodyPr>
          <a:lstStyle/>
          <a:p>
            <a:pPr algn="ctr"/>
            <a:r>
              <a:rPr lang="en-US" sz="2500" smtClean="0">
                <a:solidFill>
                  <a:schemeClr val="bg1"/>
                </a:solidFill>
                <a:latin typeface="DINComp-Light" charset="0"/>
                <a:ea typeface="DINComp-Light" charset="0"/>
                <a:cs typeface="DINComp-Light" charset="0"/>
              </a:rPr>
              <a:t>RESULTS</a:t>
            </a:r>
            <a:endParaRPr lang="en-US" sz="2500" dirty="0">
              <a:solidFill>
                <a:schemeClr val="bg1"/>
              </a:solidFill>
              <a:latin typeface="DINComp-Light" charset="0"/>
              <a:ea typeface="DINComp-Light" charset="0"/>
              <a:cs typeface="DINComp-Light" charset="0"/>
            </a:endParaRPr>
          </a:p>
        </p:txBody>
      </p:sp>
      <p:sp>
        <p:nvSpPr>
          <p:cNvPr id="2" name="TextBox 1"/>
          <p:cNvSpPr txBox="1"/>
          <p:nvPr/>
        </p:nvSpPr>
        <p:spPr>
          <a:xfrm>
            <a:off x="6584198" y="1112270"/>
            <a:ext cx="4884546" cy="1477328"/>
          </a:xfrm>
          <a:prstGeom prst="rect">
            <a:avLst/>
          </a:prstGeom>
          <a:noFill/>
        </p:spPr>
        <p:txBody>
          <a:bodyPr wrap="square" rtlCol="0">
            <a:spAutoFit/>
          </a:bodyPr>
          <a:lstStyle/>
          <a:p>
            <a:r>
              <a:rPr lang="en-US" b="1" dirty="0" smtClean="0">
                <a:solidFill>
                  <a:schemeClr val="accent3"/>
                </a:solidFill>
                <a:latin typeface="DINComp-Light" charset="0"/>
                <a:ea typeface="DINComp-Light" charset="0"/>
                <a:cs typeface="DINComp-Light" charset="0"/>
              </a:rPr>
              <a:t>THINGS THAT WORKED</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Prevented 2 people from coming to original meeting</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The survey moved second meetings offline</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Agenda distributed beforehand</a:t>
            </a:r>
          </a:p>
        </p:txBody>
      </p:sp>
      <p:sp>
        <p:nvSpPr>
          <p:cNvPr id="10" name="TextBox 9"/>
          <p:cNvSpPr txBox="1"/>
          <p:nvPr/>
        </p:nvSpPr>
        <p:spPr>
          <a:xfrm>
            <a:off x="6487331" y="2728097"/>
            <a:ext cx="4981413" cy="1200329"/>
          </a:xfrm>
          <a:prstGeom prst="rect">
            <a:avLst/>
          </a:prstGeom>
          <a:noFill/>
        </p:spPr>
        <p:txBody>
          <a:bodyPr wrap="square" rtlCol="0">
            <a:spAutoFit/>
          </a:bodyPr>
          <a:lstStyle/>
          <a:p>
            <a:r>
              <a:rPr lang="en-US" b="1" dirty="0" smtClean="0">
                <a:solidFill>
                  <a:schemeClr val="bg1"/>
                </a:solidFill>
                <a:latin typeface="DINComp-Light" charset="0"/>
                <a:ea typeface="DINComp-Light" charset="0"/>
                <a:cs typeface="DINComp-Light" charset="0"/>
              </a:rPr>
              <a:t>THINGS THAT DIDN’T WORK</a:t>
            </a:r>
          </a:p>
          <a:p>
            <a:pPr marL="285750" indent="-285750">
              <a:buFont typeface="Arial" charset="0"/>
              <a:buChar char="•"/>
            </a:pPr>
            <a:r>
              <a:rPr lang="en-US" dirty="0" smtClean="0">
                <a:solidFill>
                  <a:schemeClr val="bg1"/>
                </a:solidFill>
                <a:latin typeface="DINComp-Light" charset="0"/>
                <a:ea typeface="DINComp-Light" charset="0"/>
                <a:cs typeface="DINComp-Light" charset="0"/>
              </a:rPr>
              <a:t>Individuals feelings were hurt when they weren’t invited to the meetings</a:t>
            </a:r>
          </a:p>
          <a:p>
            <a:pPr marL="285750" indent="-285750">
              <a:buFont typeface="Arial" charset="0"/>
              <a:buChar char="•"/>
            </a:pPr>
            <a:r>
              <a:rPr lang="en-US" dirty="0" smtClean="0">
                <a:solidFill>
                  <a:schemeClr val="bg1"/>
                </a:solidFill>
                <a:latin typeface="DINComp-Light" charset="0"/>
                <a:ea typeface="DINComp-Light" charset="0"/>
                <a:cs typeface="DINComp-Light" charset="0"/>
              </a:rPr>
              <a:t>People provided filler responses</a:t>
            </a:r>
          </a:p>
        </p:txBody>
      </p:sp>
      <p:sp>
        <p:nvSpPr>
          <p:cNvPr id="11" name="TextBox 10"/>
          <p:cNvSpPr txBox="1"/>
          <p:nvPr/>
        </p:nvSpPr>
        <p:spPr>
          <a:xfrm>
            <a:off x="6487331" y="4066925"/>
            <a:ext cx="5281511" cy="1200329"/>
          </a:xfrm>
          <a:prstGeom prst="rect">
            <a:avLst/>
          </a:prstGeom>
          <a:noFill/>
        </p:spPr>
        <p:txBody>
          <a:bodyPr wrap="square" rtlCol="0">
            <a:spAutoFit/>
          </a:bodyPr>
          <a:lstStyle/>
          <a:p>
            <a:r>
              <a:rPr lang="en-US" dirty="0" smtClean="0">
                <a:solidFill>
                  <a:schemeClr val="accent3"/>
                </a:solidFill>
                <a:latin typeface="DINComp-Light" charset="0"/>
                <a:ea typeface="DINComp-Light" charset="0"/>
                <a:cs typeface="DINComp-Light" charset="0"/>
              </a:rPr>
              <a:t>SURPRISES AND NEW LEARNINGS</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People like to be included in meetings even if they don’t need to be there</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People enjoy meeting for the sake of meeting</a:t>
            </a:r>
          </a:p>
        </p:txBody>
      </p:sp>
    </p:spTree>
    <p:extLst>
      <p:ext uri="{BB962C8B-B14F-4D97-AF65-F5344CB8AC3E}">
        <p14:creationId xmlns:p14="http://schemas.microsoft.com/office/powerpoint/2010/main" val="1669767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53414" y="3058736"/>
            <a:ext cx="5005953" cy="477054"/>
          </a:xfrm>
          <a:prstGeom prst="rect">
            <a:avLst/>
          </a:prstGeom>
          <a:noFill/>
        </p:spPr>
        <p:txBody>
          <a:bodyPr wrap="square" rtlCol="0">
            <a:spAutoFit/>
          </a:bodyPr>
          <a:lstStyle/>
          <a:p>
            <a:pPr algn="ctr"/>
            <a:r>
              <a:rPr lang="en-US" sz="2500" dirty="0" smtClean="0">
                <a:solidFill>
                  <a:schemeClr val="bg1"/>
                </a:solidFill>
                <a:latin typeface="DINComp-Light" charset="0"/>
                <a:ea typeface="DINComp-Light" charset="0"/>
                <a:cs typeface="DINComp-Light" charset="0"/>
              </a:rPr>
              <a:t>EXPERIENCE PROTOTYPE #1</a:t>
            </a:r>
            <a:endParaRPr lang="en-US" sz="2500" dirty="0">
              <a:solidFill>
                <a:schemeClr val="bg1"/>
              </a:solidFill>
              <a:latin typeface="DINComp-Light" charset="0"/>
              <a:ea typeface="DINComp-Light" charset="0"/>
              <a:cs typeface="DINComp-Light" charset="0"/>
            </a:endParaRPr>
          </a:p>
        </p:txBody>
      </p:sp>
      <p:sp>
        <p:nvSpPr>
          <p:cNvPr id="9" name="TextBox 8"/>
          <p:cNvSpPr txBox="1"/>
          <p:nvPr/>
        </p:nvSpPr>
        <p:spPr>
          <a:xfrm>
            <a:off x="681926" y="3328262"/>
            <a:ext cx="1608777" cy="477054"/>
          </a:xfrm>
          <a:prstGeom prst="rect">
            <a:avLst/>
          </a:prstGeom>
          <a:noFill/>
        </p:spPr>
        <p:txBody>
          <a:bodyPr wrap="square" rtlCol="0">
            <a:spAutoFit/>
          </a:bodyPr>
          <a:lstStyle/>
          <a:p>
            <a:pPr algn="ctr"/>
            <a:r>
              <a:rPr lang="en-US" sz="2500" smtClean="0">
                <a:solidFill>
                  <a:schemeClr val="bg1"/>
                </a:solidFill>
                <a:latin typeface="DINComp-Light" charset="0"/>
                <a:ea typeface="DINComp-Light" charset="0"/>
                <a:cs typeface="DINComp-Light" charset="0"/>
              </a:rPr>
              <a:t>RESULTS</a:t>
            </a:r>
            <a:endParaRPr lang="en-US" sz="2500" dirty="0">
              <a:solidFill>
                <a:schemeClr val="bg1"/>
              </a:solidFill>
              <a:latin typeface="DINComp-Light" charset="0"/>
              <a:ea typeface="DINComp-Light" charset="0"/>
              <a:cs typeface="DINComp-Light" charset="0"/>
            </a:endParaRPr>
          </a:p>
        </p:txBody>
      </p:sp>
      <p:sp>
        <p:nvSpPr>
          <p:cNvPr id="2" name="TextBox 1"/>
          <p:cNvSpPr txBox="1"/>
          <p:nvPr/>
        </p:nvSpPr>
        <p:spPr>
          <a:xfrm>
            <a:off x="6584198" y="1112270"/>
            <a:ext cx="4884546" cy="1477328"/>
          </a:xfrm>
          <a:prstGeom prst="rect">
            <a:avLst/>
          </a:prstGeom>
          <a:noFill/>
        </p:spPr>
        <p:txBody>
          <a:bodyPr wrap="square" rtlCol="0">
            <a:spAutoFit/>
          </a:bodyPr>
          <a:lstStyle/>
          <a:p>
            <a:r>
              <a:rPr lang="en-US" b="1" dirty="0" smtClean="0">
                <a:solidFill>
                  <a:schemeClr val="accent3"/>
                </a:solidFill>
                <a:latin typeface="DINComp-Light" charset="0"/>
                <a:ea typeface="DINComp-Light" charset="0"/>
                <a:cs typeface="DINComp-Light" charset="0"/>
              </a:rPr>
              <a:t>THINGS THAT WORKED</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Prevented 2 people from coming to original meeting</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The survey moved second meetings offline</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Agenda distributed beforehand</a:t>
            </a:r>
          </a:p>
        </p:txBody>
      </p:sp>
      <p:sp>
        <p:nvSpPr>
          <p:cNvPr id="10" name="TextBox 9"/>
          <p:cNvSpPr txBox="1"/>
          <p:nvPr/>
        </p:nvSpPr>
        <p:spPr>
          <a:xfrm>
            <a:off x="6487331" y="2728097"/>
            <a:ext cx="4981413" cy="1200329"/>
          </a:xfrm>
          <a:prstGeom prst="rect">
            <a:avLst/>
          </a:prstGeom>
          <a:noFill/>
        </p:spPr>
        <p:txBody>
          <a:bodyPr wrap="square" rtlCol="0">
            <a:spAutoFit/>
          </a:bodyPr>
          <a:lstStyle/>
          <a:p>
            <a:r>
              <a:rPr lang="en-US" b="1" dirty="0" smtClean="0">
                <a:solidFill>
                  <a:schemeClr val="accent3"/>
                </a:solidFill>
                <a:latin typeface="DINComp-Light" charset="0"/>
                <a:ea typeface="DINComp-Light" charset="0"/>
                <a:cs typeface="DINComp-Light" charset="0"/>
              </a:rPr>
              <a:t>THINGS THAT DIDN’T WORK</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Individuals feelings were hurt when they weren’t invited to the meetings</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People provided filler responses</a:t>
            </a:r>
          </a:p>
        </p:txBody>
      </p:sp>
      <p:sp>
        <p:nvSpPr>
          <p:cNvPr id="11" name="TextBox 10"/>
          <p:cNvSpPr txBox="1"/>
          <p:nvPr/>
        </p:nvSpPr>
        <p:spPr>
          <a:xfrm>
            <a:off x="6487331" y="4066925"/>
            <a:ext cx="5281511" cy="1200329"/>
          </a:xfrm>
          <a:prstGeom prst="rect">
            <a:avLst/>
          </a:prstGeom>
          <a:noFill/>
        </p:spPr>
        <p:txBody>
          <a:bodyPr wrap="square" rtlCol="0">
            <a:spAutoFit/>
          </a:bodyPr>
          <a:lstStyle/>
          <a:p>
            <a:r>
              <a:rPr lang="en-US" dirty="0" smtClean="0">
                <a:solidFill>
                  <a:schemeClr val="bg1"/>
                </a:solidFill>
                <a:latin typeface="DINComp-Light" charset="0"/>
                <a:ea typeface="DINComp-Light" charset="0"/>
                <a:cs typeface="DINComp-Light" charset="0"/>
              </a:rPr>
              <a:t>SURPRISES AND NEW LEARNINGS</a:t>
            </a:r>
          </a:p>
          <a:p>
            <a:pPr marL="285750" indent="-285750">
              <a:buFont typeface="Arial" charset="0"/>
              <a:buChar char="•"/>
            </a:pPr>
            <a:r>
              <a:rPr lang="en-US" dirty="0" smtClean="0">
                <a:solidFill>
                  <a:schemeClr val="bg1"/>
                </a:solidFill>
                <a:latin typeface="DINComp-Light" charset="0"/>
                <a:ea typeface="DINComp-Light" charset="0"/>
                <a:cs typeface="DINComp-Light" charset="0"/>
              </a:rPr>
              <a:t>People like to be included in meetings even if they don’t need to be there</a:t>
            </a:r>
          </a:p>
          <a:p>
            <a:pPr marL="285750" indent="-285750">
              <a:buFont typeface="Arial" charset="0"/>
              <a:buChar char="•"/>
            </a:pPr>
            <a:r>
              <a:rPr lang="en-US" dirty="0" smtClean="0">
                <a:solidFill>
                  <a:schemeClr val="bg1"/>
                </a:solidFill>
                <a:latin typeface="DINComp-Light" charset="0"/>
                <a:ea typeface="DINComp-Light" charset="0"/>
                <a:cs typeface="DINComp-Light" charset="0"/>
              </a:rPr>
              <a:t>People enjoy meeting for the sake of meeting</a:t>
            </a:r>
          </a:p>
        </p:txBody>
      </p:sp>
    </p:spTree>
    <p:extLst>
      <p:ext uri="{BB962C8B-B14F-4D97-AF65-F5344CB8AC3E}">
        <p14:creationId xmlns:p14="http://schemas.microsoft.com/office/powerpoint/2010/main" val="15424366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2261287"/>
            <a:ext cx="12192000" cy="677108"/>
          </a:xfrm>
          <a:prstGeom prst="rect">
            <a:avLst/>
          </a:prstGeom>
          <a:noFill/>
        </p:spPr>
        <p:txBody>
          <a:bodyPr wrap="square" rtlCol="0">
            <a:spAutoFit/>
          </a:bodyPr>
          <a:lstStyle/>
          <a:p>
            <a:pPr algn="ctr"/>
            <a:r>
              <a:rPr lang="en-US" sz="3800" dirty="0" smtClean="0">
                <a:solidFill>
                  <a:schemeClr val="bg1"/>
                </a:solidFill>
                <a:latin typeface="DINComp-Light" charset="0"/>
                <a:ea typeface="DINComp-Light" charset="0"/>
                <a:cs typeface="DINComp-Light" charset="0"/>
              </a:rPr>
              <a:t>EXPERIENCE PROTOTYPE #2</a:t>
            </a:r>
            <a:endParaRPr lang="en-US" sz="3800" dirty="0">
              <a:solidFill>
                <a:schemeClr val="bg1"/>
              </a:solidFill>
              <a:latin typeface="DINComp-Light" charset="0"/>
              <a:ea typeface="DINComp-Light" charset="0"/>
              <a:cs typeface="DINComp-Light" charset="0"/>
            </a:endParaRPr>
          </a:p>
        </p:txBody>
      </p:sp>
      <p:sp>
        <p:nvSpPr>
          <p:cNvPr id="4" name="TextBox 3"/>
          <p:cNvSpPr txBox="1"/>
          <p:nvPr/>
        </p:nvSpPr>
        <p:spPr>
          <a:xfrm>
            <a:off x="2355742" y="2938395"/>
            <a:ext cx="7315200" cy="1200329"/>
          </a:xfrm>
          <a:prstGeom prst="rect">
            <a:avLst/>
          </a:prstGeom>
          <a:noFill/>
        </p:spPr>
        <p:txBody>
          <a:bodyPr wrap="square" rtlCol="0">
            <a:spAutoFit/>
          </a:bodyPr>
          <a:lstStyle/>
          <a:p>
            <a:pPr algn="ctr"/>
            <a:r>
              <a:rPr lang="en-US" sz="2400" b="1" dirty="0" smtClean="0">
                <a:solidFill>
                  <a:schemeClr val="bg1"/>
                </a:solidFill>
                <a:latin typeface="DINComp-Light" charset="0"/>
                <a:ea typeface="DINComp-Light" charset="0"/>
                <a:cs typeface="DINComp-Light" charset="0"/>
              </a:rPr>
              <a:t>GOAL: </a:t>
            </a:r>
            <a:r>
              <a:rPr lang="en-US" sz="2400" dirty="0" smtClean="0">
                <a:solidFill>
                  <a:schemeClr val="bg1"/>
                </a:solidFill>
                <a:latin typeface="DINComp-Light" charset="0"/>
                <a:ea typeface="DINComp-Light" charset="0"/>
                <a:cs typeface="DINComp-Light" charset="0"/>
              </a:rPr>
              <a:t>TO IMPACT BEHAVIOR DURING MEETINGS TO ENSURE EVERYONE’S VOICES ARE HEARD, BY MODERATING TOPICS AND INPUTS.</a:t>
            </a:r>
            <a:endParaRPr lang="en-US" sz="2400" b="1" dirty="0">
              <a:solidFill>
                <a:schemeClr val="bg1"/>
              </a:solidFill>
              <a:latin typeface="DINComp-Light" charset="0"/>
              <a:ea typeface="DINComp-Light" charset="0"/>
              <a:cs typeface="DINComp-Light" charset="0"/>
            </a:endParaRPr>
          </a:p>
        </p:txBody>
      </p:sp>
    </p:spTree>
    <p:extLst>
      <p:ext uri="{BB962C8B-B14F-4D97-AF65-F5344CB8AC3E}">
        <p14:creationId xmlns:p14="http://schemas.microsoft.com/office/powerpoint/2010/main" val="6286085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8031" y="643433"/>
            <a:ext cx="5005953" cy="477054"/>
          </a:xfrm>
          <a:prstGeom prst="rect">
            <a:avLst/>
          </a:prstGeom>
          <a:noFill/>
        </p:spPr>
        <p:txBody>
          <a:bodyPr wrap="square" rtlCol="0">
            <a:spAutoFit/>
          </a:bodyPr>
          <a:lstStyle/>
          <a:p>
            <a:pPr algn="ctr"/>
            <a:r>
              <a:rPr lang="en-US" sz="2500" dirty="0" smtClean="0">
                <a:solidFill>
                  <a:schemeClr val="bg1"/>
                </a:solidFill>
                <a:latin typeface="DINComp-Light" charset="0"/>
                <a:ea typeface="DINComp-Light" charset="0"/>
                <a:cs typeface="DINComp-Light" charset="0"/>
              </a:rPr>
              <a:t>EXPERIENCE PROTOTYPE #2</a:t>
            </a:r>
            <a:endParaRPr lang="en-US" sz="2500" dirty="0">
              <a:solidFill>
                <a:schemeClr val="bg1"/>
              </a:solidFill>
              <a:latin typeface="DINComp-Light" charset="0"/>
              <a:ea typeface="DINComp-Light" charset="0"/>
              <a:cs typeface="DINComp-Light"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3419" y="606371"/>
            <a:ext cx="3738581" cy="56297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8041" y="606371"/>
            <a:ext cx="3744796" cy="5629760"/>
          </a:xfrm>
          <a:prstGeom prst="rect">
            <a:avLst/>
          </a:prstGeom>
        </p:spPr>
      </p:pic>
      <p:sp>
        <p:nvSpPr>
          <p:cNvPr id="9" name="TextBox 8"/>
          <p:cNvSpPr txBox="1"/>
          <p:nvPr/>
        </p:nvSpPr>
        <p:spPr>
          <a:xfrm>
            <a:off x="492897" y="1831649"/>
            <a:ext cx="3704095" cy="3693319"/>
          </a:xfrm>
          <a:prstGeom prst="rect">
            <a:avLst/>
          </a:prstGeom>
          <a:noFill/>
        </p:spPr>
        <p:txBody>
          <a:bodyPr wrap="square" rtlCol="0">
            <a:spAutoFit/>
          </a:bodyPr>
          <a:lstStyle/>
          <a:p>
            <a:pPr marL="285750" indent="-285750">
              <a:buFont typeface="Arial" charset="0"/>
              <a:buChar char="•"/>
            </a:pPr>
            <a:r>
              <a:rPr lang="en-US" dirty="0" smtClean="0">
                <a:solidFill>
                  <a:schemeClr val="bg1"/>
                </a:solidFill>
                <a:latin typeface="DINComp-Light" charset="0"/>
                <a:ea typeface="DINComp-Light" charset="0"/>
                <a:cs typeface="DINComp-Light" charset="0"/>
              </a:rPr>
              <a:t>8 people planning a trip to Thailand</a:t>
            </a:r>
          </a:p>
          <a:p>
            <a:pPr marL="285750" indent="-285750">
              <a:buFont typeface="Arial" charset="0"/>
              <a:buChar char="•"/>
            </a:pPr>
            <a:endParaRPr lang="en-US" dirty="0" smtClean="0">
              <a:solidFill>
                <a:schemeClr val="bg1"/>
              </a:solidFill>
              <a:latin typeface="DINComp-Light" charset="0"/>
              <a:ea typeface="DINComp-Light" charset="0"/>
              <a:cs typeface="DINComp-Light" charset="0"/>
            </a:endParaRPr>
          </a:p>
          <a:p>
            <a:pPr marL="285750" indent="-285750">
              <a:buFont typeface="Arial" charset="0"/>
              <a:buChar char="•"/>
            </a:pPr>
            <a:r>
              <a:rPr lang="en-US" dirty="0" smtClean="0">
                <a:solidFill>
                  <a:schemeClr val="bg1"/>
                </a:solidFill>
                <a:latin typeface="DINComp-Light" charset="0"/>
                <a:ea typeface="DINComp-Light" charset="0"/>
                <a:cs typeface="DINComp-Light" charset="0"/>
              </a:rPr>
              <a:t>Two cards</a:t>
            </a:r>
          </a:p>
          <a:p>
            <a:pPr marL="742950" lvl="1" indent="-285750">
              <a:buFont typeface="Arial" charset="0"/>
              <a:buChar char="•"/>
            </a:pPr>
            <a:r>
              <a:rPr lang="en-US" dirty="0" smtClean="0">
                <a:solidFill>
                  <a:schemeClr val="bg1"/>
                </a:solidFill>
                <a:latin typeface="DINComp-Light" charset="0"/>
                <a:ea typeface="DINComp-Light" charset="0"/>
                <a:cs typeface="DINComp-Light" charset="0"/>
              </a:rPr>
              <a:t>X for current topic</a:t>
            </a:r>
          </a:p>
          <a:p>
            <a:pPr marL="742950" lvl="1" indent="-285750">
              <a:buFont typeface="Arial" charset="0"/>
              <a:buChar char="•"/>
            </a:pPr>
            <a:r>
              <a:rPr lang="en-US" dirty="0" smtClean="0">
                <a:solidFill>
                  <a:schemeClr val="bg1"/>
                </a:solidFill>
                <a:latin typeface="DINComp-Light" charset="0"/>
                <a:ea typeface="DINComp-Light" charset="0"/>
                <a:cs typeface="DINComp-Light" charset="0"/>
              </a:rPr>
              <a:t>O for new topic</a:t>
            </a:r>
          </a:p>
          <a:p>
            <a:pPr marL="742950" lvl="1" indent="-285750">
              <a:buFont typeface="Arial" charset="0"/>
              <a:buChar char="•"/>
            </a:pPr>
            <a:endParaRPr lang="en-US" dirty="0">
              <a:solidFill>
                <a:schemeClr val="bg1"/>
              </a:solidFill>
              <a:latin typeface="DINComp-Light" charset="0"/>
              <a:ea typeface="DINComp-Light" charset="0"/>
              <a:cs typeface="DINComp-Light" charset="0"/>
            </a:endParaRPr>
          </a:p>
          <a:p>
            <a:pPr marL="285750" indent="-285750">
              <a:buFont typeface="Arial" charset="0"/>
              <a:buChar char="•"/>
            </a:pPr>
            <a:r>
              <a:rPr lang="en-US" dirty="0" smtClean="0">
                <a:solidFill>
                  <a:schemeClr val="bg1"/>
                </a:solidFill>
                <a:latin typeface="DINComp-Light" charset="0"/>
                <a:ea typeface="DINComp-Light" charset="0"/>
                <a:cs typeface="DINComp-Light" charset="0"/>
              </a:rPr>
              <a:t>Only one person can speak at a time</a:t>
            </a:r>
          </a:p>
          <a:p>
            <a:pPr marL="285750" indent="-285750">
              <a:buFont typeface="Arial" charset="0"/>
              <a:buChar char="•"/>
            </a:pPr>
            <a:endParaRPr lang="en-US" dirty="0">
              <a:solidFill>
                <a:schemeClr val="bg1"/>
              </a:solidFill>
              <a:latin typeface="DINComp-Light" charset="0"/>
              <a:ea typeface="DINComp-Light" charset="0"/>
              <a:cs typeface="DINComp-Light" charset="0"/>
            </a:endParaRPr>
          </a:p>
          <a:p>
            <a:pPr marL="285750" indent="-285750">
              <a:buFont typeface="Arial" charset="0"/>
              <a:buChar char="•"/>
            </a:pPr>
            <a:r>
              <a:rPr lang="en-US" dirty="0" smtClean="0">
                <a:solidFill>
                  <a:schemeClr val="bg1"/>
                </a:solidFill>
                <a:latin typeface="DINComp-Light" charset="0"/>
                <a:ea typeface="DINComp-Light" charset="0"/>
                <a:cs typeface="DINComp-Light" charset="0"/>
              </a:rPr>
              <a:t>You can only speak when it is your turn in queue</a:t>
            </a:r>
          </a:p>
          <a:p>
            <a:endParaRPr lang="en-US" dirty="0">
              <a:solidFill>
                <a:schemeClr val="bg1"/>
              </a:solidFill>
              <a:latin typeface="DINComp-Light" charset="0"/>
              <a:ea typeface="DINComp-Light" charset="0"/>
              <a:cs typeface="DINComp-Light" charset="0"/>
            </a:endParaRPr>
          </a:p>
        </p:txBody>
      </p:sp>
    </p:spTree>
    <p:extLst>
      <p:ext uri="{BB962C8B-B14F-4D97-AF65-F5344CB8AC3E}">
        <p14:creationId xmlns:p14="http://schemas.microsoft.com/office/powerpoint/2010/main" val="13641511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3182724"/>
            <a:ext cx="5005953" cy="477054"/>
          </a:xfrm>
          <a:prstGeom prst="rect">
            <a:avLst/>
          </a:prstGeom>
          <a:noFill/>
        </p:spPr>
        <p:txBody>
          <a:bodyPr wrap="square" rtlCol="0">
            <a:spAutoFit/>
          </a:bodyPr>
          <a:lstStyle/>
          <a:p>
            <a:pPr algn="ctr"/>
            <a:r>
              <a:rPr lang="en-US" sz="2500" dirty="0" smtClean="0">
                <a:solidFill>
                  <a:schemeClr val="bg1"/>
                </a:solidFill>
                <a:latin typeface="DINComp-Light" charset="0"/>
                <a:ea typeface="DINComp-Light" charset="0"/>
                <a:cs typeface="DINComp-Light" charset="0"/>
              </a:rPr>
              <a:t>EXPERIENCE PROTOTYPE #2</a:t>
            </a:r>
            <a:endParaRPr lang="en-US" sz="2500" dirty="0">
              <a:solidFill>
                <a:schemeClr val="bg1"/>
              </a:solidFill>
              <a:latin typeface="DINComp-Light" charset="0"/>
              <a:ea typeface="DINComp-Light" charset="0"/>
              <a:cs typeface="DINComp-Light" charset="0"/>
            </a:endParaRPr>
          </a:p>
        </p:txBody>
      </p:sp>
      <p:pic>
        <p:nvPicPr>
          <p:cNvPr id="2" name="clip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5678" r="25890"/>
          <a:stretch/>
        </p:blipFill>
        <p:spPr>
          <a:xfrm>
            <a:off x="5646549" y="15498"/>
            <a:ext cx="5904854" cy="6858000"/>
          </a:xfrm>
          <a:prstGeom prst="rect">
            <a:avLst/>
          </a:prstGeom>
        </p:spPr>
      </p:pic>
    </p:spTree>
    <p:extLst>
      <p:ext uri="{BB962C8B-B14F-4D97-AF65-F5344CB8AC3E}">
        <p14:creationId xmlns:p14="http://schemas.microsoft.com/office/powerpoint/2010/main" val="1078926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53414" y="3058736"/>
            <a:ext cx="5005953" cy="477054"/>
          </a:xfrm>
          <a:prstGeom prst="rect">
            <a:avLst/>
          </a:prstGeom>
          <a:noFill/>
        </p:spPr>
        <p:txBody>
          <a:bodyPr wrap="square" rtlCol="0">
            <a:spAutoFit/>
          </a:bodyPr>
          <a:lstStyle/>
          <a:p>
            <a:pPr algn="ctr"/>
            <a:r>
              <a:rPr lang="en-US" sz="2500" dirty="0" smtClean="0">
                <a:solidFill>
                  <a:schemeClr val="bg1"/>
                </a:solidFill>
                <a:latin typeface="DINComp-Light" charset="0"/>
                <a:ea typeface="DINComp-Light" charset="0"/>
                <a:cs typeface="DINComp-Light" charset="0"/>
              </a:rPr>
              <a:t>EXPERIENCE PROTOTYPE #2</a:t>
            </a:r>
            <a:endParaRPr lang="en-US" sz="2500" dirty="0">
              <a:solidFill>
                <a:schemeClr val="bg1"/>
              </a:solidFill>
              <a:latin typeface="DINComp-Light" charset="0"/>
              <a:ea typeface="DINComp-Light" charset="0"/>
              <a:cs typeface="DINComp-Light" charset="0"/>
            </a:endParaRPr>
          </a:p>
        </p:txBody>
      </p:sp>
      <p:sp>
        <p:nvSpPr>
          <p:cNvPr id="9" name="TextBox 8"/>
          <p:cNvSpPr txBox="1"/>
          <p:nvPr/>
        </p:nvSpPr>
        <p:spPr>
          <a:xfrm>
            <a:off x="681926" y="3328262"/>
            <a:ext cx="1608777" cy="477054"/>
          </a:xfrm>
          <a:prstGeom prst="rect">
            <a:avLst/>
          </a:prstGeom>
          <a:noFill/>
        </p:spPr>
        <p:txBody>
          <a:bodyPr wrap="square" rtlCol="0">
            <a:spAutoFit/>
          </a:bodyPr>
          <a:lstStyle/>
          <a:p>
            <a:pPr algn="ctr"/>
            <a:r>
              <a:rPr lang="en-US" sz="2500" smtClean="0">
                <a:solidFill>
                  <a:schemeClr val="bg1"/>
                </a:solidFill>
                <a:latin typeface="DINComp-Light" charset="0"/>
                <a:ea typeface="DINComp-Light" charset="0"/>
                <a:cs typeface="DINComp-Light" charset="0"/>
              </a:rPr>
              <a:t>RESULTS</a:t>
            </a:r>
            <a:endParaRPr lang="en-US" sz="2500" dirty="0">
              <a:solidFill>
                <a:schemeClr val="bg1"/>
              </a:solidFill>
              <a:latin typeface="DINComp-Light" charset="0"/>
              <a:ea typeface="DINComp-Light" charset="0"/>
              <a:cs typeface="DINComp-Light" charset="0"/>
            </a:endParaRPr>
          </a:p>
        </p:txBody>
      </p:sp>
      <p:sp>
        <p:nvSpPr>
          <p:cNvPr id="2" name="TextBox 1"/>
          <p:cNvSpPr txBox="1"/>
          <p:nvPr/>
        </p:nvSpPr>
        <p:spPr>
          <a:xfrm>
            <a:off x="6584198" y="1112270"/>
            <a:ext cx="4187124" cy="923330"/>
          </a:xfrm>
          <a:prstGeom prst="rect">
            <a:avLst/>
          </a:prstGeom>
          <a:noFill/>
        </p:spPr>
        <p:txBody>
          <a:bodyPr wrap="square" rtlCol="0">
            <a:spAutoFit/>
          </a:bodyPr>
          <a:lstStyle/>
          <a:p>
            <a:r>
              <a:rPr lang="en-US" b="1" dirty="0" smtClean="0">
                <a:solidFill>
                  <a:schemeClr val="bg1"/>
                </a:solidFill>
                <a:latin typeface="DINComp-Light" charset="0"/>
                <a:ea typeface="DINComp-Light" charset="0"/>
                <a:cs typeface="DINComp-Light" charset="0"/>
              </a:rPr>
              <a:t>THINGS THAT WORKED</a:t>
            </a:r>
          </a:p>
          <a:p>
            <a:pPr marL="285750" indent="-285750">
              <a:buFont typeface="Arial" charset="0"/>
              <a:buChar char="•"/>
            </a:pPr>
            <a:r>
              <a:rPr lang="en-US" dirty="0" smtClean="0">
                <a:solidFill>
                  <a:schemeClr val="bg1"/>
                </a:solidFill>
                <a:latin typeface="DINComp-Light" charset="0"/>
                <a:ea typeface="DINComp-Light" charset="0"/>
                <a:cs typeface="DINComp-Light" charset="0"/>
              </a:rPr>
              <a:t>People were more aware of when they spoke</a:t>
            </a:r>
          </a:p>
        </p:txBody>
      </p:sp>
      <p:sp>
        <p:nvSpPr>
          <p:cNvPr id="10" name="TextBox 9"/>
          <p:cNvSpPr txBox="1"/>
          <p:nvPr/>
        </p:nvSpPr>
        <p:spPr>
          <a:xfrm>
            <a:off x="6487331" y="2174099"/>
            <a:ext cx="4981413" cy="1754326"/>
          </a:xfrm>
          <a:prstGeom prst="rect">
            <a:avLst/>
          </a:prstGeom>
          <a:noFill/>
        </p:spPr>
        <p:txBody>
          <a:bodyPr wrap="square" rtlCol="0">
            <a:spAutoFit/>
          </a:bodyPr>
          <a:lstStyle/>
          <a:p>
            <a:r>
              <a:rPr lang="en-US" b="1" dirty="0" smtClean="0">
                <a:solidFill>
                  <a:schemeClr val="accent3"/>
                </a:solidFill>
                <a:latin typeface="DINComp-Light" charset="0"/>
                <a:ea typeface="DINComp-Light" charset="0"/>
                <a:cs typeface="DINComp-Light" charset="0"/>
              </a:rPr>
              <a:t>THINGS THAT DIDN’T WORK</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Meeting was incredibly inefficient</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There were times when it made sense for someone to jump in and give their opinion</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People were frustrated with this type of moderation</a:t>
            </a:r>
          </a:p>
        </p:txBody>
      </p:sp>
      <p:sp>
        <p:nvSpPr>
          <p:cNvPr id="11" name="TextBox 10"/>
          <p:cNvSpPr txBox="1"/>
          <p:nvPr/>
        </p:nvSpPr>
        <p:spPr>
          <a:xfrm>
            <a:off x="6487331" y="4066925"/>
            <a:ext cx="5281511" cy="1477328"/>
          </a:xfrm>
          <a:prstGeom prst="rect">
            <a:avLst/>
          </a:prstGeom>
          <a:noFill/>
        </p:spPr>
        <p:txBody>
          <a:bodyPr wrap="square" rtlCol="0">
            <a:spAutoFit/>
          </a:bodyPr>
          <a:lstStyle/>
          <a:p>
            <a:r>
              <a:rPr lang="en-US" dirty="0" smtClean="0">
                <a:solidFill>
                  <a:schemeClr val="accent3"/>
                </a:solidFill>
                <a:latin typeface="DINComp-Light" charset="0"/>
                <a:ea typeface="DINComp-Light" charset="0"/>
                <a:cs typeface="DINComp-Light" charset="0"/>
              </a:rPr>
              <a:t>SURPRISES AND NEW LEARNINGS</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Interruptions can be productive in some meeting environments</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This type of solution would have to be incredibly subtle as to not be a distraction</a:t>
            </a:r>
          </a:p>
        </p:txBody>
      </p:sp>
    </p:spTree>
    <p:extLst>
      <p:ext uri="{BB962C8B-B14F-4D97-AF65-F5344CB8AC3E}">
        <p14:creationId xmlns:p14="http://schemas.microsoft.com/office/powerpoint/2010/main" val="7880597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53414" y="3058736"/>
            <a:ext cx="5005953" cy="477054"/>
          </a:xfrm>
          <a:prstGeom prst="rect">
            <a:avLst/>
          </a:prstGeom>
          <a:noFill/>
        </p:spPr>
        <p:txBody>
          <a:bodyPr wrap="square" rtlCol="0">
            <a:spAutoFit/>
          </a:bodyPr>
          <a:lstStyle/>
          <a:p>
            <a:pPr algn="ctr"/>
            <a:r>
              <a:rPr lang="en-US" sz="2500" dirty="0" smtClean="0">
                <a:solidFill>
                  <a:schemeClr val="bg1"/>
                </a:solidFill>
                <a:latin typeface="DINComp-Light" charset="0"/>
                <a:ea typeface="DINComp-Light" charset="0"/>
                <a:cs typeface="DINComp-Light" charset="0"/>
              </a:rPr>
              <a:t>EXPERIENCE PROTOTYPE #2</a:t>
            </a:r>
            <a:endParaRPr lang="en-US" sz="2500" dirty="0">
              <a:solidFill>
                <a:schemeClr val="bg1"/>
              </a:solidFill>
              <a:latin typeface="DINComp-Light" charset="0"/>
              <a:ea typeface="DINComp-Light" charset="0"/>
              <a:cs typeface="DINComp-Light" charset="0"/>
            </a:endParaRPr>
          </a:p>
        </p:txBody>
      </p:sp>
      <p:sp>
        <p:nvSpPr>
          <p:cNvPr id="9" name="TextBox 8"/>
          <p:cNvSpPr txBox="1"/>
          <p:nvPr/>
        </p:nvSpPr>
        <p:spPr>
          <a:xfrm>
            <a:off x="681926" y="3328262"/>
            <a:ext cx="1608777" cy="477054"/>
          </a:xfrm>
          <a:prstGeom prst="rect">
            <a:avLst/>
          </a:prstGeom>
          <a:noFill/>
        </p:spPr>
        <p:txBody>
          <a:bodyPr wrap="square" rtlCol="0">
            <a:spAutoFit/>
          </a:bodyPr>
          <a:lstStyle/>
          <a:p>
            <a:pPr algn="ctr"/>
            <a:r>
              <a:rPr lang="en-US" sz="2500" smtClean="0">
                <a:solidFill>
                  <a:schemeClr val="bg1"/>
                </a:solidFill>
                <a:latin typeface="DINComp-Light" charset="0"/>
                <a:ea typeface="DINComp-Light" charset="0"/>
                <a:cs typeface="DINComp-Light" charset="0"/>
              </a:rPr>
              <a:t>RESULTS</a:t>
            </a:r>
            <a:endParaRPr lang="en-US" sz="2500" dirty="0">
              <a:solidFill>
                <a:schemeClr val="bg1"/>
              </a:solidFill>
              <a:latin typeface="DINComp-Light" charset="0"/>
              <a:ea typeface="DINComp-Light" charset="0"/>
              <a:cs typeface="DINComp-Light" charset="0"/>
            </a:endParaRPr>
          </a:p>
        </p:txBody>
      </p:sp>
      <p:sp>
        <p:nvSpPr>
          <p:cNvPr id="2" name="TextBox 1"/>
          <p:cNvSpPr txBox="1"/>
          <p:nvPr/>
        </p:nvSpPr>
        <p:spPr>
          <a:xfrm>
            <a:off x="6584198" y="1112270"/>
            <a:ext cx="4187124" cy="923330"/>
          </a:xfrm>
          <a:prstGeom prst="rect">
            <a:avLst/>
          </a:prstGeom>
          <a:noFill/>
        </p:spPr>
        <p:txBody>
          <a:bodyPr wrap="square" rtlCol="0">
            <a:spAutoFit/>
          </a:bodyPr>
          <a:lstStyle/>
          <a:p>
            <a:r>
              <a:rPr lang="en-US" b="1" dirty="0" smtClean="0">
                <a:solidFill>
                  <a:schemeClr val="accent3"/>
                </a:solidFill>
                <a:latin typeface="DINComp-Light" charset="0"/>
                <a:ea typeface="DINComp-Light" charset="0"/>
                <a:cs typeface="DINComp-Light" charset="0"/>
              </a:rPr>
              <a:t>THINGS THAT WORKED</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People were more aware of when they spoke</a:t>
            </a:r>
          </a:p>
        </p:txBody>
      </p:sp>
      <p:sp>
        <p:nvSpPr>
          <p:cNvPr id="10" name="TextBox 9"/>
          <p:cNvSpPr txBox="1"/>
          <p:nvPr/>
        </p:nvSpPr>
        <p:spPr>
          <a:xfrm>
            <a:off x="6487331" y="2174099"/>
            <a:ext cx="4981413" cy="1754326"/>
          </a:xfrm>
          <a:prstGeom prst="rect">
            <a:avLst/>
          </a:prstGeom>
          <a:noFill/>
        </p:spPr>
        <p:txBody>
          <a:bodyPr wrap="square" rtlCol="0">
            <a:spAutoFit/>
          </a:bodyPr>
          <a:lstStyle/>
          <a:p>
            <a:r>
              <a:rPr lang="en-US" b="1" dirty="0" smtClean="0">
                <a:solidFill>
                  <a:schemeClr val="bg1"/>
                </a:solidFill>
                <a:latin typeface="DINComp-Light" charset="0"/>
                <a:ea typeface="DINComp-Light" charset="0"/>
                <a:cs typeface="DINComp-Light" charset="0"/>
              </a:rPr>
              <a:t>THINGS THAT DIDN’T WORK</a:t>
            </a:r>
          </a:p>
          <a:p>
            <a:pPr marL="285750" indent="-285750">
              <a:buFont typeface="Arial" charset="0"/>
              <a:buChar char="•"/>
            </a:pPr>
            <a:r>
              <a:rPr lang="en-US" dirty="0" smtClean="0">
                <a:solidFill>
                  <a:schemeClr val="bg1"/>
                </a:solidFill>
                <a:latin typeface="DINComp-Light" charset="0"/>
                <a:ea typeface="DINComp-Light" charset="0"/>
                <a:cs typeface="DINComp-Light" charset="0"/>
              </a:rPr>
              <a:t>Meeting was incredibly inefficient</a:t>
            </a:r>
          </a:p>
          <a:p>
            <a:pPr marL="285750" indent="-285750">
              <a:buFont typeface="Arial" charset="0"/>
              <a:buChar char="•"/>
            </a:pPr>
            <a:r>
              <a:rPr lang="en-US" dirty="0" smtClean="0">
                <a:solidFill>
                  <a:schemeClr val="bg1"/>
                </a:solidFill>
                <a:latin typeface="DINComp-Light" charset="0"/>
                <a:ea typeface="DINComp-Light" charset="0"/>
                <a:cs typeface="DINComp-Light" charset="0"/>
              </a:rPr>
              <a:t>There were times when it made sense for someone to jump in and give their opinion</a:t>
            </a:r>
          </a:p>
          <a:p>
            <a:pPr marL="285750" indent="-285750">
              <a:buFont typeface="Arial" charset="0"/>
              <a:buChar char="•"/>
            </a:pPr>
            <a:r>
              <a:rPr lang="en-US" dirty="0" smtClean="0">
                <a:solidFill>
                  <a:schemeClr val="bg1"/>
                </a:solidFill>
                <a:latin typeface="DINComp-Light" charset="0"/>
                <a:ea typeface="DINComp-Light" charset="0"/>
                <a:cs typeface="DINComp-Light" charset="0"/>
              </a:rPr>
              <a:t>People were frustrated with this type of moderation</a:t>
            </a:r>
          </a:p>
        </p:txBody>
      </p:sp>
      <p:sp>
        <p:nvSpPr>
          <p:cNvPr id="11" name="TextBox 10"/>
          <p:cNvSpPr txBox="1"/>
          <p:nvPr/>
        </p:nvSpPr>
        <p:spPr>
          <a:xfrm>
            <a:off x="6487331" y="4066925"/>
            <a:ext cx="5281511" cy="1477328"/>
          </a:xfrm>
          <a:prstGeom prst="rect">
            <a:avLst/>
          </a:prstGeom>
          <a:noFill/>
        </p:spPr>
        <p:txBody>
          <a:bodyPr wrap="square" rtlCol="0">
            <a:spAutoFit/>
          </a:bodyPr>
          <a:lstStyle/>
          <a:p>
            <a:r>
              <a:rPr lang="en-US" dirty="0" smtClean="0">
                <a:solidFill>
                  <a:schemeClr val="accent3"/>
                </a:solidFill>
                <a:latin typeface="DINComp-Light" charset="0"/>
                <a:ea typeface="DINComp-Light" charset="0"/>
                <a:cs typeface="DINComp-Light" charset="0"/>
              </a:rPr>
              <a:t>SURPRISES AND NEW LEARNINGS</a:t>
            </a:r>
          </a:p>
          <a:p>
            <a:pPr marL="285750" indent="-285750">
              <a:buFont typeface="Arial" charset="0"/>
              <a:buChar char="•"/>
            </a:pPr>
            <a:r>
              <a:rPr lang="en-US" smtClean="0">
                <a:solidFill>
                  <a:schemeClr val="accent3"/>
                </a:solidFill>
                <a:latin typeface="DINComp-Light" charset="0"/>
                <a:ea typeface="DINComp-Light" charset="0"/>
                <a:cs typeface="DINComp-Light" charset="0"/>
              </a:rPr>
              <a:t>Interruptions </a:t>
            </a:r>
            <a:r>
              <a:rPr lang="en-US" dirty="0" smtClean="0">
                <a:solidFill>
                  <a:schemeClr val="accent3"/>
                </a:solidFill>
                <a:latin typeface="DINComp-Light" charset="0"/>
                <a:ea typeface="DINComp-Light" charset="0"/>
                <a:cs typeface="DINComp-Light" charset="0"/>
              </a:rPr>
              <a:t>can be productive in some </a:t>
            </a:r>
            <a:r>
              <a:rPr lang="en-US" smtClean="0">
                <a:solidFill>
                  <a:schemeClr val="accent3"/>
                </a:solidFill>
                <a:latin typeface="DINComp-Light" charset="0"/>
                <a:ea typeface="DINComp-Light" charset="0"/>
                <a:cs typeface="DINComp-Light" charset="0"/>
              </a:rPr>
              <a:t>meeting environments</a:t>
            </a:r>
            <a:endParaRPr lang="en-US" dirty="0" smtClean="0">
              <a:solidFill>
                <a:schemeClr val="accent3"/>
              </a:solidFill>
              <a:latin typeface="DINComp-Light" charset="0"/>
              <a:ea typeface="DINComp-Light" charset="0"/>
              <a:cs typeface="DINComp-Light" charset="0"/>
            </a:endParaRPr>
          </a:p>
          <a:p>
            <a:pPr marL="285750" indent="-285750">
              <a:buFont typeface="Arial" charset="0"/>
              <a:buChar char="•"/>
            </a:pPr>
            <a:r>
              <a:rPr lang="en-US" dirty="0" smtClean="0">
                <a:solidFill>
                  <a:schemeClr val="accent3"/>
                </a:solidFill>
                <a:latin typeface="DINComp-Light" charset="0"/>
                <a:ea typeface="DINComp-Light" charset="0"/>
                <a:cs typeface="DINComp-Light" charset="0"/>
              </a:rPr>
              <a:t>This type of solution would have to be incredibly subtle as to not be a distraction</a:t>
            </a:r>
          </a:p>
        </p:txBody>
      </p:sp>
    </p:spTree>
    <p:extLst>
      <p:ext uri="{BB962C8B-B14F-4D97-AF65-F5344CB8AC3E}">
        <p14:creationId xmlns:p14="http://schemas.microsoft.com/office/powerpoint/2010/main" val="11248914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53414" y="3058736"/>
            <a:ext cx="5005953" cy="477054"/>
          </a:xfrm>
          <a:prstGeom prst="rect">
            <a:avLst/>
          </a:prstGeom>
          <a:noFill/>
        </p:spPr>
        <p:txBody>
          <a:bodyPr wrap="square" rtlCol="0">
            <a:spAutoFit/>
          </a:bodyPr>
          <a:lstStyle/>
          <a:p>
            <a:pPr algn="ctr"/>
            <a:r>
              <a:rPr lang="en-US" sz="2500" dirty="0" smtClean="0">
                <a:solidFill>
                  <a:schemeClr val="bg1"/>
                </a:solidFill>
                <a:latin typeface="DINComp-Light" charset="0"/>
                <a:ea typeface="DINComp-Light" charset="0"/>
                <a:cs typeface="DINComp-Light" charset="0"/>
              </a:rPr>
              <a:t>EXPERIENCE PROTOTYPE #2</a:t>
            </a:r>
            <a:endParaRPr lang="en-US" sz="2500" dirty="0">
              <a:solidFill>
                <a:schemeClr val="bg1"/>
              </a:solidFill>
              <a:latin typeface="DINComp-Light" charset="0"/>
              <a:ea typeface="DINComp-Light" charset="0"/>
              <a:cs typeface="DINComp-Light" charset="0"/>
            </a:endParaRPr>
          </a:p>
        </p:txBody>
      </p:sp>
      <p:sp>
        <p:nvSpPr>
          <p:cNvPr id="9" name="TextBox 8"/>
          <p:cNvSpPr txBox="1"/>
          <p:nvPr/>
        </p:nvSpPr>
        <p:spPr>
          <a:xfrm>
            <a:off x="681926" y="3328262"/>
            <a:ext cx="1608777" cy="477054"/>
          </a:xfrm>
          <a:prstGeom prst="rect">
            <a:avLst/>
          </a:prstGeom>
          <a:noFill/>
        </p:spPr>
        <p:txBody>
          <a:bodyPr wrap="square" rtlCol="0">
            <a:spAutoFit/>
          </a:bodyPr>
          <a:lstStyle/>
          <a:p>
            <a:pPr algn="ctr"/>
            <a:r>
              <a:rPr lang="en-US" sz="2500" smtClean="0">
                <a:solidFill>
                  <a:schemeClr val="bg1"/>
                </a:solidFill>
                <a:latin typeface="DINComp-Light" charset="0"/>
                <a:ea typeface="DINComp-Light" charset="0"/>
                <a:cs typeface="DINComp-Light" charset="0"/>
              </a:rPr>
              <a:t>RESULTS</a:t>
            </a:r>
            <a:endParaRPr lang="en-US" sz="2500" dirty="0">
              <a:solidFill>
                <a:schemeClr val="bg1"/>
              </a:solidFill>
              <a:latin typeface="DINComp-Light" charset="0"/>
              <a:ea typeface="DINComp-Light" charset="0"/>
              <a:cs typeface="DINComp-Light" charset="0"/>
            </a:endParaRPr>
          </a:p>
        </p:txBody>
      </p:sp>
      <p:sp>
        <p:nvSpPr>
          <p:cNvPr id="2" name="TextBox 1"/>
          <p:cNvSpPr txBox="1"/>
          <p:nvPr/>
        </p:nvSpPr>
        <p:spPr>
          <a:xfrm>
            <a:off x="6584198" y="1112270"/>
            <a:ext cx="4187124" cy="923330"/>
          </a:xfrm>
          <a:prstGeom prst="rect">
            <a:avLst/>
          </a:prstGeom>
          <a:noFill/>
        </p:spPr>
        <p:txBody>
          <a:bodyPr wrap="square" rtlCol="0">
            <a:spAutoFit/>
          </a:bodyPr>
          <a:lstStyle/>
          <a:p>
            <a:r>
              <a:rPr lang="en-US" b="1" dirty="0" smtClean="0">
                <a:solidFill>
                  <a:schemeClr val="accent3"/>
                </a:solidFill>
                <a:latin typeface="DINComp-Light" charset="0"/>
                <a:ea typeface="DINComp-Light" charset="0"/>
                <a:cs typeface="DINComp-Light" charset="0"/>
              </a:rPr>
              <a:t>THINGS THAT WORKED</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People were more aware of when they spoke</a:t>
            </a:r>
          </a:p>
        </p:txBody>
      </p:sp>
      <p:sp>
        <p:nvSpPr>
          <p:cNvPr id="10" name="TextBox 9"/>
          <p:cNvSpPr txBox="1"/>
          <p:nvPr/>
        </p:nvSpPr>
        <p:spPr>
          <a:xfrm>
            <a:off x="6487331" y="2174099"/>
            <a:ext cx="4981413" cy="1754326"/>
          </a:xfrm>
          <a:prstGeom prst="rect">
            <a:avLst/>
          </a:prstGeom>
          <a:noFill/>
        </p:spPr>
        <p:txBody>
          <a:bodyPr wrap="square" rtlCol="0">
            <a:spAutoFit/>
          </a:bodyPr>
          <a:lstStyle/>
          <a:p>
            <a:r>
              <a:rPr lang="en-US" b="1" dirty="0" smtClean="0">
                <a:solidFill>
                  <a:schemeClr val="accent3"/>
                </a:solidFill>
                <a:latin typeface="DINComp-Light" charset="0"/>
                <a:ea typeface="DINComp-Light" charset="0"/>
                <a:cs typeface="DINComp-Light" charset="0"/>
              </a:rPr>
              <a:t>THINGS THAT DIDN’T WORK</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Meeting was incredibly inefficient</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There were times when it made sense for someone to jump in and give their opinion</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People were frustrated with this type of moderation</a:t>
            </a:r>
          </a:p>
        </p:txBody>
      </p:sp>
      <p:sp>
        <p:nvSpPr>
          <p:cNvPr id="11" name="TextBox 10"/>
          <p:cNvSpPr txBox="1"/>
          <p:nvPr/>
        </p:nvSpPr>
        <p:spPr>
          <a:xfrm>
            <a:off x="6487331" y="4066925"/>
            <a:ext cx="5281511" cy="1477328"/>
          </a:xfrm>
          <a:prstGeom prst="rect">
            <a:avLst/>
          </a:prstGeom>
          <a:noFill/>
        </p:spPr>
        <p:txBody>
          <a:bodyPr wrap="square" rtlCol="0">
            <a:spAutoFit/>
          </a:bodyPr>
          <a:lstStyle/>
          <a:p>
            <a:r>
              <a:rPr lang="en-US" dirty="0" smtClean="0">
                <a:solidFill>
                  <a:schemeClr val="bg1"/>
                </a:solidFill>
                <a:latin typeface="DINComp-Light" charset="0"/>
                <a:ea typeface="DINComp-Light" charset="0"/>
                <a:cs typeface="DINComp-Light" charset="0"/>
              </a:rPr>
              <a:t>SURPRISES AND NEW LEARNINGS</a:t>
            </a:r>
          </a:p>
          <a:p>
            <a:pPr marL="285750" indent="-285750">
              <a:buFont typeface="Arial" charset="0"/>
              <a:buChar char="•"/>
            </a:pPr>
            <a:r>
              <a:rPr lang="en-US" dirty="0" smtClean="0">
                <a:solidFill>
                  <a:schemeClr val="bg1"/>
                </a:solidFill>
                <a:latin typeface="DINComp-Light" charset="0"/>
                <a:ea typeface="DINComp-Light" charset="0"/>
                <a:cs typeface="DINComp-Light" charset="0"/>
              </a:rPr>
              <a:t>Interruptions can be productive in some meeting environments</a:t>
            </a:r>
          </a:p>
          <a:p>
            <a:pPr marL="285750" indent="-285750">
              <a:buFont typeface="Arial" charset="0"/>
              <a:buChar char="•"/>
            </a:pPr>
            <a:r>
              <a:rPr lang="en-US" dirty="0" smtClean="0">
                <a:solidFill>
                  <a:schemeClr val="bg1"/>
                </a:solidFill>
                <a:latin typeface="DINComp-Light" charset="0"/>
                <a:ea typeface="DINComp-Light" charset="0"/>
                <a:cs typeface="DINComp-Light" charset="0"/>
              </a:rPr>
              <a:t>This type of solution would have to be incredibly subtle as to not be a distraction</a:t>
            </a:r>
          </a:p>
        </p:txBody>
      </p:sp>
    </p:spTree>
    <p:extLst>
      <p:ext uri="{BB962C8B-B14F-4D97-AF65-F5344CB8AC3E}">
        <p14:creationId xmlns:p14="http://schemas.microsoft.com/office/powerpoint/2010/main" val="925147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2261287"/>
            <a:ext cx="12192000" cy="677108"/>
          </a:xfrm>
          <a:prstGeom prst="rect">
            <a:avLst/>
          </a:prstGeom>
          <a:noFill/>
        </p:spPr>
        <p:txBody>
          <a:bodyPr wrap="square" rtlCol="0">
            <a:spAutoFit/>
          </a:bodyPr>
          <a:lstStyle/>
          <a:p>
            <a:pPr algn="ctr"/>
            <a:r>
              <a:rPr lang="en-US" sz="3800" dirty="0" smtClean="0">
                <a:solidFill>
                  <a:schemeClr val="bg1"/>
                </a:solidFill>
                <a:latin typeface="DINComp-Light" charset="0"/>
                <a:ea typeface="DINComp-Light" charset="0"/>
                <a:cs typeface="DINComp-Light" charset="0"/>
              </a:rPr>
              <a:t>EXPERIENCE PROTOTYPE #3</a:t>
            </a:r>
            <a:endParaRPr lang="en-US" sz="3800" dirty="0">
              <a:solidFill>
                <a:schemeClr val="bg1"/>
              </a:solidFill>
              <a:latin typeface="DINComp-Light" charset="0"/>
              <a:ea typeface="DINComp-Light" charset="0"/>
              <a:cs typeface="DINComp-Light" charset="0"/>
            </a:endParaRPr>
          </a:p>
        </p:txBody>
      </p:sp>
      <p:sp>
        <p:nvSpPr>
          <p:cNvPr id="4" name="TextBox 3"/>
          <p:cNvSpPr txBox="1"/>
          <p:nvPr/>
        </p:nvSpPr>
        <p:spPr>
          <a:xfrm>
            <a:off x="2355742" y="2938395"/>
            <a:ext cx="7315200" cy="1569660"/>
          </a:xfrm>
          <a:prstGeom prst="rect">
            <a:avLst/>
          </a:prstGeom>
          <a:noFill/>
        </p:spPr>
        <p:txBody>
          <a:bodyPr wrap="square" rtlCol="0">
            <a:spAutoFit/>
          </a:bodyPr>
          <a:lstStyle/>
          <a:p>
            <a:pPr algn="ctr"/>
            <a:r>
              <a:rPr lang="en-US" sz="2400" b="1" dirty="0" smtClean="0">
                <a:solidFill>
                  <a:schemeClr val="bg1"/>
                </a:solidFill>
                <a:latin typeface="DINComp-Light" charset="0"/>
                <a:ea typeface="DINComp-Light" charset="0"/>
                <a:cs typeface="DINComp-Light" charset="0"/>
              </a:rPr>
              <a:t>GOAL: </a:t>
            </a:r>
            <a:r>
              <a:rPr lang="en-US" sz="2400" dirty="0" smtClean="0">
                <a:solidFill>
                  <a:schemeClr val="bg1"/>
                </a:solidFill>
                <a:latin typeface="DINComp-Light" charset="0"/>
                <a:ea typeface="DINComp-Light" charset="0"/>
                <a:cs typeface="DINComp-Light" charset="0"/>
              </a:rPr>
              <a:t>HELP CREATE A MORE POSITIVE CULTURE AROUND MEETINGS BY HELPING GROUPS TO UNDERSTAND THEIR PRODUCTIVITY IN A GREATER PROJECT LIFECYCLE.</a:t>
            </a:r>
            <a:endParaRPr lang="en-US" sz="2400" b="1" dirty="0">
              <a:solidFill>
                <a:schemeClr val="bg1"/>
              </a:solidFill>
              <a:latin typeface="DINComp-Light" charset="0"/>
              <a:ea typeface="DINComp-Light" charset="0"/>
              <a:cs typeface="DINComp-Light" charset="0"/>
            </a:endParaRPr>
          </a:p>
        </p:txBody>
      </p:sp>
    </p:spTree>
    <p:extLst>
      <p:ext uri="{BB962C8B-B14F-4D97-AF65-F5344CB8AC3E}">
        <p14:creationId xmlns:p14="http://schemas.microsoft.com/office/powerpoint/2010/main" val="2652866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71000"/>
          </a:blip>
          <a:stretch>
            <a:fillRect/>
          </a:stretch>
        </p:blipFill>
        <p:spPr>
          <a:xfrm>
            <a:off x="0" y="12475"/>
            <a:ext cx="12192000" cy="6845525"/>
          </a:xfrm>
          <a:prstGeom prst="rect">
            <a:avLst/>
          </a:prstGeom>
        </p:spPr>
      </p:pic>
      <p:sp>
        <p:nvSpPr>
          <p:cNvPr id="6" name="Rectangle 5"/>
          <p:cNvSpPr/>
          <p:nvPr/>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2046" y="208999"/>
            <a:ext cx="3043595" cy="430887"/>
          </a:xfrm>
          <a:prstGeom prst="rect">
            <a:avLst/>
          </a:prstGeom>
          <a:noFill/>
        </p:spPr>
        <p:txBody>
          <a:bodyPr wrap="square" rtlCol="0">
            <a:spAutoFit/>
          </a:bodyPr>
          <a:lstStyle/>
          <a:p>
            <a:r>
              <a:rPr lang="en-US" sz="2200" smtClean="0">
                <a:solidFill>
                  <a:schemeClr val="bg1"/>
                </a:solidFill>
                <a:latin typeface="DINComp-Light" charset="0"/>
                <a:ea typeface="DINComp-Light" charset="0"/>
                <a:cs typeface="DINComp-Light" charset="0"/>
              </a:rPr>
              <a:t>SOLUTION APPROACH</a:t>
            </a:r>
            <a:endParaRPr lang="en-US" sz="2200" dirty="0">
              <a:solidFill>
                <a:schemeClr val="bg1"/>
              </a:solidFill>
              <a:latin typeface="DINComp-Light" charset="0"/>
              <a:ea typeface="DINComp-Light" charset="0"/>
              <a:cs typeface="DINComp-Light" charset="0"/>
            </a:endParaRPr>
          </a:p>
        </p:txBody>
      </p:sp>
      <p:pic>
        <p:nvPicPr>
          <p:cNvPr id="7" name="Picture 6"/>
          <p:cNvPicPr>
            <a:picLocks noChangeAspect="1"/>
          </p:cNvPicPr>
          <p:nvPr/>
        </p:nvPicPr>
        <p:blipFill>
          <a:blip r:embed="rId3"/>
          <a:stretch>
            <a:fillRect/>
          </a:stretch>
        </p:blipFill>
        <p:spPr>
          <a:xfrm>
            <a:off x="242046" y="2664061"/>
            <a:ext cx="2177883" cy="2355744"/>
          </a:xfrm>
          <a:prstGeom prst="rect">
            <a:avLst/>
          </a:prstGeom>
        </p:spPr>
      </p:pic>
      <p:pic>
        <p:nvPicPr>
          <p:cNvPr id="8" name="Picture 7"/>
          <p:cNvPicPr>
            <a:picLocks noChangeAspect="1"/>
          </p:cNvPicPr>
          <p:nvPr/>
        </p:nvPicPr>
        <p:blipFill>
          <a:blip r:embed="rId3"/>
          <a:stretch>
            <a:fillRect/>
          </a:stretch>
        </p:blipFill>
        <p:spPr>
          <a:xfrm rot="280750">
            <a:off x="2444135" y="1658317"/>
            <a:ext cx="2306837" cy="2495229"/>
          </a:xfrm>
          <a:prstGeom prst="rect">
            <a:avLst/>
          </a:prstGeom>
        </p:spPr>
      </p:pic>
      <p:pic>
        <p:nvPicPr>
          <p:cNvPr id="9" name="Picture 8"/>
          <p:cNvPicPr>
            <a:picLocks noChangeAspect="1"/>
          </p:cNvPicPr>
          <p:nvPr/>
        </p:nvPicPr>
        <p:blipFill>
          <a:blip r:embed="rId3"/>
          <a:stretch>
            <a:fillRect/>
          </a:stretch>
        </p:blipFill>
        <p:spPr>
          <a:xfrm rot="228300">
            <a:off x="4859461" y="2258876"/>
            <a:ext cx="2306837" cy="2495229"/>
          </a:xfrm>
          <a:prstGeom prst="rect">
            <a:avLst/>
          </a:prstGeom>
        </p:spPr>
      </p:pic>
      <p:pic>
        <p:nvPicPr>
          <p:cNvPr id="10" name="Picture 9"/>
          <p:cNvPicPr>
            <a:picLocks noChangeAspect="1"/>
          </p:cNvPicPr>
          <p:nvPr/>
        </p:nvPicPr>
        <p:blipFill>
          <a:blip r:embed="rId3"/>
          <a:stretch>
            <a:fillRect/>
          </a:stretch>
        </p:blipFill>
        <p:spPr>
          <a:xfrm>
            <a:off x="7166298" y="1658316"/>
            <a:ext cx="2306837" cy="2495229"/>
          </a:xfrm>
          <a:prstGeom prst="rect">
            <a:avLst/>
          </a:prstGeom>
        </p:spPr>
      </p:pic>
      <p:pic>
        <p:nvPicPr>
          <p:cNvPr id="11" name="Picture 10"/>
          <p:cNvPicPr>
            <a:picLocks noChangeAspect="1"/>
          </p:cNvPicPr>
          <p:nvPr/>
        </p:nvPicPr>
        <p:blipFill>
          <a:blip r:embed="rId3"/>
          <a:stretch>
            <a:fillRect/>
          </a:stretch>
        </p:blipFill>
        <p:spPr>
          <a:xfrm rot="21329542">
            <a:off x="9581624" y="2258877"/>
            <a:ext cx="2306837" cy="2495229"/>
          </a:xfrm>
          <a:prstGeom prst="rect">
            <a:avLst/>
          </a:prstGeom>
        </p:spPr>
      </p:pic>
      <p:sp>
        <p:nvSpPr>
          <p:cNvPr id="12" name="TextBox 11"/>
          <p:cNvSpPr txBox="1"/>
          <p:nvPr/>
        </p:nvSpPr>
        <p:spPr>
          <a:xfrm rot="21380568">
            <a:off x="516932" y="3588724"/>
            <a:ext cx="1604118" cy="369332"/>
          </a:xfrm>
          <a:prstGeom prst="rect">
            <a:avLst/>
          </a:prstGeom>
          <a:noFill/>
        </p:spPr>
        <p:txBody>
          <a:bodyPr wrap="square" rtlCol="0">
            <a:spAutoFit/>
          </a:bodyPr>
          <a:lstStyle/>
          <a:p>
            <a:r>
              <a:rPr lang="en-US" dirty="0" smtClean="0">
                <a:latin typeface="DINComp-Medium" charset="0"/>
                <a:ea typeface="DINComp-Medium" charset="0"/>
                <a:cs typeface="DINComp-Medium" charset="0"/>
              </a:rPr>
              <a:t>FOUNDATION</a:t>
            </a:r>
            <a:endParaRPr lang="en-US" dirty="0">
              <a:latin typeface="DINComp-Medium" charset="0"/>
              <a:ea typeface="DINComp-Medium" charset="0"/>
              <a:cs typeface="DINComp-Medium" charset="0"/>
            </a:endParaRPr>
          </a:p>
        </p:txBody>
      </p:sp>
      <p:sp>
        <p:nvSpPr>
          <p:cNvPr id="13" name="TextBox 12"/>
          <p:cNvSpPr txBox="1"/>
          <p:nvPr/>
        </p:nvSpPr>
        <p:spPr>
          <a:xfrm rot="213928">
            <a:off x="2807181" y="2556200"/>
            <a:ext cx="1710582" cy="646331"/>
          </a:xfrm>
          <a:prstGeom prst="rect">
            <a:avLst/>
          </a:prstGeom>
          <a:noFill/>
        </p:spPr>
        <p:txBody>
          <a:bodyPr wrap="square" rtlCol="0">
            <a:spAutoFit/>
          </a:bodyPr>
          <a:lstStyle/>
          <a:p>
            <a:r>
              <a:rPr lang="en-US" smtClean="0">
                <a:latin typeface="DINComp-Medium" charset="0"/>
                <a:ea typeface="DINComp-Medium" charset="0"/>
                <a:cs typeface="DINComp-Medium" charset="0"/>
              </a:rPr>
              <a:t>TARGETED NEEDFINDING</a:t>
            </a:r>
            <a:endParaRPr lang="en-US" dirty="0">
              <a:latin typeface="DINComp-Medium" charset="0"/>
              <a:ea typeface="DINComp-Medium" charset="0"/>
              <a:cs typeface="DINComp-Medium" charset="0"/>
            </a:endParaRPr>
          </a:p>
        </p:txBody>
      </p:sp>
      <p:sp>
        <p:nvSpPr>
          <p:cNvPr id="14" name="TextBox 13"/>
          <p:cNvSpPr txBox="1"/>
          <p:nvPr/>
        </p:nvSpPr>
        <p:spPr>
          <a:xfrm>
            <a:off x="5240709" y="2949066"/>
            <a:ext cx="1710582" cy="923330"/>
          </a:xfrm>
          <a:prstGeom prst="rect">
            <a:avLst/>
          </a:prstGeom>
          <a:noFill/>
        </p:spPr>
        <p:txBody>
          <a:bodyPr wrap="square" rtlCol="0">
            <a:spAutoFit/>
          </a:bodyPr>
          <a:lstStyle/>
          <a:p>
            <a:r>
              <a:rPr lang="en-US" dirty="0" smtClean="0">
                <a:latin typeface="DINComp-Medium" charset="0"/>
                <a:ea typeface="DINComp-Medium" charset="0"/>
                <a:cs typeface="DINComp-Medium" charset="0"/>
              </a:rPr>
              <a:t>DEVELOPED</a:t>
            </a:r>
          </a:p>
          <a:p>
            <a:r>
              <a:rPr lang="en-US" dirty="0" smtClean="0">
                <a:latin typeface="DINComp-Medium" charset="0"/>
                <a:ea typeface="DINComp-Medium" charset="0"/>
                <a:cs typeface="DINComp-Medium" charset="0"/>
              </a:rPr>
              <a:t>POINTS</a:t>
            </a:r>
          </a:p>
          <a:p>
            <a:r>
              <a:rPr lang="en-US" dirty="0" smtClean="0">
                <a:latin typeface="DINComp-Medium" charset="0"/>
                <a:ea typeface="DINComp-Medium" charset="0"/>
                <a:cs typeface="DINComp-Medium" charset="0"/>
              </a:rPr>
              <a:t>OF VIEW</a:t>
            </a:r>
          </a:p>
        </p:txBody>
      </p:sp>
      <p:sp>
        <p:nvSpPr>
          <p:cNvPr id="15" name="TextBox 14"/>
          <p:cNvSpPr txBox="1"/>
          <p:nvPr/>
        </p:nvSpPr>
        <p:spPr>
          <a:xfrm rot="21227059">
            <a:off x="7550954" y="2518061"/>
            <a:ext cx="1710582" cy="646331"/>
          </a:xfrm>
          <a:prstGeom prst="rect">
            <a:avLst/>
          </a:prstGeom>
          <a:noFill/>
        </p:spPr>
        <p:txBody>
          <a:bodyPr wrap="square" rtlCol="0">
            <a:spAutoFit/>
          </a:bodyPr>
          <a:lstStyle/>
          <a:p>
            <a:r>
              <a:rPr lang="en-US" smtClean="0">
                <a:latin typeface="DINComp-Medium" charset="0"/>
                <a:ea typeface="DINComp-Medium" charset="0"/>
                <a:cs typeface="DINComp-Medium" charset="0"/>
              </a:rPr>
              <a:t>EXPERIENCE PROTOTYPES</a:t>
            </a:r>
            <a:endParaRPr lang="en-US" dirty="0" smtClean="0">
              <a:latin typeface="DINComp-Medium" charset="0"/>
              <a:ea typeface="DINComp-Medium" charset="0"/>
              <a:cs typeface="DINComp-Medium" charset="0"/>
            </a:endParaRPr>
          </a:p>
        </p:txBody>
      </p:sp>
      <p:sp>
        <p:nvSpPr>
          <p:cNvPr id="16" name="TextBox 15"/>
          <p:cNvSpPr txBox="1"/>
          <p:nvPr/>
        </p:nvSpPr>
        <p:spPr>
          <a:xfrm rot="21227059">
            <a:off x="9908381" y="3104898"/>
            <a:ext cx="1710582" cy="646331"/>
          </a:xfrm>
          <a:prstGeom prst="rect">
            <a:avLst/>
          </a:prstGeom>
          <a:noFill/>
        </p:spPr>
        <p:txBody>
          <a:bodyPr wrap="square" rtlCol="0">
            <a:spAutoFit/>
          </a:bodyPr>
          <a:lstStyle/>
          <a:p>
            <a:pPr algn="ctr"/>
            <a:r>
              <a:rPr lang="en-US" dirty="0" smtClean="0">
                <a:latin typeface="DINComp-Medium" charset="0"/>
                <a:ea typeface="DINComp-Medium" charset="0"/>
                <a:cs typeface="DINComp-Medium" charset="0"/>
              </a:rPr>
              <a:t>KEY TAKEAWAYS</a:t>
            </a:r>
          </a:p>
        </p:txBody>
      </p:sp>
    </p:spTree>
    <p:extLst>
      <p:ext uri="{BB962C8B-B14F-4D97-AF65-F5344CB8AC3E}">
        <p14:creationId xmlns:p14="http://schemas.microsoft.com/office/powerpoint/2010/main" val="15598907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8031" y="643433"/>
            <a:ext cx="5005953" cy="477054"/>
          </a:xfrm>
          <a:prstGeom prst="rect">
            <a:avLst/>
          </a:prstGeom>
          <a:noFill/>
        </p:spPr>
        <p:txBody>
          <a:bodyPr wrap="square" rtlCol="0">
            <a:spAutoFit/>
          </a:bodyPr>
          <a:lstStyle/>
          <a:p>
            <a:pPr algn="ctr"/>
            <a:r>
              <a:rPr lang="en-US" sz="2500" dirty="0" smtClean="0">
                <a:solidFill>
                  <a:schemeClr val="bg1"/>
                </a:solidFill>
                <a:latin typeface="DINComp-Light" charset="0"/>
                <a:ea typeface="DINComp-Light" charset="0"/>
                <a:cs typeface="DINComp-Light" charset="0"/>
              </a:rPr>
              <a:t>EXPERIENCE PROTOTYPE #3</a:t>
            </a:r>
            <a:endParaRPr lang="en-US" sz="2500" dirty="0">
              <a:solidFill>
                <a:schemeClr val="bg1"/>
              </a:solidFill>
              <a:latin typeface="DINComp-Light" charset="0"/>
              <a:ea typeface="DINComp-Light" charset="0"/>
              <a:cs typeface="DINComp-Light" charset="0"/>
            </a:endParaRPr>
          </a:p>
        </p:txBody>
      </p:sp>
      <p:sp>
        <p:nvSpPr>
          <p:cNvPr id="9" name="TextBox 8"/>
          <p:cNvSpPr txBox="1"/>
          <p:nvPr/>
        </p:nvSpPr>
        <p:spPr>
          <a:xfrm>
            <a:off x="492897" y="1990090"/>
            <a:ext cx="3704095" cy="2862322"/>
          </a:xfrm>
          <a:prstGeom prst="rect">
            <a:avLst/>
          </a:prstGeom>
          <a:noFill/>
        </p:spPr>
        <p:txBody>
          <a:bodyPr wrap="square" rtlCol="0">
            <a:spAutoFit/>
          </a:bodyPr>
          <a:lstStyle/>
          <a:p>
            <a:pPr marL="285750" indent="-285750">
              <a:buFont typeface="Arial" charset="0"/>
              <a:buChar char="•"/>
            </a:pPr>
            <a:r>
              <a:rPr lang="en-US" dirty="0" smtClean="0">
                <a:solidFill>
                  <a:schemeClr val="bg1"/>
                </a:solidFill>
                <a:latin typeface="DINComp-Light" charset="0"/>
                <a:ea typeface="DINComp-Light" charset="0"/>
                <a:cs typeface="DINComp-Light" charset="0"/>
              </a:rPr>
              <a:t>Outlined project and milestones</a:t>
            </a:r>
          </a:p>
          <a:p>
            <a:endParaRPr lang="en-US" dirty="0">
              <a:solidFill>
                <a:schemeClr val="bg1"/>
              </a:solidFill>
              <a:latin typeface="DINComp-Light" charset="0"/>
              <a:ea typeface="DINComp-Light" charset="0"/>
              <a:cs typeface="DINComp-Light" charset="0"/>
            </a:endParaRPr>
          </a:p>
          <a:p>
            <a:pPr marL="285750" indent="-285750">
              <a:buFont typeface="Arial" charset="0"/>
              <a:buChar char="•"/>
            </a:pPr>
            <a:r>
              <a:rPr lang="en-US" dirty="0" smtClean="0">
                <a:solidFill>
                  <a:schemeClr val="bg1"/>
                </a:solidFill>
                <a:latin typeface="DINComp-Light" charset="0"/>
                <a:ea typeface="DINComp-Light" charset="0"/>
                <a:cs typeface="DINComp-Light" charset="0"/>
              </a:rPr>
              <a:t>Visualized project progress on a roadmap</a:t>
            </a:r>
          </a:p>
          <a:p>
            <a:pPr marL="285750" indent="-285750">
              <a:buFont typeface="Arial" charset="0"/>
              <a:buChar char="•"/>
            </a:pPr>
            <a:endParaRPr lang="en-US" dirty="0">
              <a:solidFill>
                <a:schemeClr val="bg1"/>
              </a:solidFill>
              <a:latin typeface="DINComp-Light" charset="0"/>
              <a:ea typeface="DINComp-Light" charset="0"/>
              <a:cs typeface="DINComp-Light" charset="0"/>
            </a:endParaRPr>
          </a:p>
          <a:p>
            <a:pPr marL="285750" indent="-285750">
              <a:buFont typeface="Arial" charset="0"/>
              <a:buChar char="•"/>
            </a:pPr>
            <a:r>
              <a:rPr lang="en-US" dirty="0" smtClean="0">
                <a:solidFill>
                  <a:schemeClr val="bg1"/>
                </a:solidFill>
                <a:latin typeface="DINComp-Light" charset="0"/>
                <a:ea typeface="DINComp-Light" charset="0"/>
                <a:cs typeface="DINComp-Light" charset="0"/>
              </a:rPr>
              <a:t>Completed milestones moves forward</a:t>
            </a:r>
          </a:p>
          <a:p>
            <a:pPr marL="285750" indent="-285750">
              <a:buFont typeface="Arial" charset="0"/>
              <a:buChar char="•"/>
            </a:pPr>
            <a:endParaRPr lang="en-US" dirty="0">
              <a:solidFill>
                <a:schemeClr val="bg1"/>
              </a:solidFill>
              <a:latin typeface="DINComp-Light" charset="0"/>
              <a:ea typeface="DINComp-Light" charset="0"/>
              <a:cs typeface="DINComp-Light" charset="0"/>
            </a:endParaRPr>
          </a:p>
          <a:p>
            <a:pPr marL="285750" indent="-285750">
              <a:buFont typeface="Arial" charset="0"/>
              <a:buChar char="•"/>
            </a:pPr>
            <a:r>
              <a:rPr lang="en-US" dirty="0" smtClean="0">
                <a:solidFill>
                  <a:schemeClr val="bg1"/>
                </a:solidFill>
                <a:latin typeface="DINComp-Light" charset="0"/>
                <a:ea typeface="DINComp-Light" charset="0"/>
                <a:cs typeface="DINComp-Light" charset="0"/>
              </a:rPr>
              <a:t>Setbacks push the team back</a:t>
            </a:r>
          </a:p>
          <a:p>
            <a:endParaRPr lang="en-US" dirty="0">
              <a:solidFill>
                <a:schemeClr val="bg1"/>
              </a:solidFill>
              <a:latin typeface="DINComp-Light" charset="0"/>
              <a:ea typeface="DINComp-Light" charset="0"/>
              <a:cs typeface="DINComp-Light" charset="0"/>
            </a:endParaRPr>
          </a:p>
        </p:txBody>
      </p:sp>
      <p:pic>
        <p:nvPicPr>
          <p:cNvPr id="14338" name="Picture 2" descr="https://lh6.googleusercontent.com/oh_1cng0sBXS0ntkCg1u_C-u-FwMIIedZnucgfwvBwdXUX7MTnzUROoJPizDhxYauz1iq5bOhIEP7KIF4yT8q-Fdf7ntCJeFqG-KxRLWTXMelDThNezkWgRhyOI0WNcc0Q_GnV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4339" y="-15498"/>
            <a:ext cx="614766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3119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8031" y="643433"/>
            <a:ext cx="5005953" cy="477054"/>
          </a:xfrm>
          <a:prstGeom prst="rect">
            <a:avLst/>
          </a:prstGeom>
          <a:noFill/>
        </p:spPr>
        <p:txBody>
          <a:bodyPr wrap="square" rtlCol="0">
            <a:spAutoFit/>
          </a:bodyPr>
          <a:lstStyle/>
          <a:p>
            <a:pPr algn="ctr"/>
            <a:r>
              <a:rPr lang="en-US" sz="2500" dirty="0" smtClean="0">
                <a:solidFill>
                  <a:schemeClr val="bg1"/>
                </a:solidFill>
                <a:latin typeface="DINComp-Light" charset="0"/>
                <a:ea typeface="DINComp-Light" charset="0"/>
                <a:cs typeface="DINComp-Light" charset="0"/>
              </a:rPr>
              <a:t>EXPERIENCE PROTOTYPE #3</a:t>
            </a:r>
            <a:endParaRPr lang="en-US" sz="2500" dirty="0">
              <a:solidFill>
                <a:schemeClr val="bg1"/>
              </a:solidFill>
              <a:latin typeface="DINComp-Light" charset="0"/>
              <a:ea typeface="DINComp-Light" charset="0"/>
              <a:cs typeface="DINComp-Light" charset="0"/>
            </a:endParaRPr>
          </a:p>
        </p:txBody>
      </p:sp>
      <p:pic>
        <p:nvPicPr>
          <p:cNvPr id="2" name="Picture 1"/>
          <p:cNvPicPr>
            <a:picLocks noChangeAspect="1"/>
          </p:cNvPicPr>
          <p:nvPr/>
        </p:nvPicPr>
        <p:blipFill>
          <a:blip r:embed="rId3"/>
          <a:stretch>
            <a:fillRect/>
          </a:stretch>
        </p:blipFill>
        <p:spPr>
          <a:xfrm>
            <a:off x="4181971" y="1296723"/>
            <a:ext cx="3828057" cy="5104077"/>
          </a:xfrm>
          <a:prstGeom prst="rect">
            <a:avLst/>
          </a:prstGeom>
        </p:spPr>
      </p:pic>
      <p:pic>
        <p:nvPicPr>
          <p:cNvPr id="3" name="Picture 2"/>
          <p:cNvPicPr>
            <a:picLocks noChangeAspect="1"/>
          </p:cNvPicPr>
          <p:nvPr/>
        </p:nvPicPr>
        <p:blipFill>
          <a:blip r:embed="rId4"/>
          <a:stretch>
            <a:fillRect/>
          </a:stretch>
        </p:blipFill>
        <p:spPr>
          <a:xfrm>
            <a:off x="170572" y="1296723"/>
            <a:ext cx="3828058" cy="5104077"/>
          </a:xfrm>
          <a:prstGeom prst="rect">
            <a:avLst/>
          </a:prstGeom>
        </p:spPr>
      </p:pic>
      <p:pic>
        <p:nvPicPr>
          <p:cNvPr id="4" name="Picture 3"/>
          <p:cNvPicPr>
            <a:picLocks noChangeAspect="1"/>
          </p:cNvPicPr>
          <p:nvPr/>
        </p:nvPicPr>
        <p:blipFill>
          <a:blip r:embed="rId5"/>
          <a:stretch>
            <a:fillRect/>
          </a:stretch>
        </p:blipFill>
        <p:spPr>
          <a:xfrm>
            <a:off x="8193369" y="1296723"/>
            <a:ext cx="3828058" cy="5104077"/>
          </a:xfrm>
          <a:prstGeom prst="rect">
            <a:avLst/>
          </a:prstGeom>
        </p:spPr>
      </p:pic>
    </p:spTree>
    <p:extLst>
      <p:ext uri="{BB962C8B-B14F-4D97-AF65-F5344CB8AC3E}">
        <p14:creationId xmlns:p14="http://schemas.microsoft.com/office/powerpoint/2010/main" val="18014351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53414" y="3058736"/>
            <a:ext cx="5005953" cy="477054"/>
          </a:xfrm>
          <a:prstGeom prst="rect">
            <a:avLst/>
          </a:prstGeom>
          <a:noFill/>
        </p:spPr>
        <p:txBody>
          <a:bodyPr wrap="square" rtlCol="0">
            <a:spAutoFit/>
          </a:bodyPr>
          <a:lstStyle/>
          <a:p>
            <a:pPr algn="ctr"/>
            <a:r>
              <a:rPr lang="en-US" sz="2500" dirty="0" smtClean="0">
                <a:solidFill>
                  <a:schemeClr val="bg1"/>
                </a:solidFill>
                <a:latin typeface="DINComp-Light" charset="0"/>
                <a:ea typeface="DINComp-Light" charset="0"/>
                <a:cs typeface="DINComp-Light" charset="0"/>
              </a:rPr>
              <a:t>EXPERIENCE PROTOTYPE #3</a:t>
            </a:r>
            <a:endParaRPr lang="en-US" sz="2500" dirty="0">
              <a:solidFill>
                <a:schemeClr val="bg1"/>
              </a:solidFill>
              <a:latin typeface="DINComp-Light" charset="0"/>
              <a:ea typeface="DINComp-Light" charset="0"/>
              <a:cs typeface="DINComp-Light" charset="0"/>
            </a:endParaRPr>
          </a:p>
        </p:txBody>
      </p:sp>
      <p:sp>
        <p:nvSpPr>
          <p:cNvPr id="9" name="TextBox 8"/>
          <p:cNvSpPr txBox="1"/>
          <p:nvPr/>
        </p:nvSpPr>
        <p:spPr>
          <a:xfrm>
            <a:off x="666428" y="3328262"/>
            <a:ext cx="1608777" cy="477054"/>
          </a:xfrm>
          <a:prstGeom prst="rect">
            <a:avLst/>
          </a:prstGeom>
          <a:noFill/>
        </p:spPr>
        <p:txBody>
          <a:bodyPr wrap="square" rtlCol="0">
            <a:spAutoFit/>
          </a:bodyPr>
          <a:lstStyle/>
          <a:p>
            <a:pPr algn="ctr"/>
            <a:r>
              <a:rPr lang="en-US" sz="2500" smtClean="0">
                <a:solidFill>
                  <a:schemeClr val="bg1"/>
                </a:solidFill>
                <a:latin typeface="DINComp-Light" charset="0"/>
                <a:ea typeface="DINComp-Light" charset="0"/>
                <a:cs typeface="DINComp-Light" charset="0"/>
              </a:rPr>
              <a:t>RESULTS</a:t>
            </a:r>
            <a:endParaRPr lang="en-US" sz="2500" dirty="0">
              <a:solidFill>
                <a:schemeClr val="bg1"/>
              </a:solidFill>
              <a:latin typeface="DINComp-Light" charset="0"/>
              <a:ea typeface="DINComp-Light" charset="0"/>
              <a:cs typeface="DINComp-Light" charset="0"/>
            </a:endParaRPr>
          </a:p>
        </p:txBody>
      </p:sp>
      <p:sp>
        <p:nvSpPr>
          <p:cNvPr id="2" name="TextBox 1"/>
          <p:cNvSpPr txBox="1"/>
          <p:nvPr/>
        </p:nvSpPr>
        <p:spPr>
          <a:xfrm>
            <a:off x="6487331" y="1050276"/>
            <a:ext cx="4187124" cy="923330"/>
          </a:xfrm>
          <a:prstGeom prst="rect">
            <a:avLst/>
          </a:prstGeom>
          <a:noFill/>
        </p:spPr>
        <p:txBody>
          <a:bodyPr wrap="square" rtlCol="0">
            <a:spAutoFit/>
          </a:bodyPr>
          <a:lstStyle/>
          <a:p>
            <a:r>
              <a:rPr lang="en-US" b="1" dirty="0" smtClean="0">
                <a:solidFill>
                  <a:schemeClr val="bg1"/>
                </a:solidFill>
                <a:latin typeface="DINComp-Light" charset="0"/>
                <a:ea typeface="DINComp-Light" charset="0"/>
                <a:cs typeface="DINComp-Light" charset="0"/>
              </a:rPr>
              <a:t>THINGS THAT WORKED</a:t>
            </a:r>
          </a:p>
          <a:p>
            <a:pPr marL="285750" indent="-285750">
              <a:buFont typeface="Arial" charset="0"/>
              <a:buChar char="•"/>
            </a:pPr>
            <a:r>
              <a:rPr lang="en-US" dirty="0" smtClean="0">
                <a:solidFill>
                  <a:schemeClr val="bg1"/>
                </a:solidFill>
                <a:latin typeface="DINComp-Light" charset="0"/>
                <a:ea typeface="DINComp-Light" charset="0"/>
                <a:cs typeface="DINComp-Light" charset="0"/>
              </a:rPr>
              <a:t>Outline of tasks</a:t>
            </a:r>
          </a:p>
          <a:p>
            <a:pPr marL="285750" indent="-285750">
              <a:buFont typeface="Arial" charset="0"/>
              <a:buChar char="•"/>
            </a:pPr>
            <a:r>
              <a:rPr lang="en-US" dirty="0" smtClean="0">
                <a:solidFill>
                  <a:schemeClr val="bg1"/>
                </a:solidFill>
                <a:latin typeface="DINComp-Light" charset="0"/>
                <a:ea typeface="DINComp-Light" charset="0"/>
                <a:cs typeface="DINComp-Light" charset="0"/>
              </a:rPr>
              <a:t>Responding to changes</a:t>
            </a:r>
          </a:p>
        </p:txBody>
      </p:sp>
      <p:sp>
        <p:nvSpPr>
          <p:cNvPr id="10" name="TextBox 9"/>
          <p:cNvSpPr txBox="1"/>
          <p:nvPr/>
        </p:nvSpPr>
        <p:spPr>
          <a:xfrm>
            <a:off x="6487331" y="1973606"/>
            <a:ext cx="4981413" cy="2031325"/>
          </a:xfrm>
          <a:prstGeom prst="rect">
            <a:avLst/>
          </a:prstGeom>
          <a:noFill/>
        </p:spPr>
        <p:txBody>
          <a:bodyPr wrap="square" rtlCol="0">
            <a:spAutoFit/>
          </a:bodyPr>
          <a:lstStyle/>
          <a:p>
            <a:r>
              <a:rPr lang="en-US" b="1" dirty="0" smtClean="0">
                <a:solidFill>
                  <a:schemeClr val="accent3"/>
                </a:solidFill>
                <a:latin typeface="DINComp-Light" charset="0"/>
                <a:ea typeface="DINComp-Light" charset="0"/>
                <a:cs typeface="DINComp-Light" charset="0"/>
              </a:rPr>
              <a:t>THINGS THAT DIDN’T WORK</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Because or two subjects were friends they joked around quite a bit during the experiment</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Difficult to make decisions about how a project is progressing</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Hard to recreate this in a short time-frame</a:t>
            </a:r>
          </a:p>
        </p:txBody>
      </p:sp>
      <p:sp>
        <p:nvSpPr>
          <p:cNvPr id="11" name="TextBox 10"/>
          <p:cNvSpPr txBox="1"/>
          <p:nvPr/>
        </p:nvSpPr>
        <p:spPr>
          <a:xfrm>
            <a:off x="6487331" y="4004931"/>
            <a:ext cx="5281511" cy="1477328"/>
          </a:xfrm>
          <a:prstGeom prst="rect">
            <a:avLst/>
          </a:prstGeom>
          <a:noFill/>
        </p:spPr>
        <p:txBody>
          <a:bodyPr wrap="square" rtlCol="0">
            <a:spAutoFit/>
          </a:bodyPr>
          <a:lstStyle/>
          <a:p>
            <a:r>
              <a:rPr lang="en-US" dirty="0" smtClean="0">
                <a:solidFill>
                  <a:schemeClr val="accent3"/>
                </a:solidFill>
                <a:latin typeface="DINComp-Light" charset="0"/>
                <a:ea typeface="DINComp-Light" charset="0"/>
                <a:cs typeface="DINComp-Light" charset="0"/>
              </a:rPr>
              <a:t>SURPRISES AND NEW LEARNINGS</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Task delegation is a big problem – meetings occurred because responsibility was not assigned well from the start</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Visualization only influences the project lead</a:t>
            </a:r>
          </a:p>
        </p:txBody>
      </p:sp>
    </p:spTree>
    <p:extLst>
      <p:ext uri="{BB962C8B-B14F-4D97-AF65-F5344CB8AC3E}">
        <p14:creationId xmlns:p14="http://schemas.microsoft.com/office/powerpoint/2010/main" val="13964365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53414" y="3058736"/>
            <a:ext cx="5005953" cy="477054"/>
          </a:xfrm>
          <a:prstGeom prst="rect">
            <a:avLst/>
          </a:prstGeom>
          <a:noFill/>
        </p:spPr>
        <p:txBody>
          <a:bodyPr wrap="square" rtlCol="0">
            <a:spAutoFit/>
          </a:bodyPr>
          <a:lstStyle/>
          <a:p>
            <a:pPr algn="ctr"/>
            <a:r>
              <a:rPr lang="en-US" sz="2500" dirty="0" smtClean="0">
                <a:solidFill>
                  <a:schemeClr val="bg1"/>
                </a:solidFill>
                <a:latin typeface="DINComp-Light" charset="0"/>
                <a:ea typeface="DINComp-Light" charset="0"/>
                <a:cs typeface="DINComp-Light" charset="0"/>
              </a:rPr>
              <a:t>EXPERIENCE PROTOTYPE #3</a:t>
            </a:r>
            <a:endParaRPr lang="en-US" sz="2500" dirty="0">
              <a:solidFill>
                <a:schemeClr val="bg1"/>
              </a:solidFill>
              <a:latin typeface="DINComp-Light" charset="0"/>
              <a:ea typeface="DINComp-Light" charset="0"/>
              <a:cs typeface="DINComp-Light" charset="0"/>
            </a:endParaRPr>
          </a:p>
        </p:txBody>
      </p:sp>
      <p:sp>
        <p:nvSpPr>
          <p:cNvPr id="9" name="TextBox 8"/>
          <p:cNvSpPr txBox="1"/>
          <p:nvPr/>
        </p:nvSpPr>
        <p:spPr>
          <a:xfrm>
            <a:off x="666428" y="3328262"/>
            <a:ext cx="1608777" cy="477054"/>
          </a:xfrm>
          <a:prstGeom prst="rect">
            <a:avLst/>
          </a:prstGeom>
          <a:noFill/>
        </p:spPr>
        <p:txBody>
          <a:bodyPr wrap="square" rtlCol="0">
            <a:spAutoFit/>
          </a:bodyPr>
          <a:lstStyle/>
          <a:p>
            <a:pPr algn="ctr"/>
            <a:r>
              <a:rPr lang="en-US" sz="2500" smtClean="0">
                <a:solidFill>
                  <a:schemeClr val="bg1"/>
                </a:solidFill>
                <a:latin typeface="DINComp-Light" charset="0"/>
                <a:ea typeface="DINComp-Light" charset="0"/>
                <a:cs typeface="DINComp-Light" charset="0"/>
              </a:rPr>
              <a:t>RESULTS</a:t>
            </a:r>
            <a:endParaRPr lang="en-US" sz="2500" dirty="0">
              <a:solidFill>
                <a:schemeClr val="bg1"/>
              </a:solidFill>
              <a:latin typeface="DINComp-Light" charset="0"/>
              <a:ea typeface="DINComp-Light" charset="0"/>
              <a:cs typeface="DINComp-Light" charset="0"/>
            </a:endParaRPr>
          </a:p>
        </p:txBody>
      </p:sp>
      <p:sp>
        <p:nvSpPr>
          <p:cNvPr id="2" name="TextBox 1"/>
          <p:cNvSpPr txBox="1"/>
          <p:nvPr/>
        </p:nvSpPr>
        <p:spPr>
          <a:xfrm>
            <a:off x="6487331" y="1050276"/>
            <a:ext cx="4187124" cy="923330"/>
          </a:xfrm>
          <a:prstGeom prst="rect">
            <a:avLst/>
          </a:prstGeom>
          <a:noFill/>
        </p:spPr>
        <p:txBody>
          <a:bodyPr wrap="square" rtlCol="0">
            <a:spAutoFit/>
          </a:bodyPr>
          <a:lstStyle/>
          <a:p>
            <a:r>
              <a:rPr lang="en-US" b="1" dirty="0" smtClean="0">
                <a:solidFill>
                  <a:schemeClr val="accent3"/>
                </a:solidFill>
                <a:latin typeface="DINComp-Light" charset="0"/>
                <a:ea typeface="DINComp-Light" charset="0"/>
                <a:cs typeface="DINComp-Light" charset="0"/>
              </a:rPr>
              <a:t>THINGS THAT WORKED</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Outline of tasks</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Responding to changes</a:t>
            </a:r>
          </a:p>
        </p:txBody>
      </p:sp>
      <p:sp>
        <p:nvSpPr>
          <p:cNvPr id="10" name="TextBox 9"/>
          <p:cNvSpPr txBox="1"/>
          <p:nvPr/>
        </p:nvSpPr>
        <p:spPr>
          <a:xfrm>
            <a:off x="6487331" y="1973606"/>
            <a:ext cx="4981413" cy="2031325"/>
          </a:xfrm>
          <a:prstGeom prst="rect">
            <a:avLst/>
          </a:prstGeom>
          <a:noFill/>
        </p:spPr>
        <p:txBody>
          <a:bodyPr wrap="square" rtlCol="0">
            <a:spAutoFit/>
          </a:bodyPr>
          <a:lstStyle/>
          <a:p>
            <a:r>
              <a:rPr lang="en-US" b="1" dirty="0" smtClean="0">
                <a:solidFill>
                  <a:schemeClr val="bg1"/>
                </a:solidFill>
                <a:latin typeface="DINComp-Light" charset="0"/>
                <a:ea typeface="DINComp-Light" charset="0"/>
                <a:cs typeface="DINComp-Light" charset="0"/>
              </a:rPr>
              <a:t>THINGS THAT DIDN’T WORK</a:t>
            </a:r>
          </a:p>
          <a:p>
            <a:pPr marL="285750" indent="-285750">
              <a:buFont typeface="Arial" charset="0"/>
              <a:buChar char="•"/>
            </a:pPr>
            <a:r>
              <a:rPr lang="en-US" dirty="0" smtClean="0">
                <a:solidFill>
                  <a:schemeClr val="bg1"/>
                </a:solidFill>
                <a:latin typeface="DINComp-Light" charset="0"/>
                <a:ea typeface="DINComp-Light" charset="0"/>
                <a:cs typeface="DINComp-Light" charset="0"/>
              </a:rPr>
              <a:t>Because or two subjects were friends they joked around quite a bit during the experiment</a:t>
            </a:r>
          </a:p>
          <a:p>
            <a:pPr marL="285750" indent="-285750">
              <a:buFont typeface="Arial" charset="0"/>
              <a:buChar char="•"/>
            </a:pPr>
            <a:r>
              <a:rPr lang="en-US" dirty="0" smtClean="0">
                <a:solidFill>
                  <a:schemeClr val="bg1"/>
                </a:solidFill>
                <a:latin typeface="DINComp-Light" charset="0"/>
                <a:ea typeface="DINComp-Light" charset="0"/>
                <a:cs typeface="DINComp-Light" charset="0"/>
              </a:rPr>
              <a:t>Difficult to make decisions about how a project is progressing</a:t>
            </a:r>
          </a:p>
          <a:p>
            <a:pPr marL="285750" indent="-285750">
              <a:buFont typeface="Arial" charset="0"/>
              <a:buChar char="•"/>
            </a:pPr>
            <a:r>
              <a:rPr lang="en-US" dirty="0" smtClean="0">
                <a:solidFill>
                  <a:schemeClr val="bg1"/>
                </a:solidFill>
                <a:latin typeface="DINComp-Light" charset="0"/>
                <a:ea typeface="DINComp-Light" charset="0"/>
                <a:cs typeface="DINComp-Light" charset="0"/>
              </a:rPr>
              <a:t>Hard to recreate this in a short time-frame</a:t>
            </a:r>
          </a:p>
        </p:txBody>
      </p:sp>
      <p:sp>
        <p:nvSpPr>
          <p:cNvPr id="11" name="TextBox 10"/>
          <p:cNvSpPr txBox="1"/>
          <p:nvPr/>
        </p:nvSpPr>
        <p:spPr>
          <a:xfrm>
            <a:off x="6487331" y="4004931"/>
            <a:ext cx="5281511" cy="1477328"/>
          </a:xfrm>
          <a:prstGeom prst="rect">
            <a:avLst/>
          </a:prstGeom>
          <a:noFill/>
        </p:spPr>
        <p:txBody>
          <a:bodyPr wrap="square" rtlCol="0">
            <a:spAutoFit/>
          </a:bodyPr>
          <a:lstStyle/>
          <a:p>
            <a:r>
              <a:rPr lang="en-US" dirty="0" smtClean="0">
                <a:solidFill>
                  <a:schemeClr val="accent3"/>
                </a:solidFill>
                <a:latin typeface="DINComp-Light" charset="0"/>
                <a:ea typeface="DINComp-Light" charset="0"/>
                <a:cs typeface="DINComp-Light" charset="0"/>
              </a:rPr>
              <a:t>SURPRISES AND NEW LEARNINGS</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Task delegation is a big problem – meetings occurred because responsibility was not assigned well from the start</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Visualization only influences the project lead</a:t>
            </a:r>
          </a:p>
        </p:txBody>
      </p:sp>
    </p:spTree>
    <p:extLst>
      <p:ext uri="{BB962C8B-B14F-4D97-AF65-F5344CB8AC3E}">
        <p14:creationId xmlns:p14="http://schemas.microsoft.com/office/powerpoint/2010/main" val="20165708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53414" y="3058736"/>
            <a:ext cx="5005953" cy="477054"/>
          </a:xfrm>
          <a:prstGeom prst="rect">
            <a:avLst/>
          </a:prstGeom>
          <a:noFill/>
        </p:spPr>
        <p:txBody>
          <a:bodyPr wrap="square" rtlCol="0">
            <a:spAutoFit/>
          </a:bodyPr>
          <a:lstStyle/>
          <a:p>
            <a:pPr algn="ctr"/>
            <a:r>
              <a:rPr lang="en-US" sz="2500" dirty="0" smtClean="0">
                <a:solidFill>
                  <a:schemeClr val="bg1"/>
                </a:solidFill>
                <a:latin typeface="DINComp-Light" charset="0"/>
                <a:ea typeface="DINComp-Light" charset="0"/>
                <a:cs typeface="DINComp-Light" charset="0"/>
              </a:rPr>
              <a:t>EXPERIENCE PROTOTYPE #3</a:t>
            </a:r>
            <a:endParaRPr lang="en-US" sz="2500" dirty="0">
              <a:solidFill>
                <a:schemeClr val="bg1"/>
              </a:solidFill>
              <a:latin typeface="DINComp-Light" charset="0"/>
              <a:ea typeface="DINComp-Light" charset="0"/>
              <a:cs typeface="DINComp-Light" charset="0"/>
            </a:endParaRPr>
          </a:p>
        </p:txBody>
      </p:sp>
      <p:sp>
        <p:nvSpPr>
          <p:cNvPr id="9" name="TextBox 8"/>
          <p:cNvSpPr txBox="1"/>
          <p:nvPr/>
        </p:nvSpPr>
        <p:spPr>
          <a:xfrm>
            <a:off x="666428" y="3328262"/>
            <a:ext cx="1608777" cy="477054"/>
          </a:xfrm>
          <a:prstGeom prst="rect">
            <a:avLst/>
          </a:prstGeom>
          <a:noFill/>
        </p:spPr>
        <p:txBody>
          <a:bodyPr wrap="square" rtlCol="0">
            <a:spAutoFit/>
          </a:bodyPr>
          <a:lstStyle/>
          <a:p>
            <a:pPr algn="ctr"/>
            <a:r>
              <a:rPr lang="en-US" sz="2500" smtClean="0">
                <a:solidFill>
                  <a:schemeClr val="bg1"/>
                </a:solidFill>
                <a:latin typeface="DINComp-Light" charset="0"/>
                <a:ea typeface="DINComp-Light" charset="0"/>
                <a:cs typeface="DINComp-Light" charset="0"/>
              </a:rPr>
              <a:t>RESULTS</a:t>
            </a:r>
            <a:endParaRPr lang="en-US" sz="2500" dirty="0">
              <a:solidFill>
                <a:schemeClr val="bg1"/>
              </a:solidFill>
              <a:latin typeface="DINComp-Light" charset="0"/>
              <a:ea typeface="DINComp-Light" charset="0"/>
              <a:cs typeface="DINComp-Light" charset="0"/>
            </a:endParaRPr>
          </a:p>
        </p:txBody>
      </p:sp>
      <p:sp>
        <p:nvSpPr>
          <p:cNvPr id="2" name="TextBox 1"/>
          <p:cNvSpPr txBox="1"/>
          <p:nvPr/>
        </p:nvSpPr>
        <p:spPr>
          <a:xfrm>
            <a:off x="6487331" y="1050276"/>
            <a:ext cx="4187124" cy="923330"/>
          </a:xfrm>
          <a:prstGeom prst="rect">
            <a:avLst/>
          </a:prstGeom>
          <a:noFill/>
        </p:spPr>
        <p:txBody>
          <a:bodyPr wrap="square" rtlCol="0">
            <a:spAutoFit/>
          </a:bodyPr>
          <a:lstStyle/>
          <a:p>
            <a:r>
              <a:rPr lang="en-US" b="1" dirty="0" smtClean="0">
                <a:solidFill>
                  <a:schemeClr val="accent3"/>
                </a:solidFill>
                <a:latin typeface="DINComp-Light" charset="0"/>
                <a:ea typeface="DINComp-Light" charset="0"/>
                <a:cs typeface="DINComp-Light" charset="0"/>
              </a:rPr>
              <a:t>THINGS THAT WORKED</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Outline of tasks</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Responding to changes</a:t>
            </a:r>
          </a:p>
        </p:txBody>
      </p:sp>
      <p:sp>
        <p:nvSpPr>
          <p:cNvPr id="10" name="TextBox 9"/>
          <p:cNvSpPr txBox="1"/>
          <p:nvPr/>
        </p:nvSpPr>
        <p:spPr>
          <a:xfrm>
            <a:off x="6487331" y="1973606"/>
            <a:ext cx="4981413" cy="2031325"/>
          </a:xfrm>
          <a:prstGeom prst="rect">
            <a:avLst/>
          </a:prstGeom>
          <a:noFill/>
        </p:spPr>
        <p:txBody>
          <a:bodyPr wrap="square" rtlCol="0">
            <a:spAutoFit/>
          </a:bodyPr>
          <a:lstStyle/>
          <a:p>
            <a:r>
              <a:rPr lang="en-US" b="1" dirty="0" smtClean="0">
                <a:solidFill>
                  <a:schemeClr val="accent3"/>
                </a:solidFill>
                <a:latin typeface="DINComp-Light" charset="0"/>
                <a:ea typeface="DINComp-Light" charset="0"/>
                <a:cs typeface="DINComp-Light" charset="0"/>
              </a:rPr>
              <a:t>THINGS THAT DIDN’T WORK</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Because or two subjects were friends they joked around quite a bit during the experiment</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Difficult to make decisions about how a project is progressing</a:t>
            </a:r>
          </a:p>
          <a:p>
            <a:pPr marL="285750" indent="-285750">
              <a:buFont typeface="Arial" charset="0"/>
              <a:buChar char="•"/>
            </a:pPr>
            <a:r>
              <a:rPr lang="en-US" dirty="0" smtClean="0">
                <a:solidFill>
                  <a:schemeClr val="accent3"/>
                </a:solidFill>
                <a:latin typeface="DINComp-Light" charset="0"/>
                <a:ea typeface="DINComp-Light" charset="0"/>
                <a:cs typeface="DINComp-Light" charset="0"/>
              </a:rPr>
              <a:t>Hard to recreate this in a short time-frame</a:t>
            </a:r>
          </a:p>
        </p:txBody>
      </p:sp>
      <p:sp>
        <p:nvSpPr>
          <p:cNvPr id="11" name="TextBox 10"/>
          <p:cNvSpPr txBox="1"/>
          <p:nvPr/>
        </p:nvSpPr>
        <p:spPr>
          <a:xfrm>
            <a:off x="6487331" y="4004931"/>
            <a:ext cx="5281511" cy="1477328"/>
          </a:xfrm>
          <a:prstGeom prst="rect">
            <a:avLst/>
          </a:prstGeom>
          <a:noFill/>
        </p:spPr>
        <p:txBody>
          <a:bodyPr wrap="square" rtlCol="0">
            <a:spAutoFit/>
          </a:bodyPr>
          <a:lstStyle/>
          <a:p>
            <a:r>
              <a:rPr lang="en-US" dirty="0" smtClean="0">
                <a:solidFill>
                  <a:schemeClr val="bg1"/>
                </a:solidFill>
                <a:latin typeface="DINComp-Light" charset="0"/>
                <a:ea typeface="DINComp-Light" charset="0"/>
                <a:cs typeface="DINComp-Light" charset="0"/>
              </a:rPr>
              <a:t>SURPRISES AND NEW LEARNINGS</a:t>
            </a:r>
          </a:p>
          <a:p>
            <a:pPr marL="285750" indent="-285750">
              <a:buFont typeface="Arial" charset="0"/>
              <a:buChar char="•"/>
            </a:pPr>
            <a:r>
              <a:rPr lang="en-US" dirty="0" smtClean="0">
                <a:solidFill>
                  <a:schemeClr val="bg1"/>
                </a:solidFill>
                <a:latin typeface="DINComp-Light" charset="0"/>
                <a:ea typeface="DINComp-Light" charset="0"/>
                <a:cs typeface="DINComp-Light" charset="0"/>
              </a:rPr>
              <a:t>Task delegation is a big problem – meetings occurred because responsibility was not assigned well from the start</a:t>
            </a:r>
          </a:p>
          <a:p>
            <a:pPr marL="285750" indent="-285750">
              <a:buFont typeface="Arial" charset="0"/>
              <a:buChar char="•"/>
            </a:pPr>
            <a:r>
              <a:rPr lang="en-US" dirty="0" smtClean="0">
                <a:solidFill>
                  <a:schemeClr val="bg1"/>
                </a:solidFill>
                <a:latin typeface="DINComp-Light" charset="0"/>
                <a:ea typeface="DINComp-Light" charset="0"/>
                <a:cs typeface="DINComp-Light" charset="0"/>
              </a:rPr>
              <a:t>Visualization only influences the project lead</a:t>
            </a:r>
          </a:p>
        </p:txBody>
      </p:sp>
    </p:spTree>
    <p:extLst>
      <p:ext uri="{BB962C8B-B14F-4D97-AF65-F5344CB8AC3E}">
        <p14:creationId xmlns:p14="http://schemas.microsoft.com/office/powerpoint/2010/main" val="18592554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71000"/>
          </a:blip>
          <a:stretch>
            <a:fillRect/>
          </a:stretch>
        </p:blipFill>
        <p:spPr>
          <a:xfrm>
            <a:off x="0" y="12475"/>
            <a:ext cx="12192000" cy="6845525"/>
          </a:xfrm>
          <a:prstGeom prst="rect">
            <a:avLst/>
          </a:prstGeom>
        </p:spPr>
      </p:pic>
      <p:sp>
        <p:nvSpPr>
          <p:cNvPr id="6" name="Rectangle 5"/>
          <p:cNvSpPr/>
          <p:nvPr/>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2046" y="208999"/>
            <a:ext cx="3043595" cy="430887"/>
          </a:xfrm>
          <a:prstGeom prst="rect">
            <a:avLst/>
          </a:prstGeom>
          <a:noFill/>
        </p:spPr>
        <p:txBody>
          <a:bodyPr wrap="square" rtlCol="0">
            <a:spAutoFit/>
          </a:bodyPr>
          <a:lstStyle/>
          <a:p>
            <a:r>
              <a:rPr lang="en-US" sz="2200" smtClean="0">
                <a:solidFill>
                  <a:schemeClr val="bg1"/>
                </a:solidFill>
                <a:latin typeface="DINComp-Light" charset="0"/>
                <a:ea typeface="DINComp-Light" charset="0"/>
                <a:cs typeface="DINComp-Light" charset="0"/>
              </a:rPr>
              <a:t>SOLUTION APPROACH</a:t>
            </a:r>
            <a:endParaRPr lang="en-US" sz="2200" dirty="0">
              <a:solidFill>
                <a:schemeClr val="bg1"/>
              </a:solidFill>
              <a:latin typeface="DINComp-Light" charset="0"/>
              <a:ea typeface="DINComp-Light" charset="0"/>
              <a:cs typeface="DINComp-Light" charset="0"/>
            </a:endParaRPr>
          </a:p>
        </p:txBody>
      </p:sp>
      <p:pic>
        <p:nvPicPr>
          <p:cNvPr id="7" name="Picture 6"/>
          <p:cNvPicPr>
            <a:picLocks noChangeAspect="1"/>
          </p:cNvPicPr>
          <p:nvPr/>
        </p:nvPicPr>
        <p:blipFill>
          <a:blip r:embed="rId4">
            <a:duotone>
              <a:prstClr val="black"/>
              <a:schemeClr val="accent3">
                <a:tint val="45000"/>
                <a:satMod val="400000"/>
              </a:schemeClr>
            </a:duotone>
          </a:blip>
          <a:stretch>
            <a:fillRect/>
          </a:stretch>
        </p:blipFill>
        <p:spPr>
          <a:xfrm>
            <a:off x="242046" y="2664061"/>
            <a:ext cx="2177883" cy="2355744"/>
          </a:xfrm>
          <a:prstGeom prst="rect">
            <a:avLst/>
          </a:prstGeom>
        </p:spPr>
      </p:pic>
      <p:pic>
        <p:nvPicPr>
          <p:cNvPr id="8" name="Picture 7"/>
          <p:cNvPicPr>
            <a:picLocks noChangeAspect="1"/>
          </p:cNvPicPr>
          <p:nvPr/>
        </p:nvPicPr>
        <p:blipFill>
          <a:blip r:embed="rId4">
            <a:duotone>
              <a:prstClr val="black"/>
              <a:schemeClr val="accent3">
                <a:tint val="45000"/>
                <a:satMod val="400000"/>
              </a:schemeClr>
            </a:duotone>
          </a:blip>
          <a:stretch>
            <a:fillRect/>
          </a:stretch>
        </p:blipFill>
        <p:spPr>
          <a:xfrm rot="280750">
            <a:off x="2444135" y="1658317"/>
            <a:ext cx="2306837" cy="2495229"/>
          </a:xfrm>
          <a:prstGeom prst="rect">
            <a:avLst/>
          </a:prstGeom>
        </p:spPr>
      </p:pic>
      <p:pic>
        <p:nvPicPr>
          <p:cNvPr id="9" name="Picture 8"/>
          <p:cNvPicPr>
            <a:picLocks noChangeAspect="1"/>
          </p:cNvPicPr>
          <p:nvPr/>
        </p:nvPicPr>
        <p:blipFill>
          <a:blip r:embed="rId4">
            <a:duotone>
              <a:prstClr val="black"/>
              <a:schemeClr val="accent3">
                <a:tint val="45000"/>
                <a:satMod val="400000"/>
              </a:schemeClr>
            </a:duotone>
          </a:blip>
          <a:stretch>
            <a:fillRect/>
          </a:stretch>
        </p:blipFill>
        <p:spPr>
          <a:xfrm rot="228300">
            <a:off x="4859461" y="2258876"/>
            <a:ext cx="2306837" cy="2495229"/>
          </a:xfrm>
          <a:prstGeom prst="rect">
            <a:avLst/>
          </a:prstGeom>
        </p:spPr>
      </p:pic>
      <p:pic>
        <p:nvPicPr>
          <p:cNvPr id="10" name="Picture 9"/>
          <p:cNvPicPr>
            <a:picLocks noChangeAspect="1"/>
          </p:cNvPicPr>
          <p:nvPr/>
        </p:nvPicPr>
        <p:blipFill>
          <a:blip r:embed="rId4">
            <a:duotone>
              <a:prstClr val="black"/>
              <a:schemeClr val="accent3">
                <a:tint val="45000"/>
                <a:satMod val="400000"/>
              </a:schemeClr>
            </a:duotone>
          </a:blip>
          <a:stretch>
            <a:fillRect/>
          </a:stretch>
        </p:blipFill>
        <p:spPr>
          <a:xfrm>
            <a:off x="7166298" y="1658316"/>
            <a:ext cx="2306837" cy="2495229"/>
          </a:xfrm>
          <a:prstGeom prst="rect">
            <a:avLst/>
          </a:prstGeom>
        </p:spPr>
      </p:pic>
      <p:pic>
        <p:nvPicPr>
          <p:cNvPr id="11" name="Picture 10"/>
          <p:cNvPicPr>
            <a:picLocks noChangeAspect="1"/>
          </p:cNvPicPr>
          <p:nvPr/>
        </p:nvPicPr>
        <p:blipFill>
          <a:blip r:embed="rId4"/>
          <a:stretch>
            <a:fillRect/>
          </a:stretch>
        </p:blipFill>
        <p:spPr>
          <a:xfrm rot="21329542">
            <a:off x="9581624" y="2258877"/>
            <a:ext cx="2306837" cy="2495229"/>
          </a:xfrm>
          <a:prstGeom prst="rect">
            <a:avLst/>
          </a:prstGeom>
        </p:spPr>
      </p:pic>
      <p:sp>
        <p:nvSpPr>
          <p:cNvPr id="12" name="TextBox 11"/>
          <p:cNvSpPr txBox="1"/>
          <p:nvPr/>
        </p:nvSpPr>
        <p:spPr>
          <a:xfrm rot="21380568">
            <a:off x="516932" y="3588724"/>
            <a:ext cx="1604118" cy="369332"/>
          </a:xfrm>
          <a:prstGeom prst="rect">
            <a:avLst/>
          </a:prstGeom>
          <a:noFill/>
        </p:spPr>
        <p:txBody>
          <a:bodyPr wrap="square" rtlCol="0">
            <a:spAutoFit/>
          </a:bodyPr>
          <a:lstStyle/>
          <a:p>
            <a:r>
              <a:rPr lang="en-US" dirty="0" smtClean="0">
                <a:solidFill>
                  <a:schemeClr val="bg2"/>
                </a:solidFill>
                <a:latin typeface="DINComp-Medium" charset="0"/>
                <a:ea typeface="DINComp-Medium" charset="0"/>
                <a:cs typeface="DINComp-Medium" charset="0"/>
              </a:rPr>
              <a:t>FOUNDATION</a:t>
            </a:r>
            <a:endParaRPr lang="en-US" dirty="0">
              <a:solidFill>
                <a:schemeClr val="bg2"/>
              </a:solidFill>
              <a:latin typeface="DINComp-Medium" charset="0"/>
              <a:ea typeface="DINComp-Medium" charset="0"/>
              <a:cs typeface="DINComp-Medium" charset="0"/>
            </a:endParaRPr>
          </a:p>
        </p:txBody>
      </p:sp>
      <p:sp>
        <p:nvSpPr>
          <p:cNvPr id="13" name="TextBox 12"/>
          <p:cNvSpPr txBox="1"/>
          <p:nvPr/>
        </p:nvSpPr>
        <p:spPr>
          <a:xfrm rot="213928">
            <a:off x="2807181" y="2556200"/>
            <a:ext cx="1710582" cy="646331"/>
          </a:xfrm>
          <a:prstGeom prst="rect">
            <a:avLst/>
          </a:prstGeom>
          <a:noFill/>
        </p:spPr>
        <p:txBody>
          <a:bodyPr wrap="square" rtlCol="0">
            <a:spAutoFit/>
          </a:bodyPr>
          <a:lstStyle/>
          <a:p>
            <a:r>
              <a:rPr lang="en-US" smtClean="0">
                <a:solidFill>
                  <a:schemeClr val="bg2"/>
                </a:solidFill>
                <a:latin typeface="DINComp-Medium" charset="0"/>
                <a:ea typeface="DINComp-Medium" charset="0"/>
                <a:cs typeface="DINComp-Medium" charset="0"/>
              </a:rPr>
              <a:t>TARGETED NEEDFINDING</a:t>
            </a:r>
            <a:endParaRPr lang="en-US" dirty="0">
              <a:solidFill>
                <a:schemeClr val="bg2"/>
              </a:solidFill>
              <a:latin typeface="DINComp-Medium" charset="0"/>
              <a:ea typeface="DINComp-Medium" charset="0"/>
              <a:cs typeface="DINComp-Medium" charset="0"/>
            </a:endParaRPr>
          </a:p>
        </p:txBody>
      </p:sp>
      <p:sp>
        <p:nvSpPr>
          <p:cNvPr id="14" name="TextBox 13"/>
          <p:cNvSpPr txBox="1"/>
          <p:nvPr/>
        </p:nvSpPr>
        <p:spPr>
          <a:xfrm>
            <a:off x="5240709" y="2949066"/>
            <a:ext cx="1710582" cy="923330"/>
          </a:xfrm>
          <a:prstGeom prst="rect">
            <a:avLst/>
          </a:prstGeom>
          <a:noFill/>
        </p:spPr>
        <p:txBody>
          <a:bodyPr wrap="square" rtlCol="0">
            <a:spAutoFit/>
          </a:bodyPr>
          <a:lstStyle/>
          <a:p>
            <a:r>
              <a:rPr lang="en-US" dirty="0" smtClean="0">
                <a:solidFill>
                  <a:schemeClr val="bg2"/>
                </a:solidFill>
                <a:latin typeface="DINComp-Medium" charset="0"/>
                <a:ea typeface="DINComp-Medium" charset="0"/>
                <a:cs typeface="DINComp-Medium" charset="0"/>
              </a:rPr>
              <a:t>DEVELOPED</a:t>
            </a:r>
          </a:p>
          <a:p>
            <a:r>
              <a:rPr lang="en-US" dirty="0" smtClean="0">
                <a:solidFill>
                  <a:schemeClr val="bg2"/>
                </a:solidFill>
                <a:latin typeface="DINComp-Medium" charset="0"/>
                <a:ea typeface="DINComp-Medium" charset="0"/>
                <a:cs typeface="DINComp-Medium" charset="0"/>
              </a:rPr>
              <a:t>POINTS</a:t>
            </a:r>
          </a:p>
          <a:p>
            <a:r>
              <a:rPr lang="en-US" dirty="0" smtClean="0">
                <a:solidFill>
                  <a:schemeClr val="bg2"/>
                </a:solidFill>
                <a:latin typeface="DINComp-Medium" charset="0"/>
                <a:ea typeface="DINComp-Medium" charset="0"/>
                <a:cs typeface="DINComp-Medium" charset="0"/>
              </a:rPr>
              <a:t>OF VIEW</a:t>
            </a:r>
          </a:p>
        </p:txBody>
      </p:sp>
      <p:sp>
        <p:nvSpPr>
          <p:cNvPr id="15" name="TextBox 14"/>
          <p:cNvSpPr txBox="1"/>
          <p:nvPr/>
        </p:nvSpPr>
        <p:spPr>
          <a:xfrm rot="21227059">
            <a:off x="7550954" y="2518061"/>
            <a:ext cx="1710582" cy="646331"/>
          </a:xfrm>
          <a:prstGeom prst="rect">
            <a:avLst/>
          </a:prstGeom>
          <a:noFill/>
        </p:spPr>
        <p:txBody>
          <a:bodyPr wrap="square" rtlCol="0">
            <a:spAutoFit/>
          </a:bodyPr>
          <a:lstStyle/>
          <a:p>
            <a:r>
              <a:rPr lang="en-US" smtClean="0">
                <a:solidFill>
                  <a:schemeClr val="bg2"/>
                </a:solidFill>
                <a:latin typeface="DINComp-Medium" charset="0"/>
                <a:ea typeface="DINComp-Medium" charset="0"/>
                <a:cs typeface="DINComp-Medium" charset="0"/>
              </a:rPr>
              <a:t>EXPERIENCE PROTOTYPES</a:t>
            </a:r>
            <a:endParaRPr lang="en-US" dirty="0" smtClean="0">
              <a:solidFill>
                <a:schemeClr val="bg2"/>
              </a:solidFill>
              <a:latin typeface="DINComp-Medium" charset="0"/>
              <a:ea typeface="DINComp-Medium" charset="0"/>
              <a:cs typeface="DINComp-Medium" charset="0"/>
            </a:endParaRPr>
          </a:p>
        </p:txBody>
      </p:sp>
      <p:sp>
        <p:nvSpPr>
          <p:cNvPr id="16" name="TextBox 15"/>
          <p:cNvSpPr txBox="1"/>
          <p:nvPr/>
        </p:nvSpPr>
        <p:spPr>
          <a:xfrm rot="21227059">
            <a:off x="9908381" y="3104898"/>
            <a:ext cx="1710582" cy="646331"/>
          </a:xfrm>
          <a:prstGeom prst="rect">
            <a:avLst/>
          </a:prstGeom>
          <a:noFill/>
        </p:spPr>
        <p:txBody>
          <a:bodyPr wrap="square" rtlCol="0">
            <a:spAutoFit/>
          </a:bodyPr>
          <a:lstStyle/>
          <a:p>
            <a:pPr algn="ctr"/>
            <a:r>
              <a:rPr lang="en-US" dirty="0" smtClean="0">
                <a:latin typeface="DINComp-Medium" charset="0"/>
                <a:ea typeface="DINComp-Medium" charset="0"/>
                <a:cs typeface="DINComp-Medium" charset="0"/>
              </a:rPr>
              <a:t>KEY TAKEAWAYS</a:t>
            </a:r>
          </a:p>
        </p:txBody>
      </p:sp>
    </p:spTree>
    <p:extLst>
      <p:ext uri="{BB962C8B-B14F-4D97-AF65-F5344CB8AC3E}">
        <p14:creationId xmlns:p14="http://schemas.microsoft.com/office/powerpoint/2010/main" val="16478407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3448" y="307013"/>
            <a:ext cx="3161653" cy="400110"/>
          </a:xfrm>
          <a:prstGeom prst="rect">
            <a:avLst/>
          </a:prstGeom>
          <a:noFill/>
        </p:spPr>
        <p:txBody>
          <a:bodyPr wrap="square" rtlCol="0">
            <a:spAutoFit/>
          </a:bodyPr>
          <a:lstStyle/>
          <a:p>
            <a:pPr algn="ctr"/>
            <a:r>
              <a:rPr lang="en-US" sz="2000" smtClean="0">
                <a:solidFill>
                  <a:schemeClr val="bg1"/>
                </a:solidFill>
                <a:latin typeface="DINComp" charset="0"/>
                <a:ea typeface="DINComp" charset="0"/>
                <a:cs typeface="DINComp" charset="0"/>
              </a:rPr>
              <a:t>KEY TAKEAWAYS</a:t>
            </a:r>
            <a:endParaRPr lang="en-US" sz="2000" dirty="0">
              <a:solidFill>
                <a:schemeClr val="bg1"/>
              </a:solidFill>
              <a:latin typeface="DINComp" charset="0"/>
              <a:ea typeface="DINComp" charset="0"/>
              <a:cs typeface="DINComp" charset="0"/>
            </a:endParaRPr>
          </a:p>
        </p:txBody>
      </p:sp>
      <p:sp>
        <p:nvSpPr>
          <p:cNvPr id="12" name="TextBox 11"/>
          <p:cNvSpPr txBox="1"/>
          <p:nvPr/>
        </p:nvSpPr>
        <p:spPr>
          <a:xfrm>
            <a:off x="0" y="2518089"/>
            <a:ext cx="12191999" cy="400110"/>
          </a:xfrm>
          <a:prstGeom prst="rect">
            <a:avLst/>
          </a:prstGeom>
          <a:noFill/>
        </p:spPr>
        <p:txBody>
          <a:bodyPr wrap="square" rtlCol="0">
            <a:spAutoFit/>
          </a:bodyPr>
          <a:lstStyle/>
          <a:p>
            <a:pPr algn="ctr"/>
            <a:r>
              <a:rPr lang="en-US" sz="2000" dirty="0" smtClean="0">
                <a:solidFill>
                  <a:schemeClr val="bg1"/>
                </a:solidFill>
                <a:latin typeface="DINComp-Light" charset="0"/>
                <a:ea typeface="DINComp-Light" charset="0"/>
                <a:cs typeface="DINComp-Light" charset="0"/>
              </a:rPr>
              <a:t>NATURAL CONVERSATION</a:t>
            </a:r>
            <a:endParaRPr lang="en-US" sz="2000" dirty="0">
              <a:solidFill>
                <a:schemeClr val="bg1"/>
              </a:solidFill>
              <a:latin typeface="DINComp-Light" charset="0"/>
              <a:ea typeface="DINComp-Light" charset="0"/>
              <a:cs typeface="DINComp-Light" charset="0"/>
            </a:endParaRPr>
          </a:p>
        </p:txBody>
      </p:sp>
      <p:sp>
        <p:nvSpPr>
          <p:cNvPr id="13" name="TextBox 12"/>
          <p:cNvSpPr txBox="1"/>
          <p:nvPr/>
        </p:nvSpPr>
        <p:spPr>
          <a:xfrm>
            <a:off x="1" y="3166145"/>
            <a:ext cx="12191998" cy="400110"/>
          </a:xfrm>
          <a:prstGeom prst="rect">
            <a:avLst/>
          </a:prstGeom>
          <a:noFill/>
        </p:spPr>
        <p:txBody>
          <a:bodyPr wrap="square" rtlCol="0">
            <a:spAutoFit/>
          </a:bodyPr>
          <a:lstStyle/>
          <a:p>
            <a:pPr algn="ctr"/>
            <a:r>
              <a:rPr lang="en-US" sz="2000" dirty="0" smtClean="0">
                <a:solidFill>
                  <a:schemeClr val="accent3"/>
                </a:solidFill>
                <a:latin typeface="DINComp-Light" charset="0"/>
                <a:ea typeface="DINComp-Light" charset="0"/>
                <a:cs typeface="DINComp-Light" charset="0"/>
              </a:rPr>
              <a:t>CLEAR DELEGATION</a:t>
            </a:r>
            <a:endParaRPr lang="en-US" sz="2000" dirty="0">
              <a:solidFill>
                <a:schemeClr val="accent3"/>
              </a:solidFill>
              <a:latin typeface="DINComp-Light" charset="0"/>
              <a:ea typeface="DINComp-Light" charset="0"/>
              <a:cs typeface="DINComp-Light" charset="0"/>
            </a:endParaRPr>
          </a:p>
        </p:txBody>
      </p:sp>
      <p:sp>
        <p:nvSpPr>
          <p:cNvPr id="14" name="TextBox 13"/>
          <p:cNvSpPr txBox="1"/>
          <p:nvPr/>
        </p:nvSpPr>
        <p:spPr>
          <a:xfrm>
            <a:off x="0" y="3798813"/>
            <a:ext cx="12192000" cy="400110"/>
          </a:xfrm>
          <a:prstGeom prst="rect">
            <a:avLst/>
          </a:prstGeom>
          <a:noFill/>
        </p:spPr>
        <p:txBody>
          <a:bodyPr wrap="square" rtlCol="0">
            <a:spAutoFit/>
          </a:bodyPr>
          <a:lstStyle/>
          <a:p>
            <a:pPr algn="ctr"/>
            <a:r>
              <a:rPr lang="en-US" sz="2000" dirty="0" smtClean="0">
                <a:solidFill>
                  <a:schemeClr val="accent3"/>
                </a:solidFill>
                <a:latin typeface="DINComp-Light" charset="0"/>
                <a:ea typeface="DINComp-Light" charset="0"/>
                <a:cs typeface="DINComp-Light" charset="0"/>
              </a:rPr>
              <a:t>WHO CARES?</a:t>
            </a:r>
            <a:endParaRPr lang="en-US" sz="2000" dirty="0">
              <a:solidFill>
                <a:schemeClr val="accent3"/>
              </a:solidFill>
              <a:latin typeface="DINComp-Light" charset="0"/>
              <a:ea typeface="DINComp-Light" charset="0"/>
              <a:cs typeface="DINComp-Light" charset="0"/>
            </a:endParaRPr>
          </a:p>
        </p:txBody>
      </p:sp>
    </p:spTree>
    <p:extLst>
      <p:ext uri="{BB962C8B-B14F-4D97-AF65-F5344CB8AC3E}">
        <p14:creationId xmlns:p14="http://schemas.microsoft.com/office/powerpoint/2010/main" val="20016850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3448" y="307013"/>
            <a:ext cx="3161653" cy="400110"/>
          </a:xfrm>
          <a:prstGeom prst="rect">
            <a:avLst/>
          </a:prstGeom>
          <a:noFill/>
        </p:spPr>
        <p:txBody>
          <a:bodyPr wrap="square" rtlCol="0">
            <a:spAutoFit/>
          </a:bodyPr>
          <a:lstStyle/>
          <a:p>
            <a:pPr algn="ctr"/>
            <a:r>
              <a:rPr lang="en-US" sz="2000" smtClean="0">
                <a:solidFill>
                  <a:schemeClr val="bg1"/>
                </a:solidFill>
                <a:latin typeface="DINComp" charset="0"/>
                <a:ea typeface="DINComp" charset="0"/>
                <a:cs typeface="DINComp" charset="0"/>
              </a:rPr>
              <a:t>KEY TAKEAWAYS</a:t>
            </a:r>
            <a:endParaRPr lang="en-US" sz="2000" dirty="0">
              <a:solidFill>
                <a:schemeClr val="bg1"/>
              </a:solidFill>
              <a:latin typeface="DINComp" charset="0"/>
              <a:ea typeface="DINComp" charset="0"/>
              <a:cs typeface="DINComp" charset="0"/>
            </a:endParaRPr>
          </a:p>
        </p:txBody>
      </p:sp>
      <p:sp>
        <p:nvSpPr>
          <p:cNvPr id="12" name="TextBox 11"/>
          <p:cNvSpPr txBox="1"/>
          <p:nvPr/>
        </p:nvSpPr>
        <p:spPr>
          <a:xfrm>
            <a:off x="0" y="2518089"/>
            <a:ext cx="12191999" cy="400110"/>
          </a:xfrm>
          <a:prstGeom prst="rect">
            <a:avLst/>
          </a:prstGeom>
          <a:noFill/>
        </p:spPr>
        <p:txBody>
          <a:bodyPr wrap="square" rtlCol="0">
            <a:spAutoFit/>
          </a:bodyPr>
          <a:lstStyle/>
          <a:p>
            <a:pPr algn="ctr"/>
            <a:r>
              <a:rPr lang="en-US" sz="2000" dirty="0" smtClean="0">
                <a:solidFill>
                  <a:schemeClr val="accent3"/>
                </a:solidFill>
                <a:latin typeface="DINComp-Light" charset="0"/>
                <a:ea typeface="DINComp-Light" charset="0"/>
                <a:cs typeface="DINComp-Light" charset="0"/>
              </a:rPr>
              <a:t>NATURAL CONVERSATION</a:t>
            </a:r>
            <a:endParaRPr lang="en-US" sz="2000" dirty="0">
              <a:solidFill>
                <a:schemeClr val="accent3"/>
              </a:solidFill>
              <a:latin typeface="DINComp-Light" charset="0"/>
              <a:ea typeface="DINComp-Light" charset="0"/>
              <a:cs typeface="DINComp-Light" charset="0"/>
            </a:endParaRPr>
          </a:p>
        </p:txBody>
      </p:sp>
      <p:sp>
        <p:nvSpPr>
          <p:cNvPr id="13" name="TextBox 12"/>
          <p:cNvSpPr txBox="1"/>
          <p:nvPr/>
        </p:nvSpPr>
        <p:spPr>
          <a:xfrm>
            <a:off x="1" y="3166145"/>
            <a:ext cx="12191998" cy="400110"/>
          </a:xfrm>
          <a:prstGeom prst="rect">
            <a:avLst/>
          </a:prstGeom>
          <a:noFill/>
        </p:spPr>
        <p:txBody>
          <a:bodyPr wrap="square" rtlCol="0">
            <a:spAutoFit/>
          </a:bodyPr>
          <a:lstStyle/>
          <a:p>
            <a:pPr algn="ctr"/>
            <a:r>
              <a:rPr lang="en-US" sz="2000" dirty="0" smtClean="0">
                <a:solidFill>
                  <a:schemeClr val="bg1"/>
                </a:solidFill>
                <a:latin typeface="DINComp-Light" charset="0"/>
                <a:ea typeface="DINComp-Light" charset="0"/>
                <a:cs typeface="DINComp-Light" charset="0"/>
              </a:rPr>
              <a:t>CLEAR DELEGATION</a:t>
            </a:r>
            <a:endParaRPr lang="en-US" sz="2000" dirty="0">
              <a:solidFill>
                <a:schemeClr val="bg1"/>
              </a:solidFill>
              <a:latin typeface="DINComp-Light" charset="0"/>
              <a:ea typeface="DINComp-Light" charset="0"/>
              <a:cs typeface="DINComp-Light" charset="0"/>
            </a:endParaRPr>
          </a:p>
        </p:txBody>
      </p:sp>
      <p:sp>
        <p:nvSpPr>
          <p:cNvPr id="14" name="TextBox 13"/>
          <p:cNvSpPr txBox="1"/>
          <p:nvPr/>
        </p:nvSpPr>
        <p:spPr>
          <a:xfrm>
            <a:off x="0" y="3798813"/>
            <a:ext cx="12192000" cy="400110"/>
          </a:xfrm>
          <a:prstGeom prst="rect">
            <a:avLst/>
          </a:prstGeom>
          <a:noFill/>
        </p:spPr>
        <p:txBody>
          <a:bodyPr wrap="square" rtlCol="0">
            <a:spAutoFit/>
          </a:bodyPr>
          <a:lstStyle/>
          <a:p>
            <a:pPr algn="ctr"/>
            <a:r>
              <a:rPr lang="en-US" sz="2000" dirty="0" smtClean="0">
                <a:solidFill>
                  <a:schemeClr val="accent3"/>
                </a:solidFill>
                <a:latin typeface="DINComp-Light" charset="0"/>
                <a:ea typeface="DINComp-Light" charset="0"/>
                <a:cs typeface="DINComp-Light" charset="0"/>
              </a:rPr>
              <a:t>WHO CARES?</a:t>
            </a:r>
            <a:endParaRPr lang="en-US" sz="2000" dirty="0">
              <a:solidFill>
                <a:schemeClr val="accent3"/>
              </a:solidFill>
              <a:latin typeface="DINComp-Light" charset="0"/>
              <a:ea typeface="DINComp-Light" charset="0"/>
              <a:cs typeface="DINComp-Light" charset="0"/>
            </a:endParaRPr>
          </a:p>
        </p:txBody>
      </p:sp>
    </p:spTree>
    <p:extLst>
      <p:ext uri="{BB962C8B-B14F-4D97-AF65-F5344CB8AC3E}">
        <p14:creationId xmlns:p14="http://schemas.microsoft.com/office/powerpoint/2010/main" val="17808882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3448" y="307013"/>
            <a:ext cx="3161653" cy="400110"/>
          </a:xfrm>
          <a:prstGeom prst="rect">
            <a:avLst/>
          </a:prstGeom>
          <a:noFill/>
        </p:spPr>
        <p:txBody>
          <a:bodyPr wrap="square" rtlCol="0">
            <a:spAutoFit/>
          </a:bodyPr>
          <a:lstStyle/>
          <a:p>
            <a:pPr algn="ctr"/>
            <a:r>
              <a:rPr lang="en-US" sz="2000" smtClean="0">
                <a:solidFill>
                  <a:schemeClr val="bg1"/>
                </a:solidFill>
                <a:latin typeface="DINComp" charset="0"/>
                <a:ea typeface="DINComp" charset="0"/>
                <a:cs typeface="DINComp" charset="0"/>
              </a:rPr>
              <a:t>KEY TAKEAWAYS</a:t>
            </a:r>
            <a:endParaRPr lang="en-US" sz="2000" dirty="0">
              <a:solidFill>
                <a:schemeClr val="bg1"/>
              </a:solidFill>
              <a:latin typeface="DINComp" charset="0"/>
              <a:ea typeface="DINComp" charset="0"/>
              <a:cs typeface="DINComp" charset="0"/>
            </a:endParaRPr>
          </a:p>
        </p:txBody>
      </p:sp>
      <p:sp>
        <p:nvSpPr>
          <p:cNvPr id="12" name="TextBox 11"/>
          <p:cNvSpPr txBox="1"/>
          <p:nvPr/>
        </p:nvSpPr>
        <p:spPr>
          <a:xfrm>
            <a:off x="0" y="2518089"/>
            <a:ext cx="12191999" cy="400110"/>
          </a:xfrm>
          <a:prstGeom prst="rect">
            <a:avLst/>
          </a:prstGeom>
          <a:noFill/>
        </p:spPr>
        <p:txBody>
          <a:bodyPr wrap="square" rtlCol="0">
            <a:spAutoFit/>
          </a:bodyPr>
          <a:lstStyle/>
          <a:p>
            <a:pPr algn="ctr"/>
            <a:r>
              <a:rPr lang="en-US" sz="2000" dirty="0" smtClean="0">
                <a:solidFill>
                  <a:schemeClr val="accent3"/>
                </a:solidFill>
                <a:latin typeface="DINComp-Light" charset="0"/>
                <a:ea typeface="DINComp-Light" charset="0"/>
                <a:cs typeface="DINComp-Light" charset="0"/>
              </a:rPr>
              <a:t>NATURAL CONVERSATION</a:t>
            </a:r>
            <a:endParaRPr lang="en-US" sz="2000" dirty="0">
              <a:solidFill>
                <a:schemeClr val="accent3"/>
              </a:solidFill>
              <a:latin typeface="DINComp-Light" charset="0"/>
              <a:ea typeface="DINComp-Light" charset="0"/>
              <a:cs typeface="DINComp-Light" charset="0"/>
            </a:endParaRPr>
          </a:p>
        </p:txBody>
      </p:sp>
      <p:sp>
        <p:nvSpPr>
          <p:cNvPr id="13" name="TextBox 12"/>
          <p:cNvSpPr txBox="1"/>
          <p:nvPr/>
        </p:nvSpPr>
        <p:spPr>
          <a:xfrm>
            <a:off x="1" y="3166145"/>
            <a:ext cx="12191998" cy="400110"/>
          </a:xfrm>
          <a:prstGeom prst="rect">
            <a:avLst/>
          </a:prstGeom>
          <a:noFill/>
        </p:spPr>
        <p:txBody>
          <a:bodyPr wrap="square" rtlCol="0">
            <a:spAutoFit/>
          </a:bodyPr>
          <a:lstStyle/>
          <a:p>
            <a:pPr algn="ctr"/>
            <a:r>
              <a:rPr lang="en-US" sz="2000" dirty="0" smtClean="0">
                <a:solidFill>
                  <a:schemeClr val="accent3"/>
                </a:solidFill>
                <a:latin typeface="DINComp-Light" charset="0"/>
                <a:ea typeface="DINComp-Light" charset="0"/>
                <a:cs typeface="DINComp-Light" charset="0"/>
              </a:rPr>
              <a:t>CLEAR DELEGATION</a:t>
            </a:r>
            <a:endParaRPr lang="en-US" sz="2000" dirty="0">
              <a:solidFill>
                <a:schemeClr val="accent3"/>
              </a:solidFill>
              <a:latin typeface="DINComp-Light" charset="0"/>
              <a:ea typeface="DINComp-Light" charset="0"/>
              <a:cs typeface="DINComp-Light" charset="0"/>
            </a:endParaRPr>
          </a:p>
        </p:txBody>
      </p:sp>
      <p:sp>
        <p:nvSpPr>
          <p:cNvPr id="14" name="TextBox 13"/>
          <p:cNvSpPr txBox="1"/>
          <p:nvPr/>
        </p:nvSpPr>
        <p:spPr>
          <a:xfrm>
            <a:off x="0" y="3798813"/>
            <a:ext cx="12192000" cy="400110"/>
          </a:xfrm>
          <a:prstGeom prst="rect">
            <a:avLst/>
          </a:prstGeom>
          <a:noFill/>
        </p:spPr>
        <p:txBody>
          <a:bodyPr wrap="square" rtlCol="0">
            <a:spAutoFit/>
          </a:bodyPr>
          <a:lstStyle/>
          <a:p>
            <a:pPr algn="ctr"/>
            <a:r>
              <a:rPr lang="en-US" sz="2000" dirty="0" smtClean="0">
                <a:solidFill>
                  <a:schemeClr val="bg1"/>
                </a:solidFill>
                <a:latin typeface="DINComp-Light" charset="0"/>
                <a:ea typeface="DINComp-Light" charset="0"/>
                <a:cs typeface="DINComp-Light" charset="0"/>
              </a:rPr>
              <a:t>WHO CARES?</a:t>
            </a:r>
            <a:endParaRPr lang="en-US" sz="2000" dirty="0">
              <a:solidFill>
                <a:schemeClr val="bg1"/>
              </a:solidFill>
              <a:latin typeface="DINComp-Light" charset="0"/>
              <a:ea typeface="DINComp-Light" charset="0"/>
              <a:cs typeface="DINComp-Light" charset="0"/>
            </a:endParaRPr>
          </a:p>
        </p:txBody>
      </p:sp>
    </p:spTree>
    <p:extLst>
      <p:ext uri="{BB962C8B-B14F-4D97-AF65-F5344CB8AC3E}">
        <p14:creationId xmlns:p14="http://schemas.microsoft.com/office/powerpoint/2010/main" val="19653160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3448" y="307013"/>
            <a:ext cx="3161653" cy="400110"/>
          </a:xfrm>
          <a:prstGeom prst="rect">
            <a:avLst/>
          </a:prstGeom>
          <a:noFill/>
        </p:spPr>
        <p:txBody>
          <a:bodyPr wrap="square" rtlCol="0">
            <a:spAutoFit/>
          </a:bodyPr>
          <a:lstStyle/>
          <a:p>
            <a:pPr algn="ctr"/>
            <a:r>
              <a:rPr lang="en-US" sz="2000" dirty="0" smtClean="0">
                <a:solidFill>
                  <a:schemeClr val="bg1"/>
                </a:solidFill>
                <a:latin typeface="DINComp" charset="0"/>
                <a:ea typeface="DINComp" charset="0"/>
                <a:cs typeface="DINComp" charset="0"/>
              </a:rPr>
              <a:t>KEY TAKEAWAYS</a:t>
            </a:r>
            <a:endParaRPr lang="en-US" sz="2000" dirty="0">
              <a:solidFill>
                <a:schemeClr val="bg1"/>
              </a:solidFill>
              <a:latin typeface="DINComp" charset="0"/>
              <a:ea typeface="DINComp" charset="0"/>
              <a:cs typeface="DINComp" charset="0"/>
            </a:endParaRPr>
          </a:p>
        </p:txBody>
      </p:sp>
      <p:sp>
        <p:nvSpPr>
          <p:cNvPr id="14" name="TextBox 13"/>
          <p:cNvSpPr txBox="1"/>
          <p:nvPr/>
        </p:nvSpPr>
        <p:spPr>
          <a:xfrm>
            <a:off x="0" y="3105780"/>
            <a:ext cx="12192000" cy="630942"/>
          </a:xfrm>
          <a:prstGeom prst="rect">
            <a:avLst/>
          </a:prstGeom>
          <a:noFill/>
        </p:spPr>
        <p:txBody>
          <a:bodyPr wrap="square" rtlCol="0">
            <a:spAutoFit/>
          </a:bodyPr>
          <a:lstStyle/>
          <a:p>
            <a:pPr algn="ctr"/>
            <a:r>
              <a:rPr lang="en-US" sz="3500" dirty="0" smtClean="0">
                <a:solidFill>
                  <a:schemeClr val="bg1"/>
                </a:solidFill>
                <a:latin typeface="DINComp-Light" charset="0"/>
                <a:ea typeface="DINComp-Light" charset="0"/>
                <a:cs typeface="DINComp-Light" charset="0"/>
              </a:rPr>
              <a:t>MOVING FORWARD</a:t>
            </a:r>
            <a:endParaRPr lang="en-US" sz="3500" dirty="0">
              <a:solidFill>
                <a:schemeClr val="bg1"/>
              </a:solidFill>
              <a:latin typeface="DINComp-Light" charset="0"/>
              <a:ea typeface="DINComp-Light" charset="0"/>
              <a:cs typeface="DINComp-Light" charset="0"/>
            </a:endParaRPr>
          </a:p>
        </p:txBody>
      </p:sp>
    </p:spTree>
    <p:extLst>
      <p:ext uri="{BB962C8B-B14F-4D97-AF65-F5344CB8AC3E}">
        <p14:creationId xmlns:p14="http://schemas.microsoft.com/office/powerpoint/2010/main" val="2692616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71000"/>
          </a:blip>
          <a:stretch>
            <a:fillRect/>
          </a:stretch>
        </p:blipFill>
        <p:spPr>
          <a:xfrm>
            <a:off x="0" y="12475"/>
            <a:ext cx="12192000" cy="6845525"/>
          </a:xfrm>
          <a:prstGeom prst="rect">
            <a:avLst/>
          </a:prstGeom>
        </p:spPr>
      </p:pic>
      <p:sp>
        <p:nvSpPr>
          <p:cNvPr id="6" name="Rectangle 5"/>
          <p:cNvSpPr/>
          <p:nvPr/>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2046" y="208999"/>
            <a:ext cx="3043595" cy="430887"/>
          </a:xfrm>
          <a:prstGeom prst="rect">
            <a:avLst/>
          </a:prstGeom>
          <a:noFill/>
        </p:spPr>
        <p:txBody>
          <a:bodyPr wrap="square" rtlCol="0">
            <a:spAutoFit/>
          </a:bodyPr>
          <a:lstStyle/>
          <a:p>
            <a:r>
              <a:rPr lang="en-US" sz="2200" smtClean="0">
                <a:solidFill>
                  <a:schemeClr val="bg1"/>
                </a:solidFill>
                <a:latin typeface="DINComp-Light" charset="0"/>
                <a:ea typeface="DINComp-Light" charset="0"/>
                <a:cs typeface="DINComp-Light" charset="0"/>
              </a:rPr>
              <a:t>SOLUTION APPROACH</a:t>
            </a:r>
            <a:endParaRPr lang="en-US" sz="2200" dirty="0">
              <a:solidFill>
                <a:schemeClr val="bg1"/>
              </a:solidFill>
              <a:latin typeface="DINComp-Light" charset="0"/>
              <a:ea typeface="DINComp-Light" charset="0"/>
              <a:cs typeface="DINComp-Light" charset="0"/>
            </a:endParaRPr>
          </a:p>
        </p:txBody>
      </p:sp>
      <p:pic>
        <p:nvPicPr>
          <p:cNvPr id="7" name="Picture 6"/>
          <p:cNvPicPr>
            <a:picLocks noChangeAspect="1"/>
          </p:cNvPicPr>
          <p:nvPr/>
        </p:nvPicPr>
        <p:blipFill>
          <a:blip r:embed="rId3"/>
          <a:stretch>
            <a:fillRect/>
          </a:stretch>
        </p:blipFill>
        <p:spPr>
          <a:xfrm>
            <a:off x="242046" y="2664061"/>
            <a:ext cx="2177883" cy="2355744"/>
          </a:xfrm>
          <a:prstGeom prst="rect">
            <a:avLst/>
          </a:prstGeom>
        </p:spPr>
      </p:pic>
      <p:pic>
        <p:nvPicPr>
          <p:cNvPr id="8" name="Picture 7"/>
          <p:cNvPicPr>
            <a:picLocks noChangeAspect="1"/>
          </p:cNvPicPr>
          <p:nvPr/>
        </p:nvPicPr>
        <p:blipFill>
          <a:blip r:embed="rId3">
            <a:duotone>
              <a:prstClr val="black"/>
              <a:schemeClr val="accent3">
                <a:tint val="45000"/>
                <a:satMod val="400000"/>
              </a:schemeClr>
            </a:duotone>
          </a:blip>
          <a:stretch>
            <a:fillRect/>
          </a:stretch>
        </p:blipFill>
        <p:spPr>
          <a:xfrm rot="280750">
            <a:off x="2444135" y="1658317"/>
            <a:ext cx="2306837" cy="2495229"/>
          </a:xfrm>
          <a:prstGeom prst="rect">
            <a:avLst/>
          </a:prstGeom>
        </p:spPr>
      </p:pic>
      <p:pic>
        <p:nvPicPr>
          <p:cNvPr id="9" name="Picture 8"/>
          <p:cNvPicPr>
            <a:picLocks noChangeAspect="1"/>
          </p:cNvPicPr>
          <p:nvPr/>
        </p:nvPicPr>
        <p:blipFill>
          <a:blip r:embed="rId3">
            <a:duotone>
              <a:prstClr val="black"/>
              <a:schemeClr val="accent3">
                <a:tint val="45000"/>
                <a:satMod val="400000"/>
              </a:schemeClr>
            </a:duotone>
          </a:blip>
          <a:stretch>
            <a:fillRect/>
          </a:stretch>
        </p:blipFill>
        <p:spPr>
          <a:xfrm rot="228300">
            <a:off x="4859461" y="2258876"/>
            <a:ext cx="2306837" cy="2495229"/>
          </a:xfrm>
          <a:prstGeom prst="rect">
            <a:avLst/>
          </a:prstGeom>
        </p:spPr>
      </p:pic>
      <p:pic>
        <p:nvPicPr>
          <p:cNvPr id="11" name="Picture 10"/>
          <p:cNvPicPr>
            <a:picLocks noChangeAspect="1"/>
          </p:cNvPicPr>
          <p:nvPr/>
        </p:nvPicPr>
        <p:blipFill>
          <a:blip r:embed="rId3">
            <a:duotone>
              <a:prstClr val="black"/>
              <a:schemeClr val="accent3">
                <a:tint val="45000"/>
                <a:satMod val="400000"/>
              </a:schemeClr>
            </a:duotone>
          </a:blip>
          <a:stretch>
            <a:fillRect/>
          </a:stretch>
        </p:blipFill>
        <p:spPr>
          <a:xfrm rot="21329542">
            <a:off x="9581624" y="2258877"/>
            <a:ext cx="2306837" cy="2495229"/>
          </a:xfrm>
          <a:prstGeom prst="rect">
            <a:avLst/>
          </a:prstGeom>
        </p:spPr>
      </p:pic>
      <p:sp>
        <p:nvSpPr>
          <p:cNvPr id="12" name="TextBox 11"/>
          <p:cNvSpPr txBox="1"/>
          <p:nvPr/>
        </p:nvSpPr>
        <p:spPr>
          <a:xfrm rot="21380568">
            <a:off x="516932" y="3588724"/>
            <a:ext cx="1604118" cy="369332"/>
          </a:xfrm>
          <a:prstGeom prst="rect">
            <a:avLst/>
          </a:prstGeom>
          <a:noFill/>
        </p:spPr>
        <p:txBody>
          <a:bodyPr wrap="square" rtlCol="0">
            <a:spAutoFit/>
          </a:bodyPr>
          <a:lstStyle/>
          <a:p>
            <a:r>
              <a:rPr lang="en-US" dirty="0" smtClean="0">
                <a:latin typeface="DINComp-Medium" charset="0"/>
                <a:ea typeface="DINComp-Medium" charset="0"/>
                <a:cs typeface="DINComp-Medium" charset="0"/>
              </a:rPr>
              <a:t>FOUNDATION</a:t>
            </a:r>
            <a:endParaRPr lang="en-US" dirty="0">
              <a:latin typeface="DINComp-Medium" charset="0"/>
              <a:ea typeface="DINComp-Medium" charset="0"/>
              <a:cs typeface="DINComp-Medium" charset="0"/>
            </a:endParaRPr>
          </a:p>
        </p:txBody>
      </p:sp>
      <p:sp>
        <p:nvSpPr>
          <p:cNvPr id="13" name="TextBox 12"/>
          <p:cNvSpPr txBox="1"/>
          <p:nvPr/>
        </p:nvSpPr>
        <p:spPr>
          <a:xfrm rot="213928">
            <a:off x="2807181" y="2556200"/>
            <a:ext cx="1710582" cy="646331"/>
          </a:xfrm>
          <a:prstGeom prst="rect">
            <a:avLst/>
          </a:prstGeom>
          <a:noFill/>
        </p:spPr>
        <p:txBody>
          <a:bodyPr wrap="square" rtlCol="0">
            <a:spAutoFit/>
          </a:bodyPr>
          <a:lstStyle/>
          <a:p>
            <a:r>
              <a:rPr lang="en-US" smtClean="0">
                <a:solidFill>
                  <a:schemeClr val="bg2"/>
                </a:solidFill>
                <a:latin typeface="DINComp-Medium" charset="0"/>
                <a:ea typeface="DINComp-Medium" charset="0"/>
                <a:cs typeface="DINComp-Medium" charset="0"/>
              </a:rPr>
              <a:t>TARGETED NEEDFINDING</a:t>
            </a:r>
            <a:endParaRPr lang="en-US" dirty="0">
              <a:solidFill>
                <a:schemeClr val="bg2"/>
              </a:solidFill>
              <a:latin typeface="DINComp-Medium" charset="0"/>
              <a:ea typeface="DINComp-Medium" charset="0"/>
              <a:cs typeface="DINComp-Medium" charset="0"/>
            </a:endParaRPr>
          </a:p>
        </p:txBody>
      </p:sp>
      <p:sp>
        <p:nvSpPr>
          <p:cNvPr id="14" name="TextBox 13"/>
          <p:cNvSpPr txBox="1"/>
          <p:nvPr/>
        </p:nvSpPr>
        <p:spPr>
          <a:xfrm>
            <a:off x="5240709" y="2949066"/>
            <a:ext cx="1710582" cy="923330"/>
          </a:xfrm>
          <a:prstGeom prst="rect">
            <a:avLst/>
          </a:prstGeom>
          <a:noFill/>
        </p:spPr>
        <p:txBody>
          <a:bodyPr wrap="square" rtlCol="0">
            <a:spAutoFit/>
          </a:bodyPr>
          <a:lstStyle/>
          <a:p>
            <a:r>
              <a:rPr lang="en-US" dirty="0" smtClean="0">
                <a:solidFill>
                  <a:schemeClr val="bg2"/>
                </a:solidFill>
                <a:latin typeface="DINComp-Medium" charset="0"/>
                <a:ea typeface="DINComp-Medium" charset="0"/>
                <a:cs typeface="DINComp-Medium" charset="0"/>
              </a:rPr>
              <a:t>DEVELOPED</a:t>
            </a:r>
          </a:p>
          <a:p>
            <a:r>
              <a:rPr lang="en-US" dirty="0" smtClean="0">
                <a:solidFill>
                  <a:schemeClr val="bg2"/>
                </a:solidFill>
                <a:latin typeface="DINComp-Medium" charset="0"/>
                <a:ea typeface="DINComp-Medium" charset="0"/>
                <a:cs typeface="DINComp-Medium" charset="0"/>
              </a:rPr>
              <a:t>POINTS</a:t>
            </a:r>
          </a:p>
          <a:p>
            <a:r>
              <a:rPr lang="en-US" dirty="0" smtClean="0">
                <a:solidFill>
                  <a:schemeClr val="bg2"/>
                </a:solidFill>
                <a:latin typeface="DINComp-Medium" charset="0"/>
                <a:ea typeface="DINComp-Medium" charset="0"/>
                <a:cs typeface="DINComp-Medium" charset="0"/>
              </a:rPr>
              <a:t>OF VIEW</a:t>
            </a:r>
          </a:p>
        </p:txBody>
      </p:sp>
      <p:sp>
        <p:nvSpPr>
          <p:cNvPr id="16" name="TextBox 15"/>
          <p:cNvSpPr txBox="1"/>
          <p:nvPr/>
        </p:nvSpPr>
        <p:spPr>
          <a:xfrm rot="21227059">
            <a:off x="9908381" y="3104898"/>
            <a:ext cx="1710582" cy="646331"/>
          </a:xfrm>
          <a:prstGeom prst="rect">
            <a:avLst/>
          </a:prstGeom>
          <a:noFill/>
        </p:spPr>
        <p:txBody>
          <a:bodyPr wrap="square" rtlCol="0">
            <a:spAutoFit/>
          </a:bodyPr>
          <a:lstStyle/>
          <a:p>
            <a:pPr algn="ctr"/>
            <a:r>
              <a:rPr lang="en-US" dirty="0" smtClean="0">
                <a:solidFill>
                  <a:schemeClr val="bg2"/>
                </a:solidFill>
                <a:latin typeface="DINComp-Medium" charset="0"/>
                <a:ea typeface="DINComp-Medium" charset="0"/>
                <a:cs typeface="DINComp-Medium" charset="0"/>
              </a:rPr>
              <a:t>KEY TAKEAWAYS</a:t>
            </a:r>
          </a:p>
        </p:txBody>
      </p:sp>
      <p:pic>
        <p:nvPicPr>
          <p:cNvPr id="17" name="Picture 16"/>
          <p:cNvPicPr>
            <a:picLocks noChangeAspect="1"/>
          </p:cNvPicPr>
          <p:nvPr/>
        </p:nvPicPr>
        <p:blipFill>
          <a:blip r:embed="rId3">
            <a:duotone>
              <a:prstClr val="black"/>
              <a:schemeClr val="accent3">
                <a:tint val="45000"/>
                <a:satMod val="400000"/>
              </a:schemeClr>
            </a:duotone>
          </a:blip>
          <a:stretch>
            <a:fillRect/>
          </a:stretch>
        </p:blipFill>
        <p:spPr>
          <a:xfrm>
            <a:off x="7166298" y="1658316"/>
            <a:ext cx="2306837" cy="2495229"/>
          </a:xfrm>
          <a:prstGeom prst="rect">
            <a:avLst/>
          </a:prstGeom>
        </p:spPr>
      </p:pic>
      <p:sp>
        <p:nvSpPr>
          <p:cNvPr id="18" name="TextBox 17"/>
          <p:cNvSpPr txBox="1"/>
          <p:nvPr/>
        </p:nvSpPr>
        <p:spPr>
          <a:xfrm rot="21227059">
            <a:off x="7550954" y="2518061"/>
            <a:ext cx="1710582" cy="646331"/>
          </a:xfrm>
          <a:prstGeom prst="rect">
            <a:avLst/>
          </a:prstGeom>
          <a:noFill/>
        </p:spPr>
        <p:txBody>
          <a:bodyPr wrap="square" rtlCol="0">
            <a:spAutoFit/>
          </a:bodyPr>
          <a:lstStyle/>
          <a:p>
            <a:r>
              <a:rPr lang="en-US" dirty="0" smtClean="0">
                <a:solidFill>
                  <a:schemeClr val="bg2"/>
                </a:solidFill>
                <a:latin typeface="DINComp-Medium" charset="0"/>
                <a:ea typeface="DINComp-Medium" charset="0"/>
                <a:cs typeface="DINComp-Medium" charset="0"/>
              </a:rPr>
              <a:t>EXPERIENCE PROTOTYPES</a:t>
            </a:r>
          </a:p>
        </p:txBody>
      </p:sp>
    </p:spTree>
    <p:extLst>
      <p:ext uri="{BB962C8B-B14F-4D97-AF65-F5344CB8AC3E}">
        <p14:creationId xmlns:p14="http://schemas.microsoft.com/office/powerpoint/2010/main" val="1968792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15498"/>
            <a:ext cx="12192000" cy="6873498"/>
          </a:xfrm>
          <a:prstGeom prst="rect">
            <a:avLst/>
          </a:prstGeom>
          <a:solidFill>
            <a:schemeClr val="tx1">
              <a:lumMod val="50000"/>
              <a:lumOff val="5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0" y="3105780"/>
            <a:ext cx="12192000" cy="630942"/>
          </a:xfrm>
          <a:prstGeom prst="rect">
            <a:avLst/>
          </a:prstGeom>
          <a:noFill/>
        </p:spPr>
        <p:txBody>
          <a:bodyPr wrap="square" rtlCol="0">
            <a:spAutoFit/>
          </a:bodyPr>
          <a:lstStyle/>
          <a:p>
            <a:pPr algn="ctr"/>
            <a:r>
              <a:rPr lang="en-US" sz="3500" dirty="0" smtClean="0">
                <a:solidFill>
                  <a:schemeClr val="bg1"/>
                </a:solidFill>
                <a:latin typeface="DINComp-Light" charset="0"/>
                <a:ea typeface="DINComp-Light" charset="0"/>
                <a:cs typeface="DINComp-Light" charset="0"/>
              </a:rPr>
              <a:t>THANK YOU!</a:t>
            </a:r>
            <a:endParaRPr lang="en-US" sz="3500" dirty="0">
              <a:solidFill>
                <a:schemeClr val="bg1"/>
              </a:solidFill>
              <a:latin typeface="DINComp-Light" charset="0"/>
              <a:ea typeface="DINComp-Light" charset="0"/>
              <a:cs typeface="DINComp-Light" charset="0"/>
            </a:endParaRPr>
          </a:p>
        </p:txBody>
      </p:sp>
    </p:spTree>
    <p:extLst>
      <p:ext uri="{BB962C8B-B14F-4D97-AF65-F5344CB8AC3E}">
        <p14:creationId xmlns:p14="http://schemas.microsoft.com/office/powerpoint/2010/main" val="7857003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2047" y="208999"/>
            <a:ext cx="2671634" cy="430887"/>
          </a:xfrm>
          <a:prstGeom prst="rect">
            <a:avLst/>
          </a:prstGeom>
          <a:noFill/>
        </p:spPr>
        <p:txBody>
          <a:bodyPr wrap="square" rtlCol="0">
            <a:spAutoFit/>
          </a:bodyPr>
          <a:lstStyle/>
          <a:p>
            <a:r>
              <a:rPr lang="en-US" sz="2200" dirty="0" smtClean="0">
                <a:solidFill>
                  <a:schemeClr val="bg1"/>
                </a:solidFill>
                <a:latin typeface="DINComp-Light" charset="0"/>
                <a:ea typeface="DINComp-Light" charset="0"/>
                <a:cs typeface="DINComp-Light" charset="0"/>
              </a:rPr>
              <a:t>FOUNDATION</a:t>
            </a:r>
            <a:endParaRPr lang="en-US" sz="2200" dirty="0">
              <a:solidFill>
                <a:schemeClr val="bg1"/>
              </a:solidFill>
              <a:latin typeface="DINComp-Light" charset="0"/>
              <a:ea typeface="DINComp-Light" charset="0"/>
              <a:cs typeface="DINComp-Light" charset="0"/>
            </a:endParaRPr>
          </a:p>
        </p:txBody>
      </p:sp>
      <p:sp>
        <p:nvSpPr>
          <p:cNvPr id="6" name="TextBox 5"/>
          <p:cNvSpPr txBox="1"/>
          <p:nvPr/>
        </p:nvSpPr>
        <p:spPr>
          <a:xfrm>
            <a:off x="267346" y="1875025"/>
            <a:ext cx="5664631" cy="430887"/>
          </a:xfrm>
          <a:prstGeom prst="rect">
            <a:avLst/>
          </a:prstGeom>
          <a:noFill/>
        </p:spPr>
        <p:txBody>
          <a:bodyPr wrap="square" rtlCol="0">
            <a:spAutoFit/>
          </a:bodyPr>
          <a:lstStyle/>
          <a:p>
            <a:r>
              <a:rPr lang="en-US" sz="2200" dirty="0" smtClean="0">
                <a:solidFill>
                  <a:schemeClr val="bg1"/>
                </a:solidFill>
                <a:latin typeface="DIN Next LT Pro Ultra Light" charset="0"/>
                <a:ea typeface="DIN Next LT Pro Ultra Light" charset="0"/>
                <a:cs typeface="DIN Next LT Pro Ultra Light" charset="0"/>
              </a:rPr>
              <a:t>We talked to </a:t>
            </a:r>
            <a:r>
              <a:rPr lang="en-US" sz="2200" b="1" dirty="0" smtClean="0">
                <a:solidFill>
                  <a:schemeClr val="bg1"/>
                </a:solidFill>
                <a:latin typeface="DIN Next LT Pro Ultra Light" charset="0"/>
                <a:ea typeface="DIN Next LT Pro Ultra Light" charset="0"/>
                <a:cs typeface="DIN Next LT Pro Ultra Light" charset="0"/>
              </a:rPr>
              <a:t>Baiju</a:t>
            </a:r>
            <a:r>
              <a:rPr lang="en-US" sz="2200" dirty="0" smtClean="0">
                <a:solidFill>
                  <a:schemeClr val="bg1"/>
                </a:solidFill>
                <a:latin typeface="DIN Next LT Pro Ultra Light" charset="0"/>
                <a:ea typeface="DIN Next LT Pro Ultra Light" charset="0"/>
                <a:cs typeface="DIN Next LT Pro Ultra Light" charset="0"/>
              </a:rPr>
              <a:t>, a co-founder of Robinhood.</a:t>
            </a:r>
            <a:endParaRPr lang="en-US" sz="2200" b="1" dirty="0" smtClean="0">
              <a:solidFill>
                <a:schemeClr val="bg1"/>
              </a:solidFill>
              <a:latin typeface="DIN Next LT Pro Ultra Light" charset="0"/>
              <a:ea typeface="DIN Next LT Pro Ultra Light" charset="0"/>
              <a:cs typeface="DIN Next LT Pro Ultra Light" charset="0"/>
            </a:endParaRPr>
          </a:p>
        </p:txBody>
      </p:sp>
      <p:pic>
        <p:nvPicPr>
          <p:cNvPr id="8" name="Picture 7"/>
          <p:cNvPicPr>
            <a:picLocks noChangeAspect="1"/>
          </p:cNvPicPr>
          <p:nvPr/>
        </p:nvPicPr>
        <p:blipFill rotWithShape="1">
          <a:blip r:embed="rId2"/>
          <a:srcRect l="50847" t="8988" b="6284"/>
          <a:stretch/>
        </p:blipFill>
        <p:spPr>
          <a:xfrm>
            <a:off x="6199322" y="1"/>
            <a:ext cx="5992678" cy="6858000"/>
          </a:xfrm>
          <a:prstGeom prst="rect">
            <a:avLst/>
          </a:prstGeom>
        </p:spPr>
      </p:pic>
    </p:spTree>
    <p:extLst>
      <p:ext uri="{BB962C8B-B14F-4D97-AF65-F5344CB8AC3E}">
        <p14:creationId xmlns:p14="http://schemas.microsoft.com/office/powerpoint/2010/main" val="3140379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2047" y="208999"/>
            <a:ext cx="2671634" cy="430887"/>
          </a:xfrm>
          <a:prstGeom prst="rect">
            <a:avLst/>
          </a:prstGeom>
          <a:noFill/>
        </p:spPr>
        <p:txBody>
          <a:bodyPr wrap="square" rtlCol="0">
            <a:spAutoFit/>
          </a:bodyPr>
          <a:lstStyle/>
          <a:p>
            <a:r>
              <a:rPr lang="en-US" sz="2200" dirty="0" smtClean="0">
                <a:solidFill>
                  <a:schemeClr val="bg1"/>
                </a:solidFill>
                <a:latin typeface="DINComp-Light" charset="0"/>
                <a:ea typeface="DINComp-Light" charset="0"/>
                <a:cs typeface="DINComp-Light" charset="0"/>
              </a:rPr>
              <a:t>FOUNDATION</a:t>
            </a:r>
            <a:endParaRPr lang="en-US" sz="2200" dirty="0">
              <a:solidFill>
                <a:schemeClr val="bg1"/>
              </a:solidFill>
              <a:latin typeface="DINComp-Light" charset="0"/>
              <a:ea typeface="DINComp-Light" charset="0"/>
              <a:cs typeface="DINComp-Light" charset="0"/>
            </a:endParaRPr>
          </a:p>
        </p:txBody>
      </p:sp>
      <p:sp>
        <p:nvSpPr>
          <p:cNvPr id="6" name="TextBox 5"/>
          <p:cNvSpPr txBox="1"/>
          <p:nvPr/>
        </p:nvSpPr>
        <p:spPr>
          <a:xfrm>
            <a:off x="267346" y="1875025"/>
            <a:ext cx="5664631" cy="430887"/>
          </a:xfrm>
          <a:prstGeom prst="rect">
            <a:avLst/>
          </a:prstGeom>
          <a:noFill/>
        </p:spPr>
        <p:txBody>
          <a:bodyPr wrap="square" rtlCol="0">
            <a:spAutoFit/>
          </a:bodyPr>
          <a:lstStyle/>
          <a:p>
            <a:r>
              <a:rPr lang="en-US" sz="2200" dirty="0" smtClean="0">
                <a:solidFill>
                  <a:schemeClr val="bg1"/>
                </a:solidFill>
                <a:latin typeface="DIN Next LT Pro Ultra Light" charset="0"/>
                <a:ea typeface="DIN Next LT Pro Ultra Light" charset="0"/>
                <a:cs typeface="DIN Next LT Pro Ultra Light" charset="0"/>
              </a:rPr>
              <a:t>We talked to </a:t>
            </a:r>
            <a:r>
              <a:rPr lang="en-US" sz="2200" b="1" dirty="0" smtClean="0">
                <a:solidFill>
                  <a:schemeClr val="bg1"/>
                </a:solidFill>
                <a:latin typeface="DIN Next LT Pro Ultra Light" charset="0"/>
                <a:ea typeface="DIN Next LT Pro Ultra Light" charset="0"/>
                <a:cs typeface="DIN Next LT Pro Ultra Light" charset="0"/>
              </a:rPr>
              <a:t>Baiju</a:t>
            </a:r>
            <a:r>
              <a:rPr lang="en-US" sz="2200" dirty="0" smtClean="0">
                <a:solidFill>
                  <a:schemeClr val="bg1"/>
                </a:solidFill>
                <a:latin typeface="DIN Next LT Pro Ultra Light" charset="0"/>
                <a:ea typeface="DIN Next LT Pro Ultra Light" charset="0"/>
                <a:cs typeface="DIN Next LT Pro Ultra Light" charset="0"/>
              </a:rPr>
              <a:t>, a co-founder of Robinhood.</a:t>
            </a:r>
            <a:endParaRPr lang="en-US" sz="2200" b="1" dirty="0" smtClean="0">
              <a:solidFill>
                <a:schemeClr val="bg1"/>
              </a:solidFill>
              <a:latin typeface="DIN Next LT Pro Ultra Light" charset="0"/>
              <a:ea typeface="DIN Next LT Pro Ultra Light" charset="0"/>
              <a:cs typeface="DIN Next LT Pro Ultra Light" charset="0"/>
            </a:endParaRPr>
          </a:p>
        </p:txBody>
      </p:sp>
      <p:sp>
        <p:nvSpPr>
          <p:cNvPr id="9" name="TextBox 8"/>
          <p:cNvSpPr txBox="1"/>
          <p:nvPr/>
        </p:nvSpPr>
        <p:spPr>
          <a:xfrm>
            <a:off x="267346" y="2305912"/>
            <a:ext cx="5664631" cy="1446550"/>
          </a:xfrm>
          <a:prstGeom prst="rect">
            <a:avLst/>
          </a:prstGeom>
          <a:noFill/>
        </p:spPr>
        <p:txBody>
          <a:bodyPr wrap="square" rtlCol="0">
            <a:spAutoFit/>
          </a:bodyPr>
          <a:lstStyle/>
          <a:p>
            <a:r>
              <a:rPr lang="en-US" sz="2200" dirty="0" smtClean="0">
                <a:solidFill>
                  <a:schemeClr val="bg1"/>
                </a:solidFill>
                <a:latin typeface="DIN Next LT Pro Ultra Light" charset="0"/>
                <a:ea typeface="DIN Next LT Pro Ultra Light" charset="0"/>
                <a:cs typeface="DIN Next LT Pro Ultra Light" charset="0"/>
              </a:rPr>
              <a:t>We were amazed to learn that </a:t>
            </a:r>
            <a:r>
              <a:rPr lang="en-US" sz="2200" b="1" dirty="0" smtClean="0">
                <a:solidFill>
                  <a:schemeClr val="bg1"/>
                </a:solidFill>
                <a:latin typeface="DIN Next LT Pro Ultra Light" charset="0"/>
                <a:ea typeface="DIN Next LT Pro Ultra Light" charset="0"/>
                <a:cs typeface="DIN Next LT Pro Ultra Light" charset="0"/>
              </a:rPr>
              <a:t>organizational structure</a:t>
            </a:r>
            <a:r>
              <a:rPr lang="en-US" sz="2200" dirty="0" smtClean="0">
                <a:solidFill>
                  <a:schemeClr val="bg1"/>
                </a:solidFill>
                <a:latin typeface="DIN Next LT Pro Ultra Light" charset="0"/>
                <a:ea typeface="DIN Next LT Pro Ultra Light" charset="0"/>
                <a:cs typeface="DIN Next LT Pro Ultra Light" charset="0"/>
              </a:rPr>
              <a:t> can have a noteworthy </a:t>
            </a:r>
            <a:r>
              <a:rPr lang="en-US" sz="2200" b="1" dirty="0" smtClean="0">
                <a:solidFill>
                  <a:schemeClr val="bg1"/>
                </a:solidFill>
                <a:latin typeface="DIN Next LT Pro Ultra Light" charset="0"/>
                <a:ea typeface="DIN Next LT Pro Ultra Light" charset="0"/>
                <a:cs typeface="DIN Next LT Pro Ultra Light" charset="0"/>
              </a:rPr>
              <a:t>impact</a:t>
            </a:r>
            <a:r>
              <a:rPr lang="en-US" sz="2200" dirty="0" smtClean="0">
                <a:solidFill>
                  <a:schemeClr val="bg1"/>
                </a:solidFill>
                <a:latin typeface="DIN Next LT Pro Ultra Light" charset="0"/>
                <a:ea typeface="DIN Next LT Pro Ultra Light" charset="0"/>
                <a:cs typeface="DIN Next LT Pro Ultra Light" charset="0"/>
              </a:rPr>
              <a:t> on </a:t>
            </a:r>
            <a:r>
              <a:rPr lang="en-US" sz="2200" b="1" dirty="0" smtClean="0">
                <a:solidFill>
                  <a:schemeClr val="bg1"/>
                </a:solidFill>
                <a:latin typeface="DIN Next LT Pro Ultra Light" charset="0"/>
                <a:ea typeface="DIN Next LT Pro Ultra Light" charset="0"/>
                <a:cs typeface="DIN Next LT Pro Ultra Light" charset="0"/>
              </a:rPr>
              <a:t>meeting dynamics and productivity</a:t>
            </a:r>
            <a:r>
              <a:rPr lang="en-US" sz="2200" dirty="0" smtClean="0">
                <a:solidFill>
                  <a:schemeClr val="bg1"/>
                </a:solidFill>
                <a:latin typeface="DIN Next LT Pro Ultra Light" charset="0"/>
                <a:ea typeface="DIN Next LT Pro Ultra Light" charset="0"/>
                <a:cs typeface="DIN Next LT Pro Ultra Light" charset="0"/>
              </a:rPr>
              <a:t>.</a:t>
            </a:r>
            <a:endParaRPr lang="en-US" sz="2200" b="1" dirty="0">
              <a:solidFill>
                <a:schemeClr val="bg1"/>
              </a:solidFill>
              <a:latin typeface="DIN Next LT Pro Ultra Light" charset="0"/>
              <a:ea typeface="DIN Next LT Pro Ultra Light" charset="0"/>
              <a:cs typeface="DIN Next LT Pro Ultra Light" charset="0"/>
            </a:endParaRPr>
          </a:p>
          <a:p>
            <a:endParaRPr lang="en-US" sz="2200" b="1" dirty="0" smtClean="0">
              <a:solidFill>
                <a:schemeClr val="bg1"/>
              </a:solidFill>
              <a:latin typeface="DIN Next LT Pro Ultra Light" charset="0"/>
              <a:ea typeface="DIN Next LT Pro Ultra Light" charset="0"/>
              <a:cs typeface="DIN Next LT Pro Ultra Light" charset="0"/>
            </a:endParaRPr>
          </a:p>
        </p:txBody>
      </p:sp>
      <p:pic>
        <p:nvPicPr>
          <p:cNvPr id="2" name="Picture 1"/>
          <p:cNvPicPr>
            <a:picLocks noChangeAspect="1"/>
          </p:cNvPicPr>
          <p:nvPr/>
        </p:nvPicPr>
        <p:blipFill rotWithShape="1">
          <a:blip r:embed="rId2"/>
          <a:srcRect b="13826"/>
          <a:stretch/>
        </p:blipFill>
        <p:spPr>
          <a:xfrm>
            <a:off x="6199323" y="0"/>
            <a:ext cx="5992678" cy="6881249"/>
          </a:xfrm>
          <a:prstGeom prst="rect">
            <a:avLst/>
          </a:prstGeom>
        </p:spPr>
      </p:pic>
    </p:spTree>
    <p:extLst>
      <p:ext uri="{BB962C8B-B14F-4D97-AF65-F5344CB8AC3E}">
        <p14:creationId xmlns:p14="http://schemas.microsoft.com/office/powerpoint/2010/main" val="21020859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15498"/>
            <a:ext cx="12192000" cy="6873498"/>
          </a:xfrm>
          <a:prstGeom prst="rect">
            <a:avLst/>
          </a:prstGeom>
          <a:solidFill>
            <a:schemeClr val="tx1">
              <a:lumMod val="50000"/>
              <a:lumOff val="5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2047" y="208999"/>
            <a:ext cx="2671634" cy="430887"/>
          </a:xfrm>
          <a:prstGeom prst="rect">
            <a:avLst/>
          </a:prstGeom>
          <a:noFill/>
        </p:spPr>
        <p:txBody>
          <a:bodyPr wrap="square" rtlCol="0">
            <a:spAutoFit/>
          </a:bodyPr>
          <a:lstStyle/>
          <a:p>
            <a:r>
              <a:rPr lang="en-US" sz="2200" dirty="0" smtClean="0">
                <a:solidFill>
                  <a:schemeClr val="bg1"/>
                </a:solidFill>
                <a:latin typeface="DINComp-Light" charset="0"/>
                <a:ea typeface="DINComp-Light" charset="0"/>
                <a:cs typeface="DINComp-Light" charset="0"/>
              </a:rPr>
              <a:t>FOUNDATION</a:t>
            </a:r>
            <a:endParaRPr lang="en-US" sz="2200" dirty="0">
              <a:solidFill>
                <a:schemeClr val="bg1"/>
              </a:solidFill>
              <a:latin typeface="DINComp-Light" charset="0"/>
              <a:ea typeface="DINComp-Light" charset="0"/>
              <a:cs typeface="DINComp-Light" charset="0"/>
            </a:endParaRPr>
          </a:p>
        </p:txBody>
      </p:sp>
      <p:sp>
        <p:nvSpPr>
          <p:cNvPr id="6" name="TextBox 5"/>
          <p:cNvSpPr txBox="1"/>
          <p:nvPr/>
        </p:nvSpPr>
        <p:spPr>
          <a:xfrm>
            <a:off x="267346" y="1875025"/>
            <a:ext cx="5664631" cy="430887"/>
          </a:xfrm>
          <a:prstGeom prst="rect">
            <a:avLst/>
          </a:prstGeom>
          <a:noFill/>
        </p:spPr>
        <p:txBody>
          <a:bodyPr wrap="square" rtlCol="0">
            <a:spAutoFit/>
          </a:bodyPr>
          <a:lstStyle/>
          <a:p>
            <a:r>
              <a:rPr lang="en-US" sz="2200" dirty="0" smtClean="0">
                <a:solidFill>
                  <a:schemeClr val="bg1"/>
                </a:solidFill>
                <a:latin typeface="DIN Next LT Pro Ultra Light" charset="0"/>
                <a:ea typeface="DIN Next LT Pro Ultra Light" charset="0"/>
                <a:cs typeface="DIN Next LT Pro Ultra Light" charset="0"/>
              </a:rPr>
              <a:t>We talked to </a:t>
            </a:r>
            <a:r>
              <a:rPr lang="en-US" sz="2200" b="1" dirty="0" smtClean="0">
                <a:solidFill>
                  <a:schemeClr val="bg1"/>
                </a:solidFill>
                <a:latin typeface="DIN Next LT Pro Ultra Light" charset="0"/>
                <a:ea typeface="DIN Next LT Pro Ultra Light" charset="0"/>
                <a:cs typeface="DIN Next LT Pro Ultra Light" charset="0"/>
              </a:rPr>
              <a:t>Baiju</a:t>
            </a:r>
            <a:r>
              <a:rPr lang="en-US" sz="2200" dirty="0" smtClean="0">
                <a:solidFill>
                  <a:schemeClr val="bg1"/>
                </a:solidFill>
                <a:latin typeface="DIN Next LT Pro Ultra Light" charset="0"/>
                <a:ea typeface="DIN Next LT Pro Ultra Light" charset="0"/>
                <a:cs typeface="DIN Next LT Pro Ultra Light" charset="0"/>
              </a:rPr>
              <a:t>, a co-founder of Robinhood.</a:t>
            </a:r>
            <a:endParaRPr lang="en-US" sz="2200" b="1" dirty="0" smtClean="0">
              <a:solidFill>
                <a:schemeClr val="bg1"/>
              </a:solidFill>
              <a:latin typeface="DIN Next LT Pro Ultra Light" charset="0"/>
              <a:ea typeface="DIN Next LT Pro Ultra Light" charset="0"/>
              <a:cs typeface="DIN Next LT Pro Ultra Light" charset="0"/>
            </a:endParaRPr>
          </a:p>
        </p:txBody>
      </p:sp>
      <p:sp>
        <p:nvSpPr>
          <p:cNvPr id="9" name="TextBox 8"/>
          <p:cNvSpPr txBox="1"/>
          <p:nvPr/>
        </p:nvSpPr>
        <p:spPr>
          <a:xfrm>
            <a:off x="267346" y="2305912"/>
            <a:ext cx="5664631" cy="1107996"/>
          </a:xfrm>
          <a:prstGeom prst="rect">
            <a:avLst/>
          </a:prstGeom>
          <a:noFill/>
        </p:spPr>
        <p:txBody>
          <a:bodyPr wrap="square" rtlCol="0">
            <a:spAutoFit/>
          </a:bodyPr>
          <a:lstStyle/>
          <a:p>
            <a:r>
              <a:rPr lang="en-US" sz="2200" dirty="0" smtClean="0">
                <a:solidFill>
                  <a:schemeClr val="bg1"/>
                </a:solidFill>
                <a:latin typeface="DIN Next LT Pro Ultra Light" charset="0"/>
                <a:ea typeface="DIN Next LT Pro Ultra Light" charset="0"/>
                <a:cs typeface="DIN Next LT Pro Ultra Light" charset="0"/>
              </a:rPr>
              <a:t>We were amazed to learn that </a:t>
            </a:r>
            <a:r>
              <a:rPr lang="en-US" sz="2200" b="1" dirty="0" smtClean="0">
                <a:solidFill>
                  <a:schemeClr val="bg1"/>
                </a:solidFill>
                <a:latin typeface="DIN Next LT Pro Ultra Light" charset="0"/>
                <a:ea typeface="DIN Next LT Pro Ultra Light" charset="0"/>
                <a:cs typeface="DIN Next LT Pro Ultra Light" charset="0"/>
              </a:rPr>
              <a:t>organizational structure</a:t>
            </a:r>
            <a:r>
              <a:rPr lang="en-US" sz="2200" dirty="0" smtClean="0">
                <a:solidFill>
                  <a:schemeClr val="bg1"/>
                </a:solidFill>
                <a:latin typeface="DIN Next LT Pro Ultra Light" charset="0"/>
                <a:ea typeface="DIN Next LT Pro Ultra Light" charset="0"/>
                <a:cs typeface="DIN Next LT Pro Ultra Light" charset="0"/>
              </a:rPr>
              <a:t> can have a noteworthy </a:t>
            </a:r>
            <a:r>
              <a:rPr lang="en-US" sz="2200" b="1" dirty="0" smtClean="0">
                <a:solidFill>
                  <a:schemeClr val="bg1"/>
                </a:solidFill>
                <a:latin typeface="DIN Next LT Pro Ultra Light" charset="0"/>
                <a:ea typeface="DIN Next LT Pro Ultra Light" charset="0"/>
                <a:cs typeface="DIN Next LT Pro Ultra Light" charset="0"/>
              </a:rPr>
              <a:t>impact</a:t>
            </a:r>
            <a:r>
              <a:rPr lang="en-US" sz="2200" dirty="0" smtClean="0">
                <a:solidFill>
                  <a:schemeClr val="bg1"/>
                </a:solidFill>
                <a:latin typeface="DIN Next LT Pro Ultra Light" charset="0"/>
                <a:ea typeface="DIN Next LT Pro Ultra Light" charset="0"/>
                <a:cs typeface="DIN Next LT Pro Ultra Light" charset="0"/>
              </a:rPr>
              <a:t> on </a:t>
            </a:r>
            <a:r>
              <a:rPr lang="en-US" sz="2200" b="1" dirty="0" smtClean="0">
                <a:solidFill>
                  <a:schemeClr val="bg1"/>
                </a:solidFill>
                <a:latin typeface="DIN Next LT Pro Ultra Light" charset="0"/>
                <a:ea typeface="DIN Next LT Pro Ultra Light" charset="0"/>
                <a:cs typeface="DIN Next LT Pro Ultra Light" charset="0"/>
              </a:rPr>
              <a:t>meeting dynamics and productivity</a:t>
            </a:r>
            <a:r>
              <a:rPr lang="en-US" sz="2200" dirty="0" smtClean="0">
                <a:solidFill>
                  <a:schemeClr val="bg1"/>
                </a:solidFill>
                <a:latin typeface="DIN Next LT Pro Ultra Light" charset="0"/>
                <a:ea typeface="DIN Next LT Pro Ultra Light" charset="0"/>
                <a:cs typeface="DIN Next LT Pro Ultra Light" charset="0"/>
              </a:rPr>
              <a:t>.</a:t>
            </a:r>
            <a:endParaRPr lang="en-US" sz="2200" b="1" dirty="0">
              <a:solidFill>
                <a:schemeClr val="bg1"/>
              </a:solidFill>
              <a:latin typeface="DIN Next LT Pro Ultra Light" charset="0"/>
              <a:ea typeface="DIN Next LT Pro Ultra Light" charset="0"/>
              <a:cs typeface="DIN Next LT Pro Ultra Light" charset="0"/>
            </a:endParaRPr>
          </a:p>
        </p:txBody>
      </p:sp>
      <p:sp>
        <p:nvSpPr>
          <p:cNvPr id="8" name="TextBox 7"/>
          <p:cNvSpPr txBox="1"/>
          <p:nvPr/>
        </p:nvSpPr>
        <p:spPr>
          <a:xfrm>
            <a:off x="267346" y="3413908"/>
            <a:ext cx="5664631" cy="1446550"/>
          </a:xfrm>
          <a:prstGeom prst="rect">
            <a:avLst/>
          </a:prstGeom>
          <a:noFill/>
        </p:spPr>
        <p:txBody>
          <a:bodyPr wrap="square" rtlCol="0">
            <a:spAutoFit/>
          </a:bodyPr>
          <a:lstStyle/>
          <a:p>
            <a:r>
              <a:rPr lang="en-US" sz="2200" dirty="0" smtClean="0">
                <a:solidFill>
                  <a:schemeClr val="bg1"/>
                </a:solidFill>
                <a:latin typeface="DIN Next LT Pro Ultra Light" charset="0"/>
                <a:ea typeface="DIN Next LT Pro Ultra Light" charset="0"/>
                <a:cs typeface="DIN Next LT Pro Ultra Light" charset="0"/>
              </a:rPr>
              <a:t>It would be game changing if we could break down organizational barriers to </a:t>
            </a:r>
            <a:r>
              <a:rPr lang="en-US" sz="2200" b="1" dirty="0" smtClean="0">
                <a:solidFill>
                  <a:schemeClr val="bg1"/>
                </a:solidFill>
                <a:latin typeface="DIN Next LT Pro Ultra Light" charset="0"/>
                <a:ea typeface="DIN Next LT Pro Ultra Light" charset="0"/>
                <a:cs typeface="DIN Next LT Pro Ultra Light" charset="0"/>
              </a:rPr>
              <a:t>create a level playing field </a:t>
            </a:r>
            <a:r>
              <a:rPr lang="en-US" sz="2200" dirty="0" smtClean="0">
                <a:solidFill>
                  <a:schemeClr val="bg1"/>
                </a:solidFill>
                <a:latin typeface="DIN Next LT Pro Ultra Light" charset="0"/>
                <a:ea typeface="DIN Next LT Pro Ultra Light" charset="0"/>
                <a:cs typeface="DIN Next LT Pro Ultra Light" charset="0"/>
              </a:rPr>
              <a:t>for all individuals attending meetings.</a:t>
            </a:r>
            <a:endParaRPr lang="en-US" sz="2200" b="1" dirty="0">
              <a:solidFill>
                <a:schemeClr val="bg1"/>
              </a:solidFill>
              <a:latin typeface="DIN Next LT Pro Ultra Light" charset="0"/>
              <a:ea typeface="DIN Next LT Pro Ultra Light" charset="0"/>
              <a:cs typeface="DIN Next LT Pro Ultra Light" charset="0"/>
            </a:endParaRPr>
          </a:p>
        </p:txBody>
      </p:sp>
      <p:sp>
        <p:nvSpPr>
          <p:cNvPr id="4" name="Rectangle 3"/>
          <p:cNvSpPr/>
          <p:nvPr/>
        </p:nvSpPr>
        <p:spPr>
          <a:xfrm>
            <a:off x="6199323" y="-15498"/>
            <a:ext cx="5992677" cy="6873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a:srcRect r="30789"/>
          <a:stretch/>
        </p:blipFill>
        <p:spPr>
          <a:xfrm>
            <a:off x="6199323" y="468321"/>
            <a:ext cx="5992677" cy="5862510"/>
          </a:xfrm>
          <a:prstGeom prst="rect">
            <a:avLst/>
          </a:prstGeom>
        </p:spPr>
      </p:pic>
    </p:spTree>
    <p:extLst>
      <p:ext uri="{BB962C8B-B14F-4D97-AF65-F5344CB8AC3E}">
        <p14:creationId xmlns:p14="http://schemas.microsoft.com/office/powerpoint/2010/main" val="7245719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2101</Words>
  <Application>Microsoft Macintosh PowerPoint</Application>
  <PresentationFormat>Widescreen</PresentationFormat>
  <Paragraphs>386</Paragraphs>
  <Slides>60</Slides>
  <Notes>28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Calibri</vt:lpstr>
      <vt:lpstr>Calibri Light</vt:lpstr>
      <vt:lpstr>DIN Next LT Pro Ultra Light</vt:lpstr>
      <vt:lpstr>DINComp</vt:lpstr>
      <vt:lpstr>DINComp-Light</vt:lpstr>
      <vt:lpstr>DINComp-Medium</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liza gurtin</dc:creator>
  <cp:lastModifiedBy>liza gurtin</cp:lastModifiedBy>
  <cp:revision>32</cp:revision>
  <cp:lastPrinted>2015-10-09T00:00:05Z</cp:lastPrinted>
  <dcterms:created xsi:type="dcterms:W3CDTF">2015-10-08T18:40:37Z</dcterms:created>
  <dcterms:modified xsi:type="dcterms:W3CDTF">2015-10-09T01:29:58Z</dcterms:modified>
</cp:coreProperties>
</file>