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322" r:id="rId3"/>
    <p:sldId id="321" r:id="rId4"/>
    <p:sldId id="323" r:id="rId5"/>
    <p:sldId id="324" r:id="rId6"/>
    <p:sldId id="272" r:id="rId7"/>
    <p:sldId id="327" r:id="rId8"/>
    <p:sldId id="314" r:id="rId9"/>
    <p:sldId id="328" r:id="rId10"/>
    <p:sldId id="330" r:id="rId11"/>
    <p:sldId id="331" r:id="rId12"/>
    <p:sldId id="332" r:id="rId13"/>
    <p:sldId id="333" r:id="rId14"/>
    <p:sldId id="334" r:id="rId15"/>
    <p:sldId id="326" r:id="rId16"/>
    <p:sldId id="335" r:id="rId17"/>
    <p:sldId id="336" r:id="rId18"/>
    <p:sldId id="325" r:id="rId19"/>
    <p:sldId id="337" r:id="rId20"/>
    <p:sldId id="338" r:id="rId21"/>
    <p:sldId id="339" r:id="rId22"/>
    <p:sldId id="341" r:id="rId23"/>
    <p:sldId id="342" r:id="rId24"/>
    <p:sldId id="318" r:id="rId25"/>
    <p:sldId id="34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EFF7"/>
    <a:srgbClr val="6BB9F0"/>
    <a:srgbClr val="2C3E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84669"/>
  </p:normalViewPr>
  <p:slideViewPr>
    <p:cSldViewPr snapToGrid="0" snapToObjects="1">
      <p:cViewPr>
        <p:scale>
          <a:sx n="74" d="100"/>
          <a:sy n="74" d="100"/>
        </p:scale>
        <p:origin x="1000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822C6-6926-A948-9B30-B74B008EDD2F}" type="datetimeFigureOut">
              <a:rPr lang="en-US" smtClean="0"/>
              <a:t>11/18/15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09631-BB4C-594A-9445-63635826A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3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9631-BB4C-594A-9445-63635826A0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2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9631-BB4C-594A-9445-63635826A0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52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9631-BB4C-594A-9445-63635826A06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9631-BB4C-594A-9445-63635826A0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74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9631-BB4C-594A-9445-63635826A0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02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9631-BB4C-594A-9445-63635826A0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87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9631-BB4C-594A-9445-63635826A0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85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</a:t>
            </a:r>
            <a:r>
              <a:rPr lang="en-US" baseline="0" dirty="0" smtClean="0"/>
              <a:t> about scheduling with who cares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9631-BB4C-594A-9445-63635826A0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9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</a:t>
            </a:r>
            <a:r>
              <a:rPr lang="en-US" baseline="0" dirty="0" smtClean="0"/>
              <a:t> about scheduling with who cares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9631-BB4C-594A-9445-63635826A0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41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9631-BB4C-594A-9445-63635826A0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76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9631-BB4C-594A-9445-63635826A0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93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9631-BB4C-594A-9445-63635826A0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30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9631-BB4C-594A-9445-63635826A0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01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9631-BB4C-594A-9445-63635826A0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03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9631-BB4C-594A-9445-63635826A0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01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9631-BB4C-594A-9445-63635826A0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12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9631-BB4C-594A-9445-63635826A0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03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8869-3D6C-DA42-94FA-5B5B7C2C38BF}" type="datetimeFigureOut">
              <a:rPr lang="en-US" smtClean="0"/>
              <a:t>11/18/15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3DC7-0B2F-E048-BDDB-2C53E3E69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9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8869-3D6C-DA42-94FA-5B5B7C2C38BF}" type="datetimeFigureOut">
              <a:rPr lang="en-US" smtClean="0"/>
              <a:t>11/18/15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3DC7-0B2F-E048-BDDB-2C53E3E69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74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8869-3D6C-DA42-94FA-5B5B7C2C38BF}" type="datetimeFigureOut">
              <a:rPr lang="en-US" smtClean="0"/>
              <a:t>11/18/15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3DC7-0B2F-E048-BDDB-2C53E3E69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3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8869-3D6C-DA42-94FA-5B5B7C2C38BF}" type="datetimeFigureOut">
              <a:rPr lang="en-US" smtClean="0"/>
              <a:t>11/18/15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3DC7-0B2F-E048-BDDB-2C53E3E69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61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8869-3D6C-DA42-94FA-5B5B7C2C38BF}" type="datetimeFigureOut">
              <a:rPr lang="en-US" smtClean="0"/>
              <a:t>11/18/15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3DC7-0B2F-E048-BDDB-2C53E3E69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60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8869-3D6C-DA42-94FA-5B5B7C2C38BF}" type="datetimeFigureOut">
              <a:rPr lang="en-US" smtClean="0"/>
              <a:t>11/18/15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3DC7-0B2F-E048-BDDB-2C53E3E69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93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8869-3D6C-DA42-94FA-5B5B7C2C38BF}" type="datetimeFigureOut">
              <a:rPr lang="en-US" smtClean="0"/>
              <a:t>11/18/15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3DC7-0B2F-E048-BDDB-2C53E3E69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9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8869-3D6C-DA42-94FA-5B5B7C2C38BF}" type="datetimeFigureOut">
              <a:rPr lang="en-US" smtClean="0"/>
              <a:t>11/18/15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3DC7-0B2F-E048-BDDB-2C53E3E69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43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8869-3D6C-DA42-94FA-5B5B7C2C38BF}" type="datetimeFigureOut">
              <a:rPr lang="en-US" smtClean="0"/>
              <a:t>11/18/15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3DC7-0B2F-E048-BDDB-2C53E3E69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8869-3D6C-DA42-94FA-5B5B7C2C38BF}" type="datetimeFigureOut">
              <a:rPr lang="en-US" smtClean="0"/>
              <a:t>11/18/15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3DC7-0B2F-E048-BDDB-2C53E3E69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72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8869-3D6C-DA42-94FA-5B5B7C2C38BF}" type="datetimeFigureOut">
              <a:rPr lang="en-US" smtClean="0"/>
              <a:t>11/18/15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3DC7-0B2F-E048-BDDB-2C53E3E69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1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68869-3D6C-DA42-94FA-5B5B7C2C38BF}" type="datetimeFigureOut">
              <a:rPr lang="en-US" smtClean="0"/>
              <a:t>11/18/15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33DC7-0B2F-E048-BDDB-2C53E3E69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0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tif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tiff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tiff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tiff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tiff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tiff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6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tiff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alphaModFix amt="39000"/>
          </a:blip>
          <a:srcRect l="5240" t="2146" r="2287" b="1974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961818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MEET</a:t>
            </a:r>
            <a:endParaRPr lang="en-US" sz="6400" b="1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2723565"/>
            <a:ext cx="121919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m</a:t>
            </a:r>
            <a:r>
              <a:rPr lang="en-US" sz="3500" b="1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eetings with purpose.</a:t>
            </a:r>
            <a:endParaRPr lang="en-US" sz="3500" b="1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81142" y="5874872"/>
            <a:ext cx="33092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dirty="0" smtClean="0">
                <a:solidFill>
                  <a:schemeClr val="bg1"/>
                </a:solidFill>
              </a:rPr>
              <a:t>November 18</a:t>
            </a:r>
            <a:r>
              <a:rPr lang="en-US" sz="1300" baseline="30000" dirty="0" smtClean="0">
                <a:solidFill>
                  <a:schemeClr val="bg1"/>
                </a:solidFill>
              </a:rPr>
              <a:t>th</a:t>
            </a:r>
            <a:r>
              <a:rPr lang="en-US" sz="1300" dirty="0" smtClean="0">
                <a:solidFill>
                  <a:schemeClr val="bg1"/>
                </a:solidFill>
              </a:rPr>
              <a:t>, 2015</a:t>
            </a:r>
          </a:p>
          <a:p>
            <a:pPr algn="r"/>
            <a:r>
              <a:rPr lang="en-US" sz="1300" dirty="0" smtClean="0">
                <a:solidFill>
                  <a:schemeClr val="bg1"/>
                </a:solidFill>
              </a:rPr>
              <a:t>CS 147 – Behavior Change</a:t>
            </a:r>
          </a:p>
          <a:p>
            <a:pPr algn="r"/>
            <a:r>
              <a:rPr lang="en-US" sz="1300" dirty="0" smtClean="0">
                <a:solidFill>
                  <a:schemeClr val="bg1"/>
                </a:solidFill>
              </a:rPr>
              <a:t>Liza, Theodora, Tommy &amp; Derin</a:t>
            </a:r>
          </a:p>
          <a:p>
            <a:pPr algn="r"/>
            <a:r>
              <a:rPr lang="en-US" sz="1300" dirty="0">
                <a:solidFill>
                  <a:schemeClr val="bg1"/>
                </a:solidFill>
              </a:rPr>
              <a:t>Hi-Fi Prototype Midway </a:t>
            </a:r>
            <a:r>
              <a:rPr lang="en-US" sz="1300" dirty="0" smtClean="0">
                <a:solidFill>
                  <a:schemeClr val="bg1"/>
                </a:solidFill>
              </a:rPr>
              <a:t>Check-In</a:t>
            </a:r>
            <a:endParaRPr lang="en-US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03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252" y="-2246"/>
            <a:ext cx="12192000" cy="6873498"/>
          </a:xfrm>
          <a:prstGeom prst="rect">
            <a:avLst/>
          </a:prstGeom>
          <a:solidFill>
            <a:srgbClr val="2C3E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8438" y="101681"/>
            <a:ext cx="3143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Heuristic Evaluation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8" y="159027"/>
            <a:ext cx="569561" cy="23791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396945"/>
            <a:ext cx="30757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7023" y="2054431"/>
            <a:ext cx="485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[H2-9: User Control and Freedom] [Severity 4]</a:t>
            </a:r>
            <a:endParaRPr lang="en-US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66971" y="0"/>
            <a:ext cx="6125029" cy="6873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18527" b="5806"/>
          <a:stretch/>
        </p:blipFill>
        <p:spPr>
          <a:xfrm>
            <a:off x="7155542" y="0"/>
            <a:ext cx="5392311" cy="6234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endPos="28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527023" y="2423763"/>
            <a:ext cx="486888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700" dirty="0" smtClean="0">
                <a:solidFill>
                  <a:schemeClr val="bg1"/>
                </a:solidFill>
              </a:rPr>
              <a:t>No way </a:t>
            </a:r>
            <a:r>
              <a:rPr lang="en-US" sz="1700" dirty="0">
                <a:solidFill>
                  <a:schemeClr val="bg1"/>
                </a:solidFill>
              </a:rPr>
              <a:t>to edit/delete a </a:t>
            </a:r>
            <a:r>
              <a:rPr lang="en-US" sz="1700" dirty="0" smtClean="0">
                <a:solidFill>
                  <a:schemeClr val="bg1"/>
                </a:solidFill>
              </a:rPr>
              <a:t>meeting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700" dirty="0" smtClean="0">
                <a:solidFill>
                  <a:srgbClr val="6BB9F0"/>
                </a:solidFill>
              </a:rPr>
              <a:t>Add </a:t>
            </a:r>
            <a:r>
              <a:rPr lang="en-US" sz="1700" dirty="0">
                <a:solidFill>
                  <a:srgbClr val="6BB9F0"/>
                </a:solidFill>
              </a:rPr>
              <a:t>an edit/delete button of the Meetings screen. </a:t>
            </a:r>
            <a:endParaRPr lang="en-US" sz="1700" dirty="0" smtClean="0">
              <a:solidFill>
                <a:srgbClr val="6BB9F0"/>
              </a:solidFill>
            </a:endParaRPr>
          </a:p>
          <a:p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 smtClean="0">
                <a:solidFill>
                  <a:schemeClr val="bg1"/>
                </a:solidFill>
              </a:rPr>
              <a:t>Our Solution</a:t>
            </a:r>
            <a:r>
              <a:rPr lang="en-US" sz="1700" dirty="0">
                <a:solidFill>
                  <a:schemeClr val="bg1"/>
                </a:solidFill>
              </a:rPr>
              <a:t>: Added functionality to edit and delete meeting upon clicking of existing meeting that you are organizing. </a:t>
            </a:r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186" y="1039638"/>
            <a:ext cx="2610101" cy="452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4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252" y="-2246"/>
            <a:ext cx="12192000" cy="6873498"/>
          </a:xfrm>
          <a:prstGeom prst="rect">
            <a:avLst/>
          </a:prstGeom>
          <a:solidFill>
            <a:srgbClr val="2C3E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8438" y="101681"/>
            <a:ext cx="3143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Heuristic Evaluation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8" y="159027"/>
            <a:ext cx="569561" cy="23791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396945"/>
            <a:ext cx="30757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7023" y="2054431"/>
            <a:ext cx="485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[H2-9: User Control and Freedom] [Severity 4]</a:t>
            </a:r>
            <a:endParaRPr lang="en-US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66971" y="0"/>
            <a:ext cx="6125029" cy="6873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18527" b="5806"/>
          <a:stretch/>
        </p:blipFill>
        <p:spPr>
          <a:xfrm>
            <a:off x="7155542" y="0"/>
            <a:ext cx="5392311" cy="6234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endPos="28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527023" y="2423763"/>
            <a:ext cx="486888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700" dirty="0" smtClean="0">
                <a:solidFill>
                  <a:schemeClr val="bg1"/>
                </a:solidFill>
              </a:rPr>
              <a:t>No way for user to easily decline an invite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700" dirty="0" smtClean="0">
                <a:solidFill>
                  <a:schemeClr val="bg1"/>
                </a:solidFill>
              </a:rPr>
              <a:t>Highly necessary given purpose of application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700" dirty="0" smtClean="0">
                <a:solidFill>
                  <a:srgbClr val="6BB9F0"/>
                </a:solidFill>
              </a:rPr>
              <a:t>Add a ‘decline invitation’ button. 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 smtClean="0">
                <a:solidFill>
                  <a:schemeClr val="bg1"/>
                </a:solidFill>
              </a:rPr>
              <a:t>Our Solution</a:t>
            </a:r>
            <a:r>
              <a:rPr lang="en-US" sz="1700" dirty="0">
                <a:solidFill>
                  <a:schemeClr val="bg1"/>
                </a:solidFill>
              </a:rPr>
              <a:t>: </a:t>
            </a:r>
            <a:r>
              <a:rPr lang="en-US" sz="1700" dirty="0" smtClean="0">
                <a:solidFill>
                  <a:schemeClr val="bg1"/>
                </a:solidFill>
              </a:rPr>
              <a:t>Declining option was to say ‘none’ on talking points. Updated copy of this option to make it clearer.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369" y="1006643"/>
            <a:ext cx="2558169" cy="455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9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252" y="-2246"/>
            <a:ext cx="12192000" cy="6873498"/>
          </a:xfrm>
          <a:prstGeom prst="rect">
            <a:avLst/>
          </a:prstGeom>
          <a:solidFill>
            <a:srgbClr val="2C3E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8438" y="101681"/>
            <a:ext cx="3143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Heuristic Evaluation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8" y="159027"/>
            <a:ext cx="569561" cy="23791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396945"/>
            <a:ext cx="30757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7022" y="2054431"/>
            <a:ext cx="540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[H2-7: Flexibility </a:t>
            </a:r>
            <a:r>
              <a:rPr lang="en-US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and Efficiency of Use] </a:t>
            </a:r>
            <a:r>
              <a:rPr lang="en-US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[Severity 4]</a:t>
            </a:r>
            <a:endParaRPr lang="en-US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66971" y="0"/>
            <a:ext cx="6125029" cy="6873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18527" b="5806"/>
          <a:stretch/>
        </p:blipFill>
        <p:spPr>
          <a:xfrm>
            <a:off x="7155542" y="0"/>
            <a:ext cx="5392311" cy="6234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endPos="28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527023" y="2423763"/>
            <a:ext cx="486888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N</a:t>
            </a:r>
            <a:r>
              <a:rPr lang="en-US" sz="1700" dirty="0" smtClean="0">
                <a:solidFill>
                  <a:schemeClr val="bg1"/>
                </a:solidFill>
              </a:rPr>
              <a:t>o </a:t>
            </a:r>
            <a:r>
              <a:rPr lang="en-US" sz="1700" dirty="0">
                <a:solidFill>
                  <a:schemeClr val="bg1"/>
                </a:solidFill>
              </a:rPr>
              <a:t>option for selecting multiple people, all people, or groups of people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smtClean="0">
                <a:solidFill>
                  <a:schemeClr val="bg1"/>
                </a:solidFill>
              </a:rPr>
              <a:t> on contact screen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O</a:t>
            </a:r>
            <a:r>
              <a:rPr lang="en-US" sz="1700" dirty="0" smtClean="0">
                <a:solidFill>
                  <a:schemeClr val="bg1"/>
                </a:solidFill>
              </a:rPr>
              <a:t>rganizer </a:t>
            </a:r>
            <a:r>
              <a:rPr lang="en-US" sz="1700" dirty="0">
                <a:solidFill>
                  <a:schemeClr val="bg1"/>
                </a:solidFill>
              </a:rPr>
              <a:t>may want to skip selecting specific people and just select a group and have the members decide if they should be there or not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endParaRPr lang="en-US" sz="1700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700" dirty="0" smtClean="0">
                <a:solidFill>
                  <a:srgbClr val="6BB9F0"/>
                </a:solidFill>
              </a:rPr>
              <a:t>Add </a:t>
            </a:r>
            <a:r>
              <a:rPr lang="en-US" sz="1700" dirty="0">
                <a:solidFill>
                  <a:srgbClr val="6BB9F0"/>
                </a:solidFill>
              </a:rPr>
              <a:t>a select all or allow for creating contact groups (recent, frequent, mobile team</a:t>
            </a:r>
            <a:r>
              <a:rPr lang="en-US" sz="1700" dirty="0" smtClean="0">
                <a:solidFill>
                  <a:srgbClr val="6BB9F0"/>
                </a:solidFill>
              </a:rPr>
              <a:t>).</a:t>
            </a:r>
          </a:p>
          <a:p>
            <a:endParaRPr lang="en-US" sz="1700" dirty="0">
              <a:solidFill>
                <a:srgbClr val="6BB9F0"/>
              </a:solidFill>
            </a:endParaRPr>
          </a:p>
          <a:p>
            <a:r>
              <a:rPr lang="en-US" sz="1700" dirty="0" smtClean="0">
                <a:solidFill>
                  <a:schemeClr val="bg1"/>
                </a:solidFill>
              </a:rPr>
              <a:t>Our Solution</a:t>
            </a:r>
            <a:r>
              <a:rPr lang="en-US" sz="1700" dirty="0">
                <a:solidFill>
                  <a:schemeClr val="bg1"/>
                </a:solidFill>
              </a:rPr>
              <a:t>: Added option to select multiple contacts on single click.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endParaRPr lang="en-US" sz="1700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486" y="994413"/>
            <a:ext cx="2572215" cy="457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252" y="-2246"/>
            <a:ext cx="12192000" cy="6873498"/>
          </a:xfrm>
          <a:prstGeom prst="rect">
            <a:avLst/>
          </a:prstGeom>
          <a:solidFill>
            <a:srgbClr val="2C3E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8438" y="101681"/>
            <a:ext cx="3143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Heuristic Evaluation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8" y="159027"/>
            <a:ext cx="569561" cy="23791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396945"/>
            <a:ext cx="30757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7022" y="2054431"/>
            <a:ext cx="540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[H2-1: Visibility of System Status] [Severity 4]</a:t>
            </a:r>
            <a:endParaRPr lang="en-US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66971" y="0"/>
            <a:ext cx="6125029" cy="6873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18527" b="5806"/>
          <a:stretch/>
        </p:blipFill>
        <p:spPr>
          <a:xfrm>
            <a:off x="7155542" y="0"/>
            <a:ext cx="5392311" cy="6234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endPos="28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527022" y="2423763"/>
            <a:ext cx="486888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700" dirty="0" smtClean="0">
                <a:solidFill>
                  <a:schemeClr val="bg1"/>
                </a:solidFill>
              </a:rPr>
              <a:t>Home screen does not make sense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700" dirty="0" smtClean="0">
                <a:solidFill>
                  <a:schemeClr val="bg1"/>
                </a:solidFill>
              </a:rPr>
              <a:t>Users will be interested in in checking an upcoming meeting first.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700" dirty="0" smtClean="0">
                <a:solidFill>
                  <a:srgbClr val="6BB9F0"/>
                </a:solidFill>
              </a:rPr>
              <a:t>First screen should be a list of upcoming meetings.</a:t>
            </a:r>
          </a:p>
          <a:p>
            <a:endParaRPr lang="en-US" sz="1700" dirty="0">
              <a:solidFill>
                <a:srgbClr val="6BB9F0"/>
              </a:solidFill>
            </a:endParaRPr>
          </a:p>
          <a:p>
            <a:r>
              <a:rPr lang="en-US" sz="1700" dirty="0" smtClean="0">
                <a:solidFill>
                  <a:schemeClr val="bg1"/>
                </a:solidFill>
              </a:rPr>
              <a:t>Our Solution</a:t>
            </a:r>
            <a:r>
              <a:rPr lang="en-US" sz="1700" dirty="0">
                <a:solidFill>
                  <a:schemeClr val="bg1"/>
                </a:solidFill>
              </a:rPr>
              <a:t>: </a:t>
            </a:r>
            <a:r>
              <a:rPr lang="en-US" sz="1700" dirty="0" smtClean="0">
                <a:solidFill>
                  <a:schemeClr val="bg1"/>
                </a:solidFill>
              </a:rPr>
              <a:t>Changed landing screen to show upcoming messages.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892" y="997526"/>
            <a:ext cx="2573559" cy="457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4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252" y="-2246"/>
            <a:ext cx="12192000" cy="6873498"/>
          </a:xfrm>
          <a:prstGeom prst="rect">
            <a:avLst/>
          </a:prstGeom>
          <a:solidFill>
            <a:srgbClr val="2C3E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8438" y="101681"/>
            <a:ext cx="3143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Heuristic Evaluation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8" y="159027"/>
            <a:ext cx="569561" cy="23791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396945"/>
            <a:ext cx="30757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8438" y="997526"/>
            <a:ext cx="540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[H2-6: Recognition Rather than Recall] [Severity 4]</a:t>
            </a:r>
            <a:endParaRPr lang="en-US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66971" y="0"/>
            <a:ext cx="6125029" cy="6873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18527" b="5806"/>
          <a:stretch/>
        </p:blipFill>
        <p:spPr>
          <a:xfrm>
            <a:off x="7155542" y="0"/>
            <a:ext cx="5392311" cy="6234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endPos="28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653201" y="1366858"/>
            <a:ext cx="4868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Add meeting time to all meeting related screens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Change titles of stats to make them more understandable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8437" y="2500542"/>
            <a:ext cx="540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[H2-3: User Control and Freedom] [Severity 4]</a:t>
            </a:r>
            <a:endParaRPr lang="en-US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3201" y="2864039"/>
            <a:ext cx="4868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Cancel out of create new meeting screen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8437" y="3649212"/>
            <a:ext cx="540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[H2-9: Help Users with Errors] [Severity 4]</a:t>
            </a:r>
            <a:endParaRPr lang="en-US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574" y="4018544"/>
            <a:ext cx="4868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Implement error messages in Hi-Fi prototype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8437" y="4827437"/>
            <a:ext cx="540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[H2-10: Help and Documentation] [Severity 5]</a:t>
            </a:r>
            <a:endParaRPr lang="en-US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8574" y="5196769"/>
            <a:ext cx="4868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Add tutorials when user on boards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Provide other help and documentation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942" y="997525"/>
            <a:ext cx="2578401" cy="458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9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5498"/>
            <a:ext cx="12192000" cy="6873498"/>
          </a:xfrm>
          <a:prstGeom prst="rect">
            <a:avLst/>
          </a:prstGeom>
          <a:solidFill>
            <a:srgbClr val="2C3E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1637475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DINComp" charset="0"/>
                <a:ea typeface="DINComp" charset="0"/>
                <a:cs typeface="DINComp" charset="0"/>
              </a:rPr>
              <a:t>OVERVIEW</a:t>
            </a:r>
            <a:endParaRPr lang="en-US" sz="2400" dirty="0">
              <a:solidFill>
                <a:schemeClr val="bg1"/>
              </a:solidFill>
              <a:latin typeface="DINComp" charset="0"/>
              <a:ea typeface="DINComp" charset="0"/>
              <a:cs typeface="DINComp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518089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3"/>
                </a:solidFill>
                <a:latin typeface="DINComp-Light" charset="0"/>
                <a:ea typeface="DINComp-Light" charset="0"/>
                <a:cs typeface="DINComp-Light" charset="0"/>
              </a:rPr>
              <a:t>Heuristic Evaluation</a:t>
            </a:r>
            <a:endParaRPr lang="en-US" sz="2000" dirty="0">
              <a:solidFill>
                <a:schemeClr val="accent3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3166145"/>
            <a:ext cx="1219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Revised Design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798813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3"/>
                </a:solidFill>
                <a:latin typeface="DINComp-Light" charset="0"/>
                <a:ea typeface="DINComp-Light" charset="0"/>
                <a:cs typeface="DINComp-Light" charset="0"/>
              </a:rPr>
              <a:t>Prototype</a:t>
            </a:r>
            <a:endParaRPr lang="en-US" sz="2000" dirty="0">
              <a:solidFill>
                <a:schemeClr val="accent3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287617" y="2046995"/>
            <a:ext cx="16167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8" y="159027"/>
            <a:ext cx="569561" cy="23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252" y="-2246"/>
            <a:ext cx="12192000" cy="6873498"/>
          </a:xfrm>
          <a:prstGeom prst="rect">
            <a:avLst/>
          </a:prstGeom>
          <a:solidFill>
            <a:srgbClr val="2C3E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4682" y="101681"/>
            <a:ext cx="3143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Revised Design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8" y="159027"/>
            <a:ext cx="569561" cy="23791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396945"/>
            <a:ext cx="2600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-13252" y="220297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PRODUCT DESIGN // VALUE PROPOSITION</a:t>
            </a:r>
            <a:endParaRPr lang="en-US" sz="32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623884"/>
            <a:ext cx="12178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HOW DOES OUR USER EXPERIENCE COMMUNICATE OUR PRODUCT’S GOALS?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9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252" y="-2246"/>
            <a:ext cx="12192000" cy="6873498"/>
          </a:xfrm>
          <a:prstGeom prst="rect">
            <a:avLst/>
          </a:prstGeom>
          <a:solidFill>
            <a:srgbClr val="2C3E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4682" y="101681"/>
            <a:ext cx="3143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Revised Design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8" y="159027"/>
            <a:ext cx="569561" cy="23791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396945"/>
            <a:ext cx="2600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18527" b="5806"/>
          <a:stretch/>
        </p:blipFill>
        <p:spPr>
          <a:xfrm>
            <a:off x="396794" y="194651"/>
            <a:ext cx="5210042" cy="6023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endPos="28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8527" b="5806"/>
          <a:stretch/>
        </p:blipFill>
        <p:spPr>
          <a:xfrm>
            <a:off x="4088041" y="194651"/>
            <a:ext cx="5210042" cy="6023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endPos="28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8527" b="5806"/>
          <a:stretch/>
        </p:blipFill>
        <p:spPr>
          <a:xfrm>
            <a:off x="7779288" y="194651"/>
            <a:ext cx="5210042" cy="6023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endPos="28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832" y="1159926"/>
            <a:ext cx="2493224" cy="44346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470" y="1169285"/>
            <a:ext cx="2487962" cy="44252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40" y="1169285"/>
            <a:ext cx="2488569" cy="440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7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5498"/>
            <a:ext cx="12192000" cy="6873498"/>
          </a:xfrm>
          <a:prstGeom prst="rect">
            <a:avLst/>
          </a:prstGeom>
          <a:solidFill>
            <a:srgbClr val="2C3E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1637475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DINComp" charset="0"/>
                <a:ea typeface="DINComp" charset="0"/>
                <a:cs typeface="DINComp" charset="0"/>
              </a:rPr>
              <a:t>OVERVIEW</a:t>
            </a:r>
            <a:endParaRPr lang="en-US" sz="2400" dirty="0">
              <a:solidFill>
                <a:schemeClr val="bg1"/>
              </a:solidFill>
              <a:latin typeface="DINComp" charset="0"/>
              <a:ea typeface="DINComp" charset="0"/>
              <a:cs typeface="DINComp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518089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3"/>
                </a:solidFill>
                <a:latin typeface="DINComp-Light" charset="0"/>
                <a:ea typeface="DINComp-Light" charset="0"/>
                <a:cs typeface="DINComp-Light" charset="0"/>
              </a:rPr>
              <a:t>Heuristic Evaluation</a:t>
            </a:r>
            <a:endParaRPr lang="en-US" sz="2000" dirty="0">
              <a:solidFill>
                <a:schemeClr val="accent3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3166145"/>
            <a:ext cx="1219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3"/>
                </a:solidFill>
                <a:latin typeface="DINComp-Light" charset="0"/>
                <a:ea typeface="DINComp-Light" charset="0"/>
                <a:cs typeface="DINComp-Light" charset="0"/>
              </a:rPr>
              <a:t>Revised Design</a:t>
            </a:r>
            <a:endParaRPr lang="en-US" sz="2000" dirty="0">
              <a:solidFill>
                <a:schemeClr val="accent3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798813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Prototype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287617" y="2046995"/>
            <a:ext cx="16167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8" y="159027"/>
            <a:ext cx="569561" cy="23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3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252" y="-2246"/>
            <a:ext cx="12192000" cy="6873498"/>
          </a:xfrm>
          <a:prstGeom prst="rect">
            <a:avLst/>
          </a:prstGeom>
          <a:solidFill>
            <a:srgbClr val="2C3E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102200" y="101681"/>
            <a:ext cx="3143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Prototype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8" y="159027"/>
            <a:ext cx="569561" cy="23791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396945"/>
            <a:ext cx="20069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-13252" y="1378441"/>
            <a:ext cx="12178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DEVELOPMENT TOOLS</a:t>
            </a:r>
            <a:endParaRPr lang="en-US" sz="32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930" y="2278998"/>
            <a:ext cx="2311009" cy="2311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085" y="2910455"/>
            <a:ext cx="3139044" cy="1255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-1" r="46642"/>
          <a:stretch/>
        </p:blipFill>
        <p:spPr>
          <a:xfrm>
            <a:off x="4406887" y="1963216"/>
            <a:ext cx="2826595" cy="315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9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84000"/>
          </a:blip>
          <a:srcRect t="5038" b="10267"/>
          <a:stretch/>
        </p:blipFill>
        <p:spPr>
          <a:xfrm>
            <a:off x="0" y="-15498"/>
            <a:ext cx="12192000" cy="68812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5498"/>
            <a:ext cx="12192000" cy="6873498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2047" y="208999"/>
            <a:ext cx="26716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PROBLEM</a:t>
            </a:r>
            <a:endParaRPr lang="en-US" sz="22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2177065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DIN Next LT Pro Ultra Light" charset="0"/>
                <a:ea typeface="DIN Next LT Pro Ultra Light" charset="0"/>
                <a:cs typeface="DIN Next LT Pro Ultra Light" charset="0"/>
              </a:rPr>
              <a:t>MEETINGS</a:t>
            </a:r>
            <a:endParaRPr lang="en-US" sz="3000" b="1" dirty="0" smtClean="0">
              <a:solidFill>
                <a:schemeClr val="bg1"/>
              </a:solidFill>
              <a:latin typeface="DIN Next LT Pro Ultra Light" charset="0"/>
              <a:ea typeface="DIN Next LT Pro Ultra Light" charset="0"/>
              <a:cs typeface="DIN Next LT Pro Ultr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73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252" y="-2246"/>
            <a:ext cx="12192000" cy="6873498"/>
          </a:xfrm>
          <a:prstGeom prst="rect">
            <a:avLst/>
          </a:prstGeom>
          <a:solidFill>
            <a:srgbClr val="2C3E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102200" y="101681"/>
            <a:ext cx="3143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Prototype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8" y="159027"/>
            <a:ext cx="569561" cy="23791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396945"/>
            <a:ext cx="20069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0" y="1785395"/>
            <a:ext cx="12178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IMPLEMENTED FEATURES</a:t>
            </a:r>
            <a:endParaRPr lang="en-US" sz="32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518089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Meeting Organizer Flow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3166145"/>
            <a:ext cx="1219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Backend for Users and Meetings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21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252" y="-2246"/>
            <a:ext cx="12192000" cy="6873498"/>
          </a:xfrm>
          <a:prstGeom prst="rect">
            <a:avLst/>
          </a:prstGeom>
          <a:solidFill>
            <a:srgbClr val="2C3E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102200" y="101681"/>
            <a:ext cx="3143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Prototype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8" y="159027"/>
            <a:ext cx="569561" cy="23791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396945"/>
            <a:ext cx="20069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0" y="1785395"/>
            <a:ext cx="12178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UNIMPLEMENTED FEATURES</a:t>
            </a:r>
            <a:endParaRPr lang="en-US" sz="32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518089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Home Screen &amp; Dashboard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3166145"/>
            <a:ext cx="1219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Upcoming Meetings Flow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48" y="3798813"/>
            <a:ext cx="1219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RSVP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" y="4446869"/>
            <a:ext cx="1219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Login + Signup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76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252" y="-2246"/>
            <a:ext cx="12192000" cy="6873498"/>
          </a:xfrm>
          <a:prstGeom prst="rect">
            <a:avLst/>
          </a:prstGeom>
          <a:solidFill>
            <a:srgbClr val="2C3E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102200" y="101681"/>
            <a:ext cx="3143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Prototype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8" y="159027"/>
            <a:ext cx="569561" cy="23791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396945"/>
            <a:ext cx="20069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75" y="504667"/>
            <a:ext cx="12178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PROJECT COMPLETION PLAN</a:t>
            </a:r>
            <a:endParaRPr lang="en-US" sz="32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00099" y="6418866"/>
            <a:ext cx="10635615" cy="0"/>
          </a:xfrm>
          <a:prstGeom prst="straightConnector1">
            <a:avLst/>
          </a:prstGeom>
          <a:ln w="19050">
            <a:solidFill>
              <a:srgbClr val="6BB9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18646" y="6409220"/>
            <a:ext cx="3339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Thanksgiving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927079" y="6411008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Feb.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418646" y="1172495"/>
            <a:ext cx="3339465" cy="5204222"/>
          </a:xfrm>
          <a:prstGeom prst="rect">
            <a:avLst/>
          </a:prstGeom>
          <a:solidFill>
            <a:schemeClr val="bg2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884794" y="1172496"/>
            <a:ext cx="3339465" cy="5204222"/>
          </a:xfrm>
          <a:prstGeom prst="rect">
            <a:avLst/>
          </a:prstGeom>
          <a:solidFill>
            <a:schemeClr val="bg2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52499" y="1172496"/>
            <a:ext cx="3339465" cy="5204222"/>
          </a:xfrm>
          <a:prstGeom prst="rect">
            <a:avLst/>
          </a:prstGeom>
          <a:solidFill>
            <a:schemeClr val="bg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952500" y="5869924"/>
            <a:ext cx="1244436" cy="369332"/>
          </a:xfrm>
          <a:prstGeom prst="rect">
            <a:avLst/>
          </a:prstGeom>
          <a:solidFill>
            <a:srgbClr val="C5EFF7">
              <a:alpha val="6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ADD USERS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96935" y="5308693"/>
            <a:ext cx="1888177" cy="369332"/>
          </a:xfrm>
          <a:prstGeom prst="rect">
            <a:avLst/>
          </a:prstGeom>
          <a:solidFill>
            <a:srgbClr val="C5EFF7">
              <a:alpha val="6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ORGANIZER FLOW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85112" y="4754696"/>
            <a:ext cx="2363189" cy="369332"/>
          </a:xfrm>
          <a:prstGeom prst="rect">
            <a:avLst/>
          </a:prstGeom>
          <a:solidFill>
            <a:srgbClr val="C5EFF7">
              <a:alpha val="6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UPCOMING MEETINGS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884794" y="6404400"/>
            <a:ext cx="3339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Week 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52499" y="6418866"/>
            <a:ext cx="333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Week 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66149" y="4179624"/>
            <a:ext cx="684033" cy="369332"/>
          </a:xfrm>
          <a:prstGeom prst="rect">
            <a:avLst/>
          </a:prstGeom>
          <a:solidFill>
            <a:srgbClr val="C5EFF7">
              <a:alpha val="6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RSVP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65174" y="3604552"/>
            <a:ext cx="1392938" cy="369332"/>
          </a:xfrm>
          <a:prstGeom prst="rect">
            <a:avLst/>
          </a:prstGeom>
          <a:solidFill>
            <a:srgbClr val="C5EFF7">
              <a:alpha val="6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DASHBOARD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880119" y="3074124"/>
            <a:ext cx="843743" cy="369332"/>
          </a:xfrm>
          <a:prstGeom prst="rect">
            <a:avLst/>
          </a:prstGeom>
          <a:solidFill>
            <a:srgbClr val="C5EFF7">
              <a:alpha val="6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LOGIN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880119" y="2483017"/>
            <a:ext cx="1631421" cy="369332"/>
          </a:xfrm>
          <a:prstGeom prst="rect">
            <a:avLst/>
          </a:prstGeom>
          <a:solidFill>
            <a:srgbClr val="C5EFF7">
              <a:alpha val="6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NOTIFICATIONS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880119" y="1893233"/>
            <a:ext cx="3346477" cy="369332"/>
          </a:xfrm>
          <a:prstGeom prst="rect">
            <a:avLst/>
          </a:prstGeom>
          <a:solidFill>
            <a:srgbClr val="C5EFF7">
              <a:alpha val="6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DOCUMENTATION + ERROR MSG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426534" y="1314995"/>
            <a:ext cx="797725" cy="369332"/>
          </a:xfrm>
          <a:prstGeom prst="rect">
            <a:avLst/>
          </a:prstGeom>
          <a:solidFill>
            <a:srgbClr val="C5EFF7">
              <a:alpha val="6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FINISH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252" y="-2246"/>
            <a:ext cx="12192000" cy="6873498"/>
          </a:xfrm>
          <a:prstGeom prst="rect">
            <a:avLst/>
          </a:prstGeom>
          <a:solidFill>
            <a:srgbClr val="2C3E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102200" y="101681"/>
            <a:ext cx="3143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Prototype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8" y="159027"/>
            <a:ext cx="569561" cy="23791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396945"/>
            <a:ext cx="20069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0" y="1785395"/>
            <a:ext cx="12178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WIZARD OF OZ / HARDCODE / QUESTIONS</a:t>
            </a:r>
            <a:endParaRPr lang="en-US" sz="32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256810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Hopefully No Wizard of Oz Use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3166145"/>
            <a:ext cx="1219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Notifications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48" y="3798813"/>
            <a:ext cx="1219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Text Messaging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" y="4431481"/>
            <a:ext cx="1219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Will Add Users into the Database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5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5498"/>
            <a:ext cx="12192000" cy="6873498"/>
          </a:xfrm>
          <a:prstGeom prst="rect">
            <a:avLst/>
          </a:prstGeom>
          <a:solidFill>
            <a:srgbClr val="2C3E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3105780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PROTOTYPE DEMONSTRATION</a:t>
            </a:r>
            <a:endParaRPr lang="en-US" sz="35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8" y="159027"/>
            <a:ext cx="569561" cy="23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0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5498"/>
            <a:ext cx="12192000" cy="6873498"/>
          </a:xfrm>
          <a:prstGeom prst="rect">
            <a:avLst/>
          </a:prstGeom>
          <a:solidFill>
            <a:srgbClr val="2C3E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3105780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THANK YOU!</a:t>
            </a:r>
            <a:endParaRPr lang="en-US" sz="35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8" y="159027"/>
            <a:ext cx="569561" cy="23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4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84000"/>
          </a:blip>
          <a:srcRect t="5038" b="10267"/>
          <a:stretch/>
        </p:blipFill>
        <p:spPr>
          <a:xfrm>
            <a:off x="0" y="-15498"/>
            <a:ext cx="12192000" cy="68812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5498"/>
            <a:ext cx="12192000" cy="6873498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2047" y="208999"/>
            <a:ext cx="26716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PROBLEM</a:t>
            </a:r>
            <a:endParaRPr lang="en-US" sz="22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2177065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DIN Next LT Pro Ultra Light" charset="0"/>
                <a:ea typeface="DIN Next LT Pro Ultra Light" charset="0"/>
                <a:cs typeface="DIN Next LT Pro Ultra Light" charset="0"/>
              </a:rPr>
              <a:t>MEETINGS</a:t>
            </a:r>
            <a:endParaRPr lang="en-US" sz="3000" b="1" dirty="0" smtClean="0">
              <a:solidFill>
                <a:schemeClr val="bg1"/>
              </a:solidFill>
              <a:latin typeface="DIN Next LT Pro Ultra Light" charset="0"/>
              <a:ea typeface="DIN Next LT Pro Ultra Light" charset="0"/>
              <a:cs typeface="DIN Next LT Pro Ultra Light" charset="0"/>
            </a:endParaRP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DIN Next LT Pro Ultra Light" charset="0"/>
                <a:ea typeface="DIN Next LT Pro Ultra Light" charset="0"/>
                <a:cs typeface="DIN Next LT Pro Ultra Light" charset="0"/>
              </a:rPr>
              <a:t>OFTEN UPRODUCTIVE</a:t>
            </a:r>
          </a:p>
        </p:txBody>
      </p:sp>
    </p:spTree>
    <p:extLst>
      <p:ext uri="{BB962C8B-B14F-4D97-AF65-F5344CB8AC3E}">
        <p14:creationId xmlns:p14="http://schemas.microsoft.com/office/powerpoint/2010/main" val="388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84000"/>
          </a:blip>
          <a:srcRect t="5038" b="10267"/>
          <a:stretch/>
        </p:blipFill>
        <p:spPr>
          <a:xfrm>
            <a:off x="0" y="-15498"/>
            <a:ext cx="12192000" cy="68812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5498"/>
            <a:ext cx="12192000" cy="6873498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2047" y="208999"/>
            <a:ext cx="26716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PROBLEM</a:t>
            </a:r>
            <a:endParaRPr lang="en-US" sz="22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2177065"/>
            <a:ext cx="12191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DIN Next LT Pro Ultra Light" charset="0"/>
                <a:ea typeface="DIN Next LT Pro Ultra Light" charset="0"/>
                <a:cs typeface="DIN Next LT Pro Ultra Light" charset="0"/>
              </a:rPr>
              <a:t>MEETINGS</a:t>
            </a:r>
            <a:endParaRPr lang="en-US" sz="3000" b="1" dirty="0" smtClean="0">
              <a:solidFill>
                <a:schemeClr val="bg1"/>
              </a:solidFill>
              <a:latin typeface="DIN Next LT Pro Ultra Light" charset="0"/>
              <a:ea typeface="DIN Next LT Pro Ultra Light" charset="0"/>
              <a:cs typeface="DIN Next LT Pro Ultra Light" charset="0"/>
            </a:endParaRP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DIN Next LT Pro Ultra Light" charset="0"/>
                <a:ea typeface="DIN Next LT Pro Ultra Light" charset="0"/>
                <a:cs typeface="DIN Next LT Pro Ultra Light" charset="0"/>
              </a:rPr>
              <a:t>OFTEN UNPRODUCTIVE</a:t>
            </a: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DIN Next LT Pro Ultra Light" charset="0"/>
                <a:ea typeface="DIN Next LT Pro Ultra Light" charset="0"/>
                <a:cs typeface="DIN Next LT Pro Ultra Light" charset="0"/>
              </a:rPr>
              <a:t>LACK PURPOSE</a:t>
            </a:r>
          </a:p>
        </p:txBody>
      </p:sp>
    </p:spTree>
    <p:extLst>
      <p:ext uri="{BB962C8B-B14F-4D97-AF65-F5344CB8AC3E}">
        <p14:creationId xmlns:p14="http://schemas.microsoft.com/office/powerpoint/2010/main" val="54602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84000"/>
          </a:blip>
          <a:srcRect t="5038" b="10267"/>
          <a:stretch/>
        </p:blipFill>
        <p:spPr>
          <a:xfrm>
            <a:off x="0" y="-15498"/>
            <a:ext cx="12192000" cy="68812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5498"/>
            <a:ext cx="12192000" cy="6873498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2047" y="208999"/>
            <a:ext cx="26716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PROBLEM</a:t>
            </a:r>
            <a:endParaRPr lang="en-US" sz="22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2177065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DIN Next LT Pro Ultra Light" charset="0"/>
                <a:ea typeface="DIN Next LT Pro Ultra Light" charset="0"/>
                <a:cs typeface="DIN Next LT Pro Ultra Light" charset="0"/>
              </a:rPr>
              <a:t>MEETINGS</a:t>
            </a:r>
            <a:endParaRPr lang="en-US" sz="3000" b="1" dirty="0" smtClean="0">
              <a:solidFill>
                <a:schemeClr val="bg1"/>
              </a:solidFill>
              <a:latin typeface="DIN Next LT Pro Ultra Light" charset="0"/>
              <a:ea typeface="DIN Next LT Pro Ultra Light" charset="0"/>
              <a:cs typeface="DIN Next LT Pro Ultra Light" charset="0"/>
            </a:endParaRP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DIN Next LT Pro Ultra Light" charset="0"/>
                <a:ea typeface="DIN Next LT Pro Ultra Light" charset="0"/>
                <a:cs typeface="DIN Next LT Pro Ultra Light" charset="0"/>
              </a:rPr>
              <a:t>OFTEN UNPRODUCTIVE</a:t>
            </a: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DIN Next LT Pro Ultra Light" charset="0"/>
                <a:ea typeface="DIN Next LT Pro Ultra Light" charset="0"/>
                <a:cs typeface="DIN Next LT Pro Ultra Light" charset="0"/>
              </a:rPr>
              <a:t>LACK PURPOSE</a:t>
            </a: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DIN Next LT Pro Ultra Light" charset="0"/>
                <a:ea typeface="DIN Next LT Pro Ultra Light" charset="0"/>
                <a:cs typeface="DIN Next LT Pro Ultra Light" charset="0"/>
              </a:rPr>
              <a:t>EXCESS PEOPLE</a:t>
            </a:r>
          </a:p>
        </p:txBody>
      </p:sp>
    </p:spTree>
    <p:extLst>
      <p:ext uri="{BB962C8B-B14F-4D97-AF65-F5344CB8AC3E}">
        <p14:creationId xmlns:p14="http://schemas.microsoft.com/office/powerpoint/2010/main" val="175949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-15498"/>
            <a:ext cx="12192000" cy="6873498"/>
          </a:xfrm>
          <a:prstGeom prst="rect">
            <a:avLst/>
          </a:prstGeom>
          <a:solidFill>
            <a:srgbClr val="2C3E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66971" y="0"/>
            <a:ext cx="6125029" cy="6873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527" b="5806"/>
          <a:stretch/>
        </p:blipFill>
        <p:spPr>
          <a:xfrm>
            <a:off x="7155542" y="0"/>
            <a:ext cx="5392311" cy="6234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stA="45000" endPos="27000" dist="508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1" y="708982"/>
            <a:ext cx="60669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 SOLUTION:</a:t>
            </a:r>
            <a:endParaRPr lang="en-US" sz="22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953454"/>
            <a:ext cx="60669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MEET</a:t>
            </a:r>
            <a:endParaRPr lang="en-US" sz="3500" b="1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799" y="1935682"/>
            <a:ext cx="540631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bg1"/>
              </a:solidFill>
              <a:latin typeface="DINComp-Medium" charset="0"/>
              <a:ea typeface="DINComp-Medium" charset="0"/>
              <a:cs typeface="DINComp-Medium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DINComp-Medium" charset="0"/>
              <a:ea typeface="DINComp-Medium" charset="0"/>
              <a:cs typeface="DINComp-Medium" charset="0"/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DINComp-Medium" charset="0"/>
                <a:ea typeface="DINComp-Medium" charset="0"/>
                <a:cs typeface="DINComp-Medium" charset="0"/>
              </a:rPr>
              <a:t>Talking points will help users schedule productive meetings with clear purpose.</a:t>
            </a:r>
          </a:p>
          <a:p>
            <a:pPr algn="ctr"/>
            <a:endParaRPr lang="en-US" sz="1400" dirty="0" smtClean="0">
              <a:solidFill>
                <a:schemeClr val="bg1"/>
              </a:solidFill>
              <a:latin typeface="DINComp-Medium" charset="0"/>
              <a:ea typeface="DINComp-Medium" charset="0"/>
              <a:cs typeface="DINComp-Medium" charset="0"/>
            </a:endParaRPr>
          </a:p>
          <a:p>
            <a:pPr algn="ctr"/>
            <a:endParaRPr lang="en-US" sz="1400" dirty="0" smtClean="0">
              <a:solidFill>
                <a:schemeClr val="bg1"/>
              </a:solidFill>
              <a:latin typeface="DINComp-Medium" charset="0"/>
              <a:ea typeface="DINComp-Medium" charset="0"/>
              <a:cs typeface="DINComp-Medium" charset="0"/>
            </a:endParaRPr>
          </a:p>
          <a:p>
            <a:pPr algn="ctr"/>
            <a:endParaRPr lang="en-US" sz="1400" dirty="0" smtClean="0">
              <a:solidFill>
                <a:schemeClr val="bg1"/>
              </a:solidFill>
              <a:latin typeface="DINComp-Medium" charset="0"/>
              <a:ea typeface="DINComp-Medium" charset="0"/>
              <a:cs typeface="DINComp-Medium" charset="0"/>
            </a:endParaRPr>
          </a:p>
          <a:p>
            <a:pPr algn="ctr"/>
            <a:endParaRPr lang="en-US" sz="1400" dirty="0" smtClean="0">
              <a:solidFill>
                <a:schemeClr val="bg1"/>
              </a:solidFill>
              <a:latin typeface="DINComp-Medium" charset="0"/>
              <a:ea typeface="DINComp-Medium" charset="0"/>
              <a:cs typeface="DINComp-Medium" charset="0"/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DINComp-Medium" charset="0"/>
                <a:ea typeface="DINComp-Medium" charset="0"/>
                <a:cs typeface="DINComp-Medium" charset="0"/>
              </a:rPr>
              <a:t>RSVP allows users to inform the organizer of where they are relevant, and decline when they are not.</a:t>
            </a:r>
          </a:p>
          <a:p>
            <a:pPr algn="ctr"/>
            <a:endParaRPr lang="en-US" sz="1400" dirty="0" smtClean="0">
              <a:solidFill>
                <a:schemeClr val="bg1"/>
              </a:solidFill>
              <a:latin typeface="DINComp-Medium" charset="0"/>
              <a:ea typeface="DINComp-Medium" charset="0"/>
              <a:cs typeface="DINComp-Medium" charset="0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DINComp-Medium" charset="0"/>
              <a:ea typeface="DINComp-Medium" charset="0"/>
              <a:cs typeface="DINComp-Medium" charset="0"/>
            </a:endParaRPr>
          </a:p>
          <a:p>
            <a:pPr algn="ctr"/>
            <a:endParaRPr lang="en-US" sz="1400" dirty="0" smtClean="0">
              <a:solidFill>
                <a:schemeClr val="bg1"/>
              </a:solidFill>
              <a:latin typeface="DINComp-Medium" charset="0"/>
              <a:ea typeface="DINComp-Medium" charset="0"/>
              <a:cs typeface="DINComp-Medium" charset="0"/>
            </a:endParaRPr>
          </a:p>
          <a:p>
            <a:pPr algn="ctr"/>
            <a:endParaRPr lang="en-US" sz="1400" dirty="0" smtClean="0">
              <a:solidFill>
                <a:schemeClr val="bg1"/>
              </a:solidFill>
              <a:latin typeface="DINComp-Medium" charset="0"/>
              <a:ea typeface="DINComp-Medium" charset="0"/>
              <a:cs typeface="DINComp-Medium" charset="0"/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DINComp-Medium" charset="0"/>
                <a:ea typeface="DINComp-Medium" charset="0"/>
                <a:cs typeface="DINComp-Medium" charset="0"/>
              </a:rPr>
              <a:t>The meet dashboard helps users manage their meeting behavior and better understand how well their time is being allocated.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696278" y="1584396"/>
            <a:ext cx="2557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039" y="4620796"/>
            <a:ext cx="596900" cy="4572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8558" y="3334133"/>
            <a:ext cx="558800" cy="4699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3012" y="1978458"/>
            <a:ext cx="584200" cy="469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942" y="997525"/>
            <a:ext cx="2578401" cy="4586115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840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252" y="-2246"/>
            <a:ext cx="12192000" cy="6873498"/>
          </a:xfrm>
          <a:prstGeom prst="rect">
            <a:avLst/>
          </a:prstGeom>
          <a:solidFill>
            <a:srgbClr val="2C3E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1637475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DINComp" charset="0"/>
                <a:ea typeface="DINComp" charset="0"/>
                <a:cs typeface="DINComp" charset="0"/>
              </a:rPr>
              <a:t>OVERVIEW</a:t>
            </a:r>
            <a:endParaRPr lang="en-US" sz="2400" dirty="0">
              <a:solidFill>
                <a:schemeClr val="bg1"/>
              </a:solidFill>
              <a:latin typeface="DINComp" charset="0"/>
              <a:ea typeface="DINComp" charset="0"/>
              <a:cs typeface="DINComp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518089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Heuristic Evaluation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3166145"/>
            <a:ext cx="1219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Revised Design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798813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Prototype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287617" y="2046995"/>
            <a:ext cx="16167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8" y="159027"/>
            <a:ext cx="569561" cy="23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7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5498"/>
            <a:ext cx="12192000" cy="6873498"/>
          </a:xfrm>
          <a:prstGeom prst="rect">
            <a:avLst/>
          </a:prstGeom>
          <a:solidFill>
            <a:srgbClr val="2C3E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1637475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DINComp" charset="0"/>
                <a:ea typeface="DINComp" charset="0"/>
                <a:cs typeface="DINComp" charset="0"/>
              </a:rPr>
              <a:t>OVERVIEW</a:t>
            </a:r>
            <a:endParaRPr lang="en-US" sz="2400" dirty="0">
              <a:solidFill>
                <a:schemeClr val="bg1"/>
              </a:solidFill>
              <a:latin typeface="DINComp" charset="0"/>
              <a:ea typeface="DINComp" charset="0"/>
              <a:cs typeface="DINComp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518089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Heuristic Evaluation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3166145"/>
            <a:ext cx="1219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3"/>
                </a:solidFill>
                <a:latin typeface="DINComp-Light" charset="0"/>
                <a:ea typeface="DINComp-Light" charset="0"/>
                <a:cs typeface="DINComp-Light" charset="0"/>
              </a:rPr>
              <a:t>Revised Design</a:t>
            </a:r>
            <a:endParaRPr lang="en-US" sz="2000" dirty="0">
              <a:solidFill>
                <a:schemeClr val="accent3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798813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3"/>
                </a:solidFill>
                <a:latin typeface="DINComp-Light" charset="0"/>
                <a:ea typeface="DINComp-Light" charset="0"/>
                <a:cs typeface="DINComp-Light" charset="0"/>
              </a:rPr>
              <a:t>Prototype</a:t>
            </a:r>
            <a:endParaRPr lang="en-US" sz="2000" dirty="0">
              <a:solidFill>
                <a:schemeClr val="accent3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287617" y="2046995"/>
            <a:ext cx="16167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8" y="159027"/>
            <a:ext cx="569561" cy="23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8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252" y="-2246"/>
            <a:ext cx="12192000" cy="6873498"/>
          </a:xfrm>
          <a:prstGeom prst="rect">
            <a:avLst/>
          </a:prstGeom>
          <a:solidFill>
            <a:srgbClr val="2C3E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8438" y="101681"/>
            <a:ext cx="3143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Heuristic Evaluation</a:t>
            </a:r>
            <a:endParaRPr lang="en-US" sz="2000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8" y="159027"/>
            <a:ext cx="569561" cy="23791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396945"/>
            <a:ext cx="30757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7023" y="2054431"/>
            <a:ext cx="485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DINComp-Light" charset="0"/>
                <a:ea typeface="DINComp-Light" charset="0"/>
                <a:cs typeface="DINComp-Light" charset="0"/>
              </a:rPr>
              <a:t>[H2-9: User Control and Freedom] [Severity 4]</a:t>
            </a:r>
            <a:endParaRPr lang="en-US" dirty="0">
              <a:solidFill>
                <a:schemeClr val="bg1"/>
              </a:solidFill>
              <a:latin typeface="DINComp-Light" charset="0"/>
              <a:ea typeface="DINComp-Light" charset="0"/>
              <a:cs typeface="DINComp-Ligh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3201" y="2423763"/>
            <a:ext cx="486888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N</a:t>
            </a:r>
            <a:r>
              <a:rPr lang="en-US" sz="1700" dirty="0" smtClean="0">
                <a:solidFill>
                  <a:schemeClr val="bg1"/>
                </a:solidFill>
              </a:rPr>
              <a:t>o </a:t>
            </a:r>
            <a:r>
              <a:rPr lang="en-US" sz="1700" dirty="0">
                <a:solidFill>
                  <a:schemeClr val="bg1"/>
                </a:solidFill>
              </a:rPr>
              <a:t>option for creating another meeting without sending or canceling the current meeting. </a:t>
            </a:r>
            <a:endParaRPr lang="en-US" sz="1700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700" dirty="0" smtClean="0">
                <a:solidFill>
                  <a:schemeClr val="bg1"/>
                </a:solidFill>
              </a:rPr>
              <a:t>If </a:t>
            </a:r>
            <a:r>
              <a:rPr lang="en-US" sz="1700" dirty="0">
                <a:solidFill>
                  <a:schemeClr val="bg1"/>
                </a:solidFill>
              </a:rPr>
              <a:t>the user wanted to make multiple meetings before sending them to attendees, they would not be able to. </a:t>
            </a:r>
            <a:endParaRPr lang="en-US" sz="1700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700" dirty="0" smtClean="0">
                <a:solidFill>
                  <a:srgbClr val="6BB9F0"/>
                </a:solidFill>
              </a:rPr>
              <a:t>Implement </a:t>
            </a:r>
            <a:r>
              <a:rPr lang="en-US" sz="1700" dirty="0">
                <a:solidFill>
                  <a:srgbClr val="6BB9F0"/>
                </a:solidFill>
              </a:rPr>
              <a:t>a save function for meetings. </a:t>
            </a:r>
            <a:endParaRPr lang="en-US" sz="1700" dirty="0" smtClean="0">
              <a:solidFill>
                <a:srgbClr val="6BB9F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 smtClean="0">
                <a:solidFill>
                  <a:schemeClr val="bg1"/>
                </a:solidFill>
              </a:rPr>
              <a:t>Our Solution</a:t>
            </a:r>
            <a:r>
              <a:rPr lang="en-US" sz="1700" dirty="0">
                <a:solidFill>
                  <a:schemeClr val="bg1"/>
                </a:solidFill>
              </a:rPr>
              <a:t>: Added additional screen to access unfinished meeting invites and start new meetings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66971" y="0"/>
            <a:ext cx="6125029" cy="6873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7155542" y="0"/>
            <a:ext cx="5392311" cy="6234259"/>
            <a:chOff x="7155542" y="0"/>
            <a:chExt cx="5392311" cy="623425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l="18527" b="5806"/>
            <a:stretch/>
          </p:blipFill>
          <p:spPr>
            <a:xfrm>
              <a:off x="7155542" y="0"/>
              <a:ext cx="5392311" cy="62342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reflection endPos="28000" dir="5400000" sy="-100000" algn="bl" rotWithShape="0"/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2784" y="973253"/>
              <a:ext cx="2602505" cy="4628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92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</TotalTime>
  <Words>668</Words>
  <Application>Microsoft Macintosh PowerPoint</Application>
  <PresentationFormat>Widescreen</PresentationFormat>
  <Paragraphs>154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Calibri</vt:lpstr>
      <vt:lpstr>Calibri Light</vt:lpstr>
      <vt:lpstr>DIN Next LT Pro Ultra Light</vt:lpstr>
      <vt:lpstr>DINComp</vt:lpstr>
      <vt:lpstr>DINComp-Light</vt:lpstr>
      <vt:lpstr>DINComp-Medium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liza gurtin</dc:creator>
  <cp:lastModifiedBy>liza gurtin</cp:lastModifiedBy>
  <cp:revision>62</cp:revision>
  <cp:lastPrinted>2015-11-19T21:14:30Z</cp:lastPrinted>
  <dcterms:created xsi:type="dcterms:W3CDTF">2015-10-08T18:40:37Z</dcterms:created>
  <dcterms:modified xsi:type="dcterms:W3CDTF">2015-11-20T01:56:56Z</dcterms:modified>
</cp:coreProperties>
</file>