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</p:sldIdLst>
  <p:sldSz cy="5143500" cx="9144000"/>
  <p:notesSz cx="6858000" cy="9144000"/>
  <p:embeddedFontLst>
    <p:embeddedFont>
      <p:font typeface="Didact Gothic"/>
      <p:regular r:id="rId5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font" Target="fonts/DidactGothic-regular.fntdata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(1) Home Screen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&gt; comments in final recommendations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&gt; too much unused space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&gt; graphic was too big and didnt do anything (not clickable)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(2) Clock Logic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&gt; 7 level 4-5 severity issues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&gt; not all minutes are available - clock in 30 min increments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&gt; no distinction between AM / PM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&gt; time selection scroller was not visible or intuitive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&gt; lack of flexibility for adjusting bed/wake times (i.e. after bed time has passed)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handful of level 1-3 severity issues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(3) Navigation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2 level 4-5 severity issues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changing set up settings later 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confusing back/home buttons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handful of level 1-3 severity issues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comments in final recommendations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(4) fix me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4 level 4-5 severity issues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laborious task to set weekly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some design problems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redefine its purpose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(5) progress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2 level 4-5 severity issues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more design problems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redefining purpose of these screens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focus on 1-3 of heuristic eval - related to task #1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GOAL = calculate sleep debt, display it, set bed/wake times, and get alerts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&gt; sleep debt graphic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graphic will serve as a fix me button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improved coloring schematics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complemented by “Functioning at %”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&gt; sleep debt graphic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graphic will serve as a fix me button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improved coloring schematics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**	&gt; will be complemented by “Functioning at %” &amp; # value of sleep debt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use of space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focal point is setting alarms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bedtime countdown w/ sleep now button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still improvements on maximizing use of space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&gt; use of space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focal point is setting alarms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	&gt; bedtime countdown w/ sleep now button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still improvements on maximizing use of space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use of space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focal point is setting alarms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	&gt; bedtime countdown w/ sleep now button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still improvements on maximizing use of space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centered around bed &amp; wake times + ability to adjust times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countdown till bedtime + sleep now button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focus more on setting your daily / nightly schedule as we know that people’s schedules are constantly changing so scheduling a week of wake/bed times is a lot to ask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&gt; centered around bed &amp; wake times + ability to adjust times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countdown till bedtime + sleep now button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focus more on setting your daily / nightly schedule as we know that people’s schedules are constantly changing so scheduling a week of wake/bed times is a lot to ask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intuitive bed/wake time alarm set up + more flexibility with adjusting alarms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improved visibility of time scroller because there is 1 not 2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toggle between setting wake and bed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&gt; intuitive bed/wake time alarm set up + more flexibility with adjusting alarms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improved visibility of time scroller because there is 1 not 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toggle between setting wake and bed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intuitive bed/wake time alarm set up + more flexibility with adjusting alarms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improved visibility of time scroller because there is 1 not 2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	&gt; toggle between setting wake and bed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&gt; static navigation bar on all screens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&gt; improved ease &amp; flow of user interaction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&gt; more intuitive &amp; less confusing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eliminated “&lt;Home” buttons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&gt; static navigation bar on all screens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&gt; improved ease &amp; flow of user interaction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&gt; more intuitive &amp; less confusing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eliminated “&lt;Home” buttons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&gt; static navigation bar on all screens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&gt; improved ease &amp; flow of user interaction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&gt; more intuitive &amp; less confusing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&gt; eliminated “&lt;Home” buttons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** &lt; BACK WONT BE THERE - ONLY FOR TESTING PURPOSES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&gt;XCode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	** version control issues have affected production of prototype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&gt;Github (collaboration)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ADD IN GRAPHIC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new focus = focus less full week calendars and more on nightly sleep/setting one alarm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revamp Task #2/3 features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redefine “Fix me” function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implement easier weekly schedule planning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allow user to save alarms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redefine “Progress” screens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incorporate educational component (learn why sleep in important and where sleep debt comes from and other interesting sleep related info/articles)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avoid hard coding data &amp; Wizard of Oz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user functionality &amp; design testing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improve overall consistency in design / branding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refine nav bar w/ icons &amp; 5 components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learn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alarms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home/sleep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progress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settings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new focus = focus less full week calendars and more on nightly sleep/setting one alarm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revamp Task #2/3 features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redefine “Fix me” function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implement easier weekly schedule planning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allow user to save alarms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redefine “Progress” screens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incorporate educational component (learn why sleep in important and where sleep debt comes from and other interesting sleep related info/articles)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avoid hard coding data &amp; Wizard of Oz &gt;&gt; implement FB SDK and parse for saving user input and settings etc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9" name="Shape 3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user functionality &amp; design testing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feedback on usability and design choices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maintain strong overall consistency in design / branding 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7" name="Shape 3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(1) Home Screen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&gt; comments in final recommendations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&gt; too much unused space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	&gt; graphic was too big and didnt do anything (not clickable)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(2) Clock Logic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&gt; 7 level 4-5 severity issues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&gt; not all minutes are available - clock in 30 min increments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&gt; no distinction between AM / PM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&gt; time selection scroller was not visible or intuitive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&gt; lack of flexibility for adjusting bed/wake times (i.e. after bed time has passed)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handful of level 1-3 severity issues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(3) Navigation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2 level 4-5 severity issues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changing set up settings later 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confusing back/home buttons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handful of level 1-3 severity issues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comments in final recommendations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(4) fix me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4 level 4-5 severity issues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laborious task to set weekly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some design problems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redefine its purpose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 (5) progress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&gt; 2 level 4-5 severity issues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	&gt; more design problems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	&gt; redefining purpose of these screens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5200"/>
            </a:lvl1pPr>
            <a:lvl2pPr rtl="0" algn="ctr">
              <a:spcBef>
                <a:spcPts val="0"/>
              </a:spcBef>
              <a:buSzPct val="100000"/>
              <a:defRPr sz="5200"/>
            </a:lvl2pPr>
            <a:lvl3pPr rtl="0" algn="ctr">
              <a:spcBef>
                <a:spcPts val="0"/>
              </a:spcBef>
              <a:buSzPct val="100000"/>
              <a:defRPr sz="5200"/>
            </a:lvl3pPr>
            <a:lvl4pPr rtl="0" algn="ctr">
              <a:spcBef>
                <a:spcPts val="0"/>
              </a:spcBef>
              <a:buSzPct val="100000"/>
              <a:defRPr sz="5200"/>
            </a:lvl4pPr>
            <a:lvl5pPr rtl="0" algn="ctr">
              <a:spcBef>
                <a:spcPts val="0"/>
              </a:spcBef>
              <a:buSzPct val="100000"/>
              <a:defRPr sz="5200"/>
            </a:lvl5pPr>
            <a:lvl6pPr rtl="0" algn="ctr">
              <a:spcBef>
                <a:spcPts val="0"/>
              </a:spcBef>
              <a:buSzPct val="100000"/>
              <a:defRPr sz="5200"/>
            </a:lvl6pPr>
            <a:lvl7pPr rtl="0" algn="ctr">
              <a:spcBef>
                <a:spcPts val="0"/>
              </a:spcBef>
              <a:buSzPct val="100000"/>
              <a:defRPr sz="5200"/>
            </a:lvl7pPr>
            <a:lvl8pPr rtl="0" algn="ctr">
              <a:spcBef>
                <a:spcPts val="0"/>
              </a:spcBef>
              <a:buSzPct val="100000"/>
              <a:defRPr sz="5200"/>
            </a:lvl8pPr>
            <a:lvl9pPr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12000"/>
            </a:lvl1pPr>
            <a:lvl2pPr rtl="0" algn="ctr">
              <a:spcBef>
                <a:spcPts val="0"/>
              </a:spcBef>
              <a:buSzPct val="100000"/>
              <a:defRPr sz="12000"/>
            </a:lvl2pPr>
            <a:lvl3pPr rtl="0" algn="ctr">
              <a:spcBef>
                <a:spcPts val="0"/>
              </a:spcBef>
              <a:buSzPct val="100000"/>
              <a:defRPr sz="12000"/>
            </a:lvl3pPr>
            <a:lvl4pPr rtl="0" algn="ctr">
              <a:spcBef>
                <a:spcPts val="0"/>
              </a:spcBef>
              <a:buSzPct val="100000"/>
              <a:defRPr sz="12000"/>
            </a:lvl4pPr>
            <a:lvl5pPr rtl="0" algn="ctr">
              <a:spcBef>
                <a:spcPts val="0"/>
              </a:spcBef>
              <a:buSzPct val="100000"/>
              <a:defRPr sz="12000"/>
            </a:lvl5pPr>
            <a:lvl6pPr rtl="0" algn="ctr">
              <a:spcBef>
                <a:spcPts val="0"/>
              </a:spcBef>
              <a:buSzPct val="100000"/>
              <a:defRPr sz="12000"/>
            </a:lvl6pPr>
            <a:lvl7pPr rtl="0" algn="ctr">
              <a:spcBef>
                <a:spcPts val="0"/>
              </a:spcBef>
              <a:buSzPct val="100000"/>
              <a:defRPr sz="12000"/>
            </a:lvl7pPr>
            <a:lvl8pPr rtl="0" algn="ctr">
              <a:spcBef>
                <a:spcPts val="0"/>
              </a:spcBef>
              <a:buSzPct val="100000"/>
              <a:defRPr sz="12000"/>
            </a:lvl8pPr>
            <a:lvl9pPr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SzPct val="100000"/>
              <a:defRPr sz="3600"/>
            </a:lvl1pPr>
            <a:lvl2pPr rtl="0" algn="ctr">
              <a:spcBef>
                <a:spcPts val="0"/>
              </a:spcBef>
              <a:buSzPct val="100000"/>
              <a:defRPr sz="3600"/>
            </a:lvl2pPr>
            <a:lvl3pPr rtl="0" algn="ctr">
              <a:spcBef>
                <a:spcPts val="0"/>
              </a:spcBef>
              <a:buSzPct val="100000"/>
              <a:defRPr sz="3600"/>
            </a:lvl3pPr>
            <a:lvl4pPr rtl="0" algn="ctr">
              <a:spcBef>
                <a:spcPts val="0"/>
              </a:spcBef>
              <a:buSzPct val="100000"/>
              <a:defRPr sz="3600"/>
            </a:lvl4pPr>
            <a:lvl5pPr rtl="0" algn="ctr">
              <a:spcBef>
                <a:spcPts val="0"/>
              </a:spcBef>
              <a:buSzPct val="100000"/>
              <a:defRPr sz="3600"/>
            </a:lvl5pPr>
            <a:lvl6pPr rtl="0" algn="ctr">
              <a:spcBef>
                <a:spcPts val="0"/>
              </a:spcBef>
              <a:buSzPct val="100000"/>
              <a:defRPr sz="3600"/>
            </a:lvl6pPr>
            <a:lvl7pPr rtl="0" algn="ctr">
              <a:spcBef>
                <a:spcPts val="0"/>
              </a:spcBef>
              <a:buSzPct val="100000"/>
              <a:defRPr sz="3600"/>
            </a:lvl7pPr>
            <a:lvl8pPr rtl="0" algn="ctr">
              <a:spcBef>
                <a:spcPts val="0"/>
              </a:spcBef>
              <a:buSzPct val="100000"/>
              <a:defRPr sz="3600"/>
            </a:lvl8pPr>
            <a:lvl9pPr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SzPct val="100000"/>
              <a:defRPr sz="2400"/>
            </a:lvl1pPr>
            <a:lvl2pPr rtl="0">
              <a:spcBef>
                <a:spcPts val="0"/>
              </a:spcBef>
              <a:buSzPct val="100000"/>
              <a:defRPr sz="2400"/>
            </a:lvl2pPr>
            <a:lvl3pPr rtl="0">
              <a:spcBef>
                <a:spcPts val="0"/>
              </a:spcBef>
              <a:buSzPct val="100000"/>
              <a:defRPr sz="2400"/>
            </a:lvl3pPr>
            <a:lvl4pPr rtl="0">
              <a:spcBef>
                <a:spcPts val="0"/>
              </a:spcBef>
              <a:buSzPct val="100000"/>
              <a:defRPr sz="2400"/>
            </a:lvl4pPr>
            <a:lvl5pPr rtl="0">
              <a:spcBef>
                <a:spcPts val="0"/>
              </a:spcBef>
              <a:buSzPct val="100000"/>
              <a:defRPr sz="2400"/>
            </a:lvl5pPr>
            <a:lvl6pPr rtl="0">
              <a:spcBef>
                <a:spcPts val="0"/>
              </a:spcBef>
              <a:buSzPct val="100000"/>
              <a:defRPr sz="2400"/>
            </a:lvl6pPr>
            <a:lvl7pPr rtl="0">
              <a:spcBef>
                <a:spcPts val="0"/>
              </a:spcBef>
              <a:buSzPct val="100000"/>
              <a:defRPr sz="2400"/>
            </a:lvl7pPr>
            <a:lvl8pPr rtl="0">
              <a:spcBef>
                <a:spcPts val="0"/>
              </a:spcBef>
              <a:buSzPct val="100000"/>
              <a:defRPr sz="2400"/>
            </a:lvl8pPr>
            <a:lvl9pPr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2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SzPct val="100000"/>
              <a:defRPr sz="4800"/>
            </a:lvl1pPr>
            <a:lvl2pPr rtl="0">
              <a:spcBef>
                <a:spcPts val="0"/>
              </a:spcBef>
              <a:buSzPct val="100000"/>
              <a:defRPr sz="4800"/>
            </a:lvl2pPr>
            <a:lvl3pPr rtl="0">
              <a:spcBef>
                <a:spcPts val="0"/>
              </a:spcBef>
              <a:buSzPct val="100000"/>
              <a:defRPr sz="4800"/>
            </a:lvl3pPr>
            <a:lvl4pPr rtl="0">
              <a:spcBef>
                <a:spcPts val="0"/>
              </a:spcBef>
              <a:buSzPct val="100000"/>
              <a:defRPr sz="4800"/>
            </a:lvl4pPr>
            <a:lvl5pPr rtl="0">
              <a:spcBef>
                <a:spcPts val="0"/>
              </a:spcBef>
              <a:buSzPct val="100000"/>
              <a:defRPr sz="4800"/>
            </a:lvl5pPr>
            <a:lvl6pPr rtl="0">
              <a:spcBef>
                <a:spcPts val="0"/>
              </a:spcBef>
              <a:buSzPct val="100000"/>
              <a:defRPr sz="4800"/>
            </a:lvl6pPr>
            <a:lvl7pPr rtl="0">
              <a:spcBef>
                <a:spcPts val="0"/>
              </a:spcBef>
              <a:buSzPct val="100000"/>
              <a:defRPr sz="4800"/>
            </a:lvl7pPr>
            <a:lvl8pPr rtl="0">
              <a:spcBef>
                <a:spcPts val="0"/>
              </a:spcBef>
              <a:buSzPct val="100000"/>
              <a:defRPr sz="4800"/>
            </a:lvl8pPr>
            <a:lvl9pPr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4200"/>
            </a:lvl1pPr>
            <a:lvl2pPr rtl="0" algn="ctr">
              <a:spcBef>
                <a:spcPts val="0"/>
              </a:spcBef>
              <a:buSzPct val="100000"/>
              <a:defRPr sz="4200"/>
            </a:lvl2pPr>
            <a:lvl3pPr rtl="0" algn="ctr">
              <a:spcBef>
                <a:spcPts val="0"/>
              </a:spcBef>
              <a:buSzPct val="100000"/>
              <a:defRPr sz="4200"/>
            </a:lvl3pPr>
            <a:lvl4pPr rtl="0" algn="ctr">
              <a:spcBef>
                <a:spcPts val="0"/>
              </a:spcBef>
              <a:buSzPct val="100000"/>
              <a:defRPr sz="4200"/>
            </a:lvl4pPr>
            <a:lvl5pPr rtl="0" algn="ctr">
              <a:spcBef>
                <a:spcPts val="0"/>
              </a:spcBef>
              <a:buSzPct val="100000"/>
              <a:defRPr sz="4200"/>
            </a:lvl5pPr>
            <a:lvl6pPr rtl="0" algn="ctr">
              <a:spcBef>
                <a:spcPts val="0"/>
              </a:spcBef>
              <a:buSzPct val="100000"/>
              <a:defRPr sz="4200"/>
            </a:lvl6pPr>
            <a:lvl7pPr rtl="0" algn="ctr">
              <a:spcBef>
                <a:spcPts val="0"/>
              </a:spcBef>
              <a:buSzPct val="100000"/>
              <a:defRPr sz="4200"/>
            </a:lvl7pPr>
            <a:lvl8pPr rtl="0" algn="ctr">
              <a:spcBef>
                <a:spcPts val="0"/>
              </a:spcBef>
              <a:buSzPct val="100000"/>
              <a:defRPr sz="4200"/>
            </a:lvl8pPr>
            <a:lvl9pPr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0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Relationship Id="rId5" Type="http://schemas.openxmlformats.org/officeDocument/2006/relationships/image" Target="../media/image0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03.png"/><Relationship Id="rId4" Type="http://schemas.openxmlformats.org/officeDocument/2006/relationships/image" Target="../media/image01.png"/><Relationship Id="rId5" Type="http://schemas.openxmlformats.org/officeDocument/2006/relationships/image" Target="../media/image00.png"/><Relationship Id="rId6" Type="http://schemas.openxmlformats.org/officeDocument/2006/relationships/image" Target="../media/image05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Relationship Id="rId5" Type="http://schemas.openxmlformats.org/officeDocument/2006/relationships/image" Target="../media/image05.png"/><Relationship Id="rId6" Type="http://schemas.openxmlformats.org/officeDocument/2006/relationships/image" Target="../media/image0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09.png"/><Relationship Id="rId4" Type="http://schemas.openxmlformats.org/officeDocument/2006/relationships/image" Target="../media/image06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03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03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03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03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04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03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08.png"/><Relationship Id="rId4" Type="http://schemas.openxmlformats.org/officeDocument/2006/relationships/image" Target="../media/image07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subTitle"/>
          </p:nvPr>
        </p:nvSpPr>
        <p:spPr>
          <a:xfrm>
            <a:off x="311700" y="3622850"/>
            <a:ext cx="8520599" cy="1151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5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Hi-Fi Midway Milestone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i="1" lang="en" sz="25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The Dream Team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b="22904" l="0" r="0" t="14634"/>
          <a:stretch/>
        </p:blipFill>
        <p:spPr>
          <a:xfrm>
            <a:off x="1660262" y="266200"/>
            <a:ext cx="5823474" cy="3637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599" cy="3666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(1) Home Screen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(2) Clock Logic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(3) Navigation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(4) Fix Me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(5) Progress Screens</a:t>
            </a:r>
          </a:p>
        </p:txBody>
      </p:sp>
      <p:sp>
        <p:nvSpPr>
          <p:cNvPr id="106" name="Shape 106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599" cy="3666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(1) Home Screen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(2) Clock Logic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(3) Navigation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(4) Fix Me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(5) Progress Screens</a:t>
            </a:r>
          </a:p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152475"/>
            <a:ext cx="8520599" cy="3666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(1) Home Screen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(2) Clock Logic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(3) Navigation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(4) Fix Me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(5) Progress Screens</a:t>
            </a:r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599" cy="3666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(1) Home Screen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(2) Clock Logic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(3) Navigation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(4) Fix Me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(5) Progress Screens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152475"/>
            <a:ext cx="8520599" cy="3666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(1) Home Screen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(2) Clock Logic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(3) Navigation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(4) Fix Me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(5) </a:t>
            </a:r>
            <a:r>
              <a:rPr lang="en" sz="3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Progress Screens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Roadmap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Design Revisions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Current Status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Gameplan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Home Screen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/>
          <p:nvPr/>
        </p:nvSpPr>
        <p:spPr>
          <a:xfrm>
            <a:off x="1687650" y="2112825"/>
            <a:ext cx="1977600" cy="17145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Home Screen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1687650" y="2112825"/>
            <a:ext cx="1977600" cy="17145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6800" y="1082800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/>
          <p:nvPr/>
        </p:nvSpPr>
        <p:spPr>
          <a:xfrm>
            <a:off x="4838200" y="2224525"/>
            <a:ext cx="2801100" cy="18683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Home Screen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6800" y="1082800"/>
            <a:ext cx="2403900" cy="3929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Home Screen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/>
          <p:nvPr/>
        </p:nvSpPr>
        <p:spPr>
          <a:xfrm>
            <a:off x="1687650" y="2391150"/>
            <a:ext cx="841800" cy="5006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500">
                <a:latin typeface="Didact Gothic"/>
                <a:ea typeface="Didact Gothic"/>
                <a:cs typeface="Didact Gothic"/>
                <a:sym typeface="Didact Gothic"/>
              </a:rPr>
              <a:t>sleep more, live better.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6800" y="1082800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Home Screen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>
            <a:off x="1687650" y="2391150"/>
            <a:ext cx="841800" cy="5006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5059150" y="4211025"/>
            <a:ext cx="2359200" cy="5006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Home Screen</a:t>
            </a:r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/>
          <p:nvPr/>
        </p:nvSpPr>
        <p:spPr>
          <a:xfrm>
            <a:off x="1687650" y="3669600"/>
            <a:ext cx="1977600" cy="7445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6800" y="1082800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Home Screen</a:t>
            </a:r>
          </a:p>
        </p:txBody>
      </p:sp>
      <p:pic>
        <p:nvPicPr>
          <p:cNvPr id="189" name="Shape 1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/>
          <p:nvPr/>
        </p:nvSpPr>
        <p:spPr>
          <a:xfrm>
            <a:off x="4817500" y="999025"/>
            <a:ext cx="2842499" cy="12366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1687650" y="3669600"/>
            <a:ext cx="1977600" cy="7445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Clock Logic</a:t>
            </a:r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/>
          <p:nvPr/>
        </p:nvSpPr>
        <p:spPr>
          <a:xfrm>
            <a:off x="1687650" y="3669600"/>
            <a:ext cx="1977600" cy="7445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Clock Logic</a:t>
            </a:r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/>
          <p:nvPr/>
        </p:nvSpPr>
        <p:spPr>
          <a:xfrm>
            <a:off x="1687650" y="3669600"/>
            <a:ext cx="1977600" cy="7445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6" name="Shape 2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6800" y="1082800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/>
          <p:nvPr/>
        </p:nvSpPr>
        <p:spPr>
          <a:xfrm>
            <a:off x="4817500" y="999025"/>
            <a:ext cx="2842499" cy="12366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Clock Logic</a:t>
            </a:r>
          </a:p>
        </p:txBody>
      </p:sp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025" y="1088125"/>
            <a:ext cx="2041159" cy="39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/>
          <p:nvPr/>
        </p:nvSpPr>
        <p:spPr>
          <a:xfrm>
            <a:off x="1687650" y="3669600"/>
            <a:ext cx="1977600" cy="7445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5" name="Shape 2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6800" y="1082800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/>
          <p:nvPr/>
        </p:nvSpPr>
        <p:spPr>
          <a:xfrm>
            <a:off x="4817500" y="999025"/>
            <a:ext cx="1038900" cy="12366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Shape 221"/>
          <p:cNvPicPr preferRelativeResize="0"/>
          <p:nvPr/>
        </p:nvPicPr>
        <p:blipFill rotWithShape="1">
          <a:blip r:embed="rId3">
            <a:alphaModFix/>
          </a:blip>
          <a:srcRect b="0" l="2919" r="2909" t="0"/>
          <a:stretch/>
        </p:blipFill>
        <p:spPr>
          <a:xfrm>
            <a:off x="3597175" y="1278875"/>
            <a:ext cx="1631599" cy="3163597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Navigation</a:t>
            </a:r>
          </a:p>
        </p:txBody>
      </p:sp>
      <p:pic>
        <p:nvPicPr>
          <p:cNvPr id="223" name="Shape 2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61173"/>
            <a:ext cx="1631599" cy="313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 rotWithShape="1">
          <a:blip r:embed="rId5">
            <a:alphaModFix/>
          </a:blip>
          <a:srcRect b="1399" l="2362" r="2362" t="1399"/>
          <a:stretch/>
        </p:blipFill>
        <p:spPr>
          <a:xfrm>
            <a:off x="1972500" y="1282150"/>
            <a:ext cx="1631600" cy="315704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359350" y="3647750"/>
            <a:ext cx="1536299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2002087" y="3634900"/>
            <a:ext cx="1536299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3680950" y="3647750"/>
            <a:ext cx="1536299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 txBox="1"/>
          <p:nvPr/>
        </p:nvSpPr>
        <p:spPr>
          <a:xfrm>
            <a:off x="359350" y="4352075"/>
            <a:ext cx="1536299" cy="33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Home Nav Bar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930550" y="4352075"/>
            <a:ext cx="1631700" cy="33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Progress Nav Bar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3633300" y="4352075"/>
            <a:ext cx="1631700" cy="33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No Nav Bar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2900" y="759412"/>
            <a:ext cx="2403900" cy="3929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 rotWithShape="1">
          <a:blip r:embed="rId4">
            <a:alphaModFix/>
          </a:blip>
          <a:srcRect b="0" l="2919" r="2909" t="0"/>
          <a:stretch/>
        </p:blipFill>
        <p:spPr>
          <a:xfrm>
            <a:off x="3597175" y="1278875"/>
            <a:ext cx="1631599" cy="3163597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Navigation</a:t>
            </a:r>
          </a:p>
        </p:txBody>
      </p:sp>
      <p:pic>
        <p:nvPicPr>
          <p:cNvPr id="238" name="Shape 2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261173"/>
            <a:ext cx="1631599" cy="313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 rotWithShape="1">
          <a:blip r:embed="rId6">
            <a:alphaModFix/>
          </a:blip>
          <a:srcRect b="1399" l="2362" r="2362" t="1399"/>
          <a:stretch/>
        </p:blipFill>
        <p:spPr>
          <a:xfrm>
            <a:off x="1972500" y="1282150"/>
            <a:ext cx="1631600" cy="3157049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/>
          <p:nvPr/>
        </p:nvSpPr>
        <p:spPr>
          <a:xfrm>
            <a:off x="359350" y="3647750"/>
            <a:ext cx="1536299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/>
        </p:nvSpPr>
        <p:spPr>
          <a:xfrm>
            <a:off x="2002087" y="3634900"/>
            <a:ext cx="1536299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3680950" y="3647750"/>
            <a:ext cx="1536299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6080100" y="4279625"/>
            <a:ext cx="2869499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 txBox="1"/>
          <p:nvPr/>
        </p:nvSpPr>
        <p:spPr>
          <a:xfrm>
            <a:off x="359350" y="4352075"/>
            <a:ext cx="1536299" cy="33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Home Nav Bar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1930550" y="4352075"/>
            <a:ext cx="1631700" cy="33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Progress Nav Bar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3633300" y="4352075"/>
            <a:ext cx="1631700" cy="33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No Nav Bar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6389075" y="4667700"/>
            <a:ext cx="2259900" cy="33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STATIC Nav Bar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Shape 252"/>
          <p:cNvPicPr preferRelativeResize="0"/>
          <p:nvPr/>
        </p:nvPicPr>
        <p:blipFill rotWithShape="1">
          <a:blip r:embed="rId3">
            <a:alphaModFix/>
          </a:blip>
          <a:srcRect b="0" l="2919" r="2909" t="0"/>
          <a:stretch/>
        </p:blipFill>
        <p:spPr>
          <a:xfrm>
            <a:off x="3597175" y="1278875"/>
            <a:ext cx="1631599" cy="3163597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Shape 253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Design Revision: Navigation</a:t>
            </a:r>
          </a:p>
        </p:txBody>
      </p:sp>
      <p:pic>
        <p:nvPicPr>
          <p:cNvPr id="254" name="Shape 2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61173"/>
            <a:ext cx="1631599" cy="313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 rotWithShape="1">
          <a:blip r:embed="rId5">
            <a:alphaModFix/>
          </a:blip>
          <a:srcRect b="1399" l="2362" r="2362" t="1399"/>
          <a:stretch/>
        </p:blipFill>
        <p:spPr>
          <a:xfrm>
            <a:off x="1972500" y="1282150"/>
            <a:ext cx="1631600" cy="3157049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/>
          <p:nvPr/>
        </p:nvSpPr>
        <p:spPr>
          <a:xfrm>
            <a:off x="2002075" y="1597550"/>
            <a:ext cx="624000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x="6389075" y="4667700"/>
            <a:ext cx="2259900" cy="33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STATIC Nav Bar</a:t>
            </a:r>
          </a:p>
        </p:txBody>
      </p:sp>
      <p:sp>
        <p:nvSpPr>
          <p:cNvPr id="258" name="Shape 258"/>
          <p:cNvSpPr/>
          <p:nvPr/>
        </p:nvSpPr>
        <p:spPr>
          <a:xfrm>
            <a:off x="3597175" y="1625775"/>
            <a:ext cx="624000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59" name="Shape 25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12900" y="759412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Shape 260"/>
          <p:cNvSpPr/>
          <p:nvPr/>
        </p:nvSpPr>
        <p:spPr>
          <a:xfrm>
            <a:off x="6080100" y="4279625"/>
            <a:ext cx="2869499" cy="478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Roadmap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Design Revisions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Current Status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Gameplan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526350"/>
            <a:ext cx="8520599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latin typeface="Didact Gothic"/>
                <a:ea typeface="Didact Gothic"/>
                <a:cs typeface="Didact Gothic"/>
                <a:sym typeface="Didact Gothic"/>
              </a:rPr>
              <a:t>People lose countless hours of quality sleep to homework and technological distractions, such as late-night use of their computers or phones.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latin typeface="Didact Gothic"/>
                <a:ea typeface="Didact Gothic"/>
                <a:cs typeface="Didact Gothic"/>
                <a:sym typeface="Didact Gothic"/>
              </a:rPr>
              <a:t>We aim to change this by inspiring users to consistently set and reach their sleep goals, tracking users’ sleep debt, and helping users leverage sleep to improve their lives overall.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Current Status: Tools</a:t>
            </a:r>
          </a:p>
        </p:txBody>
      </p:sp>
      <p:pic>
        <p:nvPicPr>
          <p:cNvPr id="272" name="Shape 2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350" y="1378375"/>
            <a:ext cx="3640925" cy="364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Shape 273"/>
          <p:cNvPicPr preferRelativeResize="0"/>
          <p:nvPr/>
        </p:nvPicPr>
        <p:blipFill rotWithShape="1">
          <a:blip r:embed="rId4">
            <a:alphaModFix/>
          </a:blip>
          <a:srcRect b="5555" l="3729" r="3729" t="5563"/>
          <a:stretch/>
        </p:blipFill>
        <p:spPr>
          <a:xfrm>
            <a:off x="4988725" y="1450403"/>
            <a:ext cx="3640925" cy="3496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Shape 2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12" y="1068962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Shape 279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Current Status: Task #1 Features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setting bed &amp; wake time alarms 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bedtime countdown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“Sleep Now” button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sleep debt tracking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receiving alerts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static navigation bar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Shape 2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12" y="1068962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Current Status: Task #1 Features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setting bed &amp; wake time alarms 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bedtime countdown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“Sleep Now” button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sleep debt tracking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receiving alerts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static navigation bar</a:t>
            </a:r>
          </a:p>
        </p:txBody>
      </p:sp>
      <p:sp>
        <p:nvSpPr>
          <p:cNvPr id="288" name="Shape 288"/>
          <p:cNvSpPr/>
          <p:nvPr/>
        </p:nvSpPr>
        <p:spPr>
          <a:xfrm>
            <a:off x="6134925" y="941525"/>
            <a:ext cx="2879700" cy="14012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Current Status: Task #1 Features</a:t>
            </a:r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setting bed &amp; wake time alarms 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bedtime countdown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“Sleep Now” button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sleep debt tracking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receiving alerts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static navigation bar</a:t>
            </a:r>
          </a:p>
        </p:txBody>
      </p:sp>
      <p:pic>
        <p:nvPicPr>
          <p:cNvPr id="295" name="Shape 2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12" y="1068962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Shape 296"/>
          <p:cNvSpPr/>
          <p:nvPr/>
        </p:nvSpPr>
        <p:spPr>
          <a:xfrm>
            <a:off x="6134925" y="4104875"/>
            <a:ext cx="2879700" cy="642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Current Status: Task #1 Features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setting bed &amp; wake time alarms 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bedtime countdown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“Sleep Now” button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sleep debt tracking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receiving alerts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static navigation bar</a:t>
            </a:r>
          </a:p>
        </p:txBody>
      </p:sp>
      <p:pic>
        <p:nvPicPr>
          <p:cNvPr id="303" name="Shape 3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12" y="1068962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Shape 304"/>
          <p:cNvSpPr/>
          <p:nvPr/>
        </p:nvSpPr>
        <p:spPr>
          <a:xfrm>
            <a:off x="6134925" y="4104875"/>
            <a:ext cx="2879700" cy="642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Shape 3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27" y="1114369"/>
            <a:ext cx="2403900" cy="3838641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Shape 310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Current Status: Task #1 Features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setting bed &amp; wake time alarms 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bedtime countdown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“Sleep Now” button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sleep debt tracking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receiving alerts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static navigation bar</a:t>
            </a:r>
          </a:p>
        </p:txBody>
      </p:sp>
      <p:sp>
        <p:nvSpPr>
          <p:cNvPr id="312" name="Shape 312"/>
          <p:cNvSpPr/>
          <p:nvPr/>
        </p:nvSpPr>
        <p:spPr>
          <a:xfrm>
            <a:off x="6134925" y="3140475"/>
            <a:ext cx="2879700" cy="7263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Current Status: Task #1 Features</a:t>
            </a:r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setting bed &amp; wake time alarms 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bedtime countdown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“Sleep Now” button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sleep debt tracking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receiving alerts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static navigation bar</a:t>
            </a:r>
          </a:p>
        </p:txBody>
      </p:sp>
      <p:pic>
        <p:nvPicPr>
          <p:cNvPr id="319" name="Shape 3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12" y="1068962"/>
            <a:ext cx="2403900" cy="3929473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Shape 320"/>
          <p:cNvSpPr/>
          <p:nvPr/>
        </p:nvSpPr>
        <p:spPr>
          <a:xfrm>
            <a:off x="6134925" y="2383225"/>
            <a:ext cx="2879700" cy="16908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Current Status: Task #1 Features</a:t>
            </a: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setting bed &amp; wake time alarms 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bedtime countdown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“Sleep Now” button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30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sleep debt tracking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30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receiving alerts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static navigation bar</a:t>
            </a:r>
          </a:p>
        </p:txBody>
      </p:sp>
      <p:pic>
        <p:nvPicPr>
          <p:cNvPr id="327" name="Shape 327"/>
          <p:cNvPicPr preferRelativeResize="0"/>
          <p:nvPr/>
        </p:nvPicPr>
        <p:blipFill rotWithShape="1">
          <a:blip r:embed="rId3">
            <a:alphaModFix/>
          </a:blip>
          <a:srcRect b="49643" l="6918" r="6606" t="7605"/>
          <a:stretch/>
        </p:blipFill>
        <p:spPr>
          <a:xfrm>
            <a:off x="5969675" y="1092668"/>
            <a:ext cx="3120076" cy="1761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/>
          <p:cNvPicPr preferRelativeResize="0"/>
          <p:nvPr/>
        </p:nvPicPr>
        <p:blipFill rotWithShape="1">
          <a:blip r:embed="rId4">
            <a:alphaModFix/>
          </a:blip>
          <a:srcRect b="49769" l="6762" r="6762" t="7477"/>
          <a:stretch/>
        </p:blipFill>
        <p:spPr>
          <a:xfrm>
            <a:off x="5969675" y="3157549"/>
            <a:ext cx="3120076" cy="1761349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Shape 329"/>
          <p:cNvSpPr/>
          <p:nvPr/>
        </p:nvSpPr>
        <p:spPr>
          <a:xfrm>
            <a:off x="5712300" y="3762400"/>
            <a:ext cx="3119999" cy="6785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5712300" y="1710237"/>
            <a:ext cx="3119999" cy="6785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Roadmap</a:t>
            </a:r>
          </a:p>
        </p:txBody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Design Revisions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Current Status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Gameplan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Game Plan</a:t>
            </a:r>
          </a:p>
        </p:txBody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refine navigation bar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 #2 &amp; #3 features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educational component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NO hard coding data or Wizard of Oz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user testing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consistency in design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TD;LR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Problem:</a:t>
            </a: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 People don’t get enough sleep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Solution:</a:t>
            </a: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 Set bedtime goals and hit them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Game Plan</a:t>
            </a:r>
          </a:p>
        </p:txBody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refine navigation bar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 #2 &amp; #3 features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educational component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NO hard coding data or Wizard of Oz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user testing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consistency in design 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refine navigation bar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 #2 &amp; #3 features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educational component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NO hard coding data or Wizard of Oz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user testing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consistency in design </a:t>
            </a:r>
          </a:p>
        </p:txBody>
      </p:sp>
      <p:sp>
        <p:nvSpPr>
          <p:cNvPr id="354" name="Shape 354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Game Plan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refine navigation bar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 #2 &amp; #3 features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educational component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NO hard coding data or Wizard of Oz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user testing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consistency in design </a:t>
            </a:r>
          </a:p>
        </p:txBody>
      </p:sp>
      <p:sp>
        <p:nvSpPr>
          <p:cNvPr id="360" name="Shape 360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Game Plan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refine navigation bar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 #2 &amp; #3 features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educational component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NO hard coding data or Wizard of Oz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user testing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consistency in design </a:t>
            </a:r>
          </a:p>
        </p:txBody>
      </p:sp>
      <p:sp>
        <p:nvSpPr>
          <p:cNvPr id="366" name="Shape 366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Game Plan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refine navigation bar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 #2 &amp; #3 features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educational component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NO hard coding data or Wizard of Oz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user testing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Didact Gothic"/>
            </a:pPr>
            <a:r>
              <a:rPr lang="en" sz="24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consistency in design </a:t>
            </a:r>
          </a:p>
        </p:txBody>
      </p:sp>
      <p:sp>
        <p:nvSpPr>
          <p:cNvPr id="372" name="Shape 372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Game Plan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refine navigation bar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 #2 &amp; #3 features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educational component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NO hard coding data or Wizard of Oz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99999"/>
              </a:buClr>
              <a:buSzPct val="100000"/>
              <a:buFont typeface="Didact Gothic"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user testing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Didact Gothic"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consistency in design </a:t>
            </a:r>
          </a:p>
        </p:txBody>
      </p:sp>
      <p:sp>
        <p:nvSpPr>
          <p:cNvPr id="378" name="Shape 378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Game Plan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Roadmap</a:t>
            </a:r>
          </a:p>
        </p:txBody>
      </p:sp>
      <p:sp>
        <p:nvSpPr>
          <p:cNvPr id="384" name="Shape 38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Design Revisions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Current Status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Gameplan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Demo: Task #1</a:t>
            </a:r>
          </a:p>
        </p:txBody>
      </p:sp>
      <p:sp>
        <p:nvSpPr>
          <p:cNvPr id="390" name="Shape 39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>
                <a:latin typeface="Didact Gothic"/>
                <a:ea typeface="Didact Gothic"/>
                <a:cs typeface="Didact Gothic"/>
                <a:sym typeface="Didact Gothic"/>
              </a:rPr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Roadmap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Design Revisions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Current Status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Gameplan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Roadmap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Design Revisions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Current Status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Gameplan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Tasks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Simple:</a:t>
            </a: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 Go to bed at bedtime goal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Moderate: </a:t>
            </a: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Set a schedule and goals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Complex: </a:t>
            </a:r>
            <a:r>
              <a:rPr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See your progress and adjust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Roadmap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Tasks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Design Revisions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Current Status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Gameplan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Didact Gothic"/>
                <a:ea typeface="Didact Gothic"/>
                <a:cs typeface="Didact Gothic"/>
                <a:sym typeface="Didact Gothic"/>
              </a:rPr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Didact Gothic"/>
                <a:ea typeface="Didact Gothic"/>
                <a:cs typeface="Didact Gothic"/>
                <a:sym typeface="Didact Gothic"/>
              </a:rPr>
              <a:t>Heuristic Eval Results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599" cy="3666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(1) Home Screen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(2) Clock Logic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(3) Navigation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(4) Fix Me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rPr>
              <a:t>(5) Progress Screens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