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Didact Gothic"/>
      <p:regular r:id="rId12"/>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font" Target="fonts/DidactGothic-regular.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Z</a:t>
            </a:r>
          </a:p>
          <a:p>
            <a:pPr rtl="0">
              <a:spcBef>
                <a:spcPts val="0"/>
              </a:spcBef>
              <a:buNone/>
            </a:pPr>
            <a:r>
              <a:rPr lang="en"/>
              <a:t>ConsistenZ</a:t>
            </a:r>
          </a:p>
          <a:p>
            <a:pPr rtl="0">
              <a:spcBef>
                <a:spcPts val="0"/>
              </a:spcBef>
              <a:buNone/>
            </a:pPr>
            <a:r>
              <a:rPr lang="en"/>
              <a:t>Wake Up Call</a:t>
            </a:r>
          </a:p>
          <a:p>
            <a:pPr rtl="0">
              <a:spcBef>
                <a:spcPts val="0"/>
              </a:spcBef>
              <a:buNone/>
            </a:pPr>
            <a:r>
              <a:rPr lang="en"/>
              <a:t>Sandman</a:t>
            </a:r>
          </a:p>
          <a:p>
            <a:pPr rtl="0">
              <a:spcBef>
                <a:spcPts val="0"/>
              </a:spcBef>
              <a:buNone/>
            </a:pPr>
            <a:r>
              <a:t/>
            </a:r>
            <a:endParaRPr/>
          </a:p>
          <a:p>
            <a:pPr rtl="0">
              <a:spcBef>
                <a:spcPts val="0"/>
              </a:spcBef>
              <a:buNone/>
            </a:pPr>
            <a:r>
              <a:t/>
            </a:r>
            <a:endParaRPr/>
          </a:p>
          <a:p>
            <a:pPr rtl="0">
              <a:spcBef>
                <a:spcPts val="0"/>
              </a:spcBef>
              <a:buNone/>
            </a:pPr>
            <a:r>
              <a:rPr lang="en"/>
              <a:t>Improving your lifestyle one Z at a time.</a:t>
            </a:r>
          </a:p>
          <a:p>
            <a:pPr rtl="0">
              <a:spcBef>
                <a:spcPts val="0"/>
              </a:spcBef>
              <a:buNone/>
            </a:pPr>
            <a:r>
              <a:rPr lang="en"/>
              <a:t>Achieve your sleep goals one Z at a time.</a:t>
            </a:r>
          </a:p>
          <a:p>
            <a:pPr rtl="0">
              <a:spcBef>
                <a:spcPts val="0"/>
              </a:spcBef>
              <a:buNone/>
            </a:pPr>
            <a:r>
              <a:rPr lang="en"/>
              <a:t>Sleep More, Live Better.</a:t>
            </a:r>
          </a:p>
          <a:p>
            <a:pPr rtl="0">
              <a:spcBef>
                <a:spcPts val="0"/>
              </a:spcBef>
              <a:buNone/>
            </a:pPr>
            <a:r>
              <a:rPr lang="en"/>
              <a:t>Sleep Hard, Work Hard, Live Easy.</a:t>
            </a:r>
          </a:p>
          <a:p>
            <a:pPr rtl="0">
              <a:spcBef>
                <a:spcPts val="0"/>
              </a:spcBef>
              <a:buNone/>
            </a:pPr>
            <a:r>
              <a:rPr lang="en"/>
              <a:t>Don’t let your phone be a nightmare.</a:t>
            </a:r>
          </a:p>
          <a:p>
            <a:pPr rtl="0">
              <a:spcBef>
                <a:spcPts val="0"/>
              </a:spcBef>
              <a:buNone/>
            </a:pPr>
            <a:r>
              <a:rPr lang="en"/>
              <a:t>Sweet Dreams are just a click away.</a:t>
            </a:r>
          </a:p>
          <a:p>
            <a:pPr rtl="0">
              <a:spcBef>
                <a:spcPts val="0"/>
              </a:spcBef>
              <a:buNone/>
            </a:pPr>
            <a:r>
              <a:rPr lang="en"/>
              <a:t>A Digital Sandman</a:t>
            </a:r>
          </a:p>
          <a:p>
            <a:pPr rtl="0">
              <a:spcBef>
                <a:spcPts val="0"/>
              </a:spcBef>
              <a:buNone/>
            </a:pPr>
            <a:r>
              <a:rPr lang="en"/>
              <a:t>Take control of your sleep.</a:t>
            </a:r>
          </a:p>
          <a:p>
            <a:pPr rtl="0">
              <a:spcBef>
                <a:spcPts val="0"/>
              </a:spcBef>
              <a:buNone/>
            </a:pPr>
            <a:r>
              <a:rPr lang="en"/>
              <a:t>Reach your dreams by sleeping more.</a:t>
            </a:r>
          </a:p>
          <a:p>
            <a:pPr rtl="0">
              <a:spcBef>
                <a:spcPts val="0"/>
              </a:spcBef>
              <a:buNone/>
            </a:pPr>
            <a:r>
              <a:rPr lang="en"/>
              <a:t>Set goals, sleep more, see results</a:t>
            </a:r>
          </a:p>
          <a:p>
            <a:pPr>
              <a:spcBef>
                <a:spcPts val="0"/>
              </a:spcBef>
              <a:buNone/>
            </a:pPr>
            <a:r>
              <a:rPr lang="en"/>
              <a:t>Revamp your sleep life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dk1"/>
              </a:buClr>
              <a:defRPr>
                <a:solidFill>
                  <a:schemeClr val="dk1"/>
                </a:solidFill>
              </a:defRPr>
            </a:lvl1pPr>
            <a:lvl2pPr>
              <a:spcBef>
                <a:spcPts val="0"/>
              </a:spcBef>
              <a:buClr>
                <a:schemeClr val="dk1"/>
              </a:buClr>
              <a:defRPr>
                <a:solidFill>
                  <a:schemeClr val="dk1"/>
                </a:solidFill>
              </a:defRPr>
            </a:lvl2pPr>
            <a:lvl3pPr>
              <a:spcBef>
                <a:spcPts val="0"/>
              </a:spcBef>
              <a:buClr>
                <a:schemeClr val="dk1"/>
              </a:buClr>
              <a:defRPr>
                <a:solidFill>
                  <a:schemeClr val="dk1"/>
                </a:solidFill>
              </a:defRPr>
            </a:lvl3pPr>
            <a:lvl4pPr>
              <a:spcBef>
                <a:spcPts val="0"/>
              </a:spcBef>
              <a:buClr>
                <a:schemeClr val="dk1"/>
              </a:buClr>
              <a:defRPr>
                <a:solidFill>
                  <a:schemeClr val="dk1"/>
                </a:solidFill>
              </a:defRPr>
            </a:lvl4pPr>
            <a:lvl5pPr>
              <a:spcBef>
                <a:spcPts val="0"/>
              </a:spcBef>
              <a:buClr>
                <a:schemeClr val="dk1"/>
              </a:buClr>
              <a:defRPr>
                <a:solidFill>
                  <a:schemeClr val="dk1"/>
                </a:solidFill>
              </a:defRPr>
            </a:lvl5pPr>
            <a:lvl6pPr>
              <a:spcBef>
                <a:spcPts val="0"/>
              </a:spcBef>
              <a:buClr>
                <a:schemeClr val="dk1"/>
              </a:buClr>
              <a:defRPr>
                <a:solidFill>
                  <a:schemeClr val="dk1"/>
                </a:solidFill>
              </a:defRPr>
            </a:lvl6pPr>
            <a:lvl7pPr>
              <a:spcBef>
                <a:spcPts val="0"/>
              </a:spcBef>
              <a:buClr>
                <a:schemeClr val="dk1"/>
              </a:buClr>
              <a:defRPr>
                <a:solidFill>
                  <a:schemeClr val="dk1"/>
                </a:solidFill>
              </a:defRPr>
            </a:lvl7pPr>
            <a:lvl8pPr>
              <a:spcBef>
                <a:spcPts val="0"/>
              </a:spcBef>
              <a:buClr>
                <a:schemeClr val="dk1"/>
              </a:buClr>
              <a:defRPr>
                <a:solidFill>
                  <a:schemeClr val="dk1"/>
                </a:solidFill>
              </a:defRPr>
            </a:lvl8pPr>
            <a:lvl9pPr>
              <a:spcBef>
                <a:spcPts val="0"/>
              </a:spcBef>
              <a:buClr>
                <a:schemeClr val="dk1"/>
              </a:buClr>
              <a:defRPr>
                <a:solidFill>
                  <a:schemeClr val="dk1"/>
                </a:solidFill>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lt2"/>
              </a:buClr>
              <a:buSzPct val="100000"/>
              <a:defRPr sz="1800">
                <a:solidFill>
                  <a:schemeClr val="lt2"/>
                </a:solidFill>
              </a:defRPr>
            </a:lvl1pPr>
            <a:lvl2pPr>
              <a:lnSpc>
                <a:spcPct val="115000"/>
              </a:lnSpc>
              <a:spcBef>
                <a:spcPts val="0"/>
              </a:spcBef>
              <a:spcAft>
                <a:spcPts val="1600"/>
              </a:spcAft>
              <a:buClr>
                <a:schemeClr val="lt2"/>
              </a:buClr>
              <a:defRPr>
                <a:solidFill>
                  <a:schemeClr val="lt2"/>
                </a:solidFill>
              </a:defRPr>
            </a:lvl2pPr>
            <a:lvl3pPr>
              <a:lnSpc>
                <a:spcPct val="115000"/>
              </a:lnSpc>
              <a:spcBef>
                <a:spcPts val="0"/>
              </a:spcBef>
              <a:spcAft>
                <a:spcPts val="1600"/>
              </a:spcAft>
              <a:buClr>
                <a:schemeClr val="lt2"/>
              </a:buClr>
              <a:defRPr>
                <a:solidFill>
                  <a:schemeClr val="lt2"/>
                </a:solidFill>
              </a:defRPr>
            </a:lvl3pPr>
            <a:lvl4pPr>
              <a:lnSpc>
                <a:spcPct val="115000"/>
              </a:lnSpc>
              <a:spcBef>
                <a:spcPts val="0"/>
              </a:spcBef>
              <a:spcAft>
                <a:spcPts val="1600"/>
              </a:spcAft>
              <a:buClr>
                <a:schemeClr val="lt2"/>
              </a:buClr>
              <a:defRPr>
                <a:solidFill>
                  <a:schemeClr val="lt2"/>
                </a:solidFill>
              </a:defRPr>
            </a:lvl4pPr>
            <a:lvl5pPr>
              <a:lnSpc>
                <a:spcPct val="115000"/>
              </a:lnSpc>
              <a:spcBef>
                <a:spcPts val="0"/>
              </a:spcBef>
              <a:spcAft>
                <a:spcPts val="1600"/>
              </a:spcAft>
              <a:buClr>
                <a:schemeClr val="lt2"/>
              </a:buClr>
              <a:defRPr>
                <a:solidFill>
                  <a:schemeClr val="lt2"/>
                </a:solidFill>
              </a:defRPr>
            </a:lvl5pPr>
            <a:lvl6pPr>
              <a:lnSpc>
                <a:spcPct val="115000"/>
              </a:lnSpc>
              <a:spcBef>
                <a:spcPts val="0"/>
              </a:spcBef>
              <a:spcAft>
                <a:spcPts val="1600"/>
              </a:spcAft>
              <a:buClr>
                <a:schemeClr val="lt2"/>
              </a:buClr>
              <a:defRPr>
                <a:solidFill>
                  <a:schemeClr val="lt2"/>
                </a:solidFill>
              </a:defRPr>
            </a:lvl6pPr>
            <a:lvl7pPr>
              <a:lnSpc>
                <a:spcPct val="115000"/>
              </a:lnSpc>
              <a:spcBef>
                <a:spcPts val="0"/>
              </a:spcBef>
              <a:spcAft>
                <a:spcPts val="1600"/>
              </a:spcAft>
              <a:buClr>
                <a:schemeClr val="lt2"/>
              </a:buClr>
              <a:defRPr>
                <a:solidFill>
                  <a:schemeClr val="lt2"/>
                </a:solidFill>
              </a:defRPr>
            </a:lvl7pPr>
            <a:lvl8pPr>
              <a:lnSpc>
                <a:spcPct val="115000"/>
              </a:lnSpc>
              <a:spcBef>
                <a:spcPts val="0"/>
              </a:spcBef>
              <a:spcAft>
                <a:spcPts val="1600"/>
              </a:spcAft>
              <a:buClr>
                <a:schemeClr val="lt2"/>
              </a:buClr>
              <a:defRPr>
                <a:solidFill>
                  <a:schemeClr val="lt2"/>
                </a:solidFill>
              </a:defRPr>
            </a:lvl8pPr>
            <a:lvl9pPr>
              <a:lnSpc>
                <a:spcPct val="115000"/>
              </a:lnSpc>
              <a:spcBef>
                <a:spcPts val="0"/>
              </a:spcBef>
              <a:spcAft>
                <a:spcPts val="1600"/>
              </a:spcAft>
              <a:buClr>
                <a:schemeClr val="lt2"/>
              </a:buClr>
              <a:defRPr>
                <a:solidFill>
                  <a:schemeClr val="lt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vimeo.com/14256304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311708" y="744575"/>
            <a:ext cx="8520599" cy="2052599"/>
          </a:xfrm>
          <a:prstGeom prst="rect">
            <a:avLst/>
          </a:prstGeom>
        </p:spPr>
        <p:txBody>
          <a:bodyPr anchorCtr="0" anchor="b" bIns="91425" lIns="91425" rIns="91425" tIns="91425">
            <a:noAutofit/>
          </a:bodyPr>
          <a:lstStyle/>
          <a:p>
            <a:pPr>
              <a:spcBef>
                <a:spcPts val="0"/>
              </a:spcBef>
              <a:buNone/>
            </a:pPr>
            <a:r>
              <a:rPr lang="en" sz="10000">
                <a:latin typeface="Didact Gothic"/>
                <a:ea typeface="Didact Gothic"/>
                <a:cs typeface="Didact Gothic"/>
                <a:sym typeface="Didact Gothic"/>
              </a:rPr>
              <a:t>consistenz</a:t>
            </a:r>
            <a:r>
              <a:rPr lang="en" sz="8800">
                <a:latin typeface="Didact Gothic"/>
                <a:ea typeface="Didact Gothic"/>
                <a:cs typeface="Didact Gothic"/>
                <a:sym typeface="Didact Gothic"/>
              </a:rPr>
              <a:t>Z</a:t>
            </a:r>
            <a:r>
              <a:rPr lang="en" sz="10000">
                <a:latin typeface="Didact Gothic"/>
                <a:ea typeface="Didact Gothic"/>
                <a:cs typeface="Didact Gothic"/>
                <a:sym typeface="Didact Gothic"/>
              </a:rPr>
              <a:t>Z</a:t>
            </a:r>
          </a:p>
        </p:txBody>
      </p:sp>
      <p:sp>
        <p:nvSpPr>
          <p:cNvPr id="51" name="Shape 51"/>
          <p:cNvSpPr txBox="1"/>
          <p:nvPr>
            <p:ph idx="1" type="subTitle"/>
          </p:nvPr>
        </p:nvSpPr>
        <p:spPr>
          <a:xfrm>
            <a:off x="311700" y="2834125"/>
            <a:ext cx="8520599" cy="2134800"/>
          </a:xfrm>
          <a:prstGeom prst="rect">
            <a:avLst/>
          </a:prstGeom>
        </p:spPr>
        <p:txBody>
          <a:bodyPr anchorCtr="0" anchor="t" bIns="91425" lIns="91425" rIns="91425" tIns="91425">
            <a:noAutofit/>
          </a:bodyPr>
          <a:lstStyle/>
          <a:p>
            <a:pPr rtl="0">
              <a:spcBef>
                <a:spcPts val="0"/>
              </a:spcBef>
              <a:buNone/>
            </a:pPr>
            <a:r>
              <a:rPr lang="en">
                <a:latin typeface="Didact Gothic"/>
                <a:ea typeface="Didact Gothic"/>
                <a:cs typeface="Didact Gothic"/>
                <a:sym typeface="Didact Gothic"/>
              </a:rPr>
              <a:t>sleep more, live better</a:t>
            </a:r>
          </a:p>
          <a:p>
            <a:pPr rtl="0">
              <a:spcBef>
                <a:spcPts val="0"/>
              </a:spcBef>
              <a:buNone/>
            </a:pPr>
            <a:r>
              <a:t/>
            </a:r>
            <a:endParaRPr>
              <a:latin typeface="Didact Gothic"/>
              <a:ea typeface="Didact Gothic"/>
              <a:cs typeface="Didact Gothic"/>
              <a:sym typeface="Didact Gothic"/>
            </a:endParaRPr>
          </a:p>
          <a:p>
            <a:pPr rtl="0" algn="l">
              <a:spcBef>
                <a:spcPts val="0"/>
              </a:spcBef>
              <a:buNone/>
            </a:pPr>
            <a:r>
              <a:t/>
            </a:r>
            <a:endParaRPr>
              <a:latin typeface="Didact Gothic"/>
              <a:ea typeface="Didact Gothic"/>
              <a:cs typeface="Didact Gothic"/>
              <a:sym typeface="Didact Gothic"/>
            </a:endParaRPr>
          </a:p>
          <a:p>
            <a:pPr rtl="0" algn="l">
              <a:spcBef>
                <a:spcPts val="0"/>
              </a:spcBef>
              <a:buNone/>
            </a:pPr>
            <a:r>
              <a:t/>
            </a:r>
            <a:endParaRPr i="1" sz="1400">
              <a:latin typeface="Didact Gothic"/>
              <a:ea typeface="Didact Gothic"/>
              <a:cs typeface="Didact Gothic"/>
              <a:sym typeface="Didact Gothic"/>
            </a:endParaRPr>
          </a:p>
          <a:p>
            <a:pPr rtl="0">
              <a:spcBef>
                <a:spcPts val="0"/>
              </a:spcBef>
              <a:buNone/>
            </a:pPr>
            <a:r>
              <a:rPr i="1" lang="en" sz="1400">
                <a:latin typeface="Didact Gothic"/>
                <a:ea typeface="Didact Gothic"/>
                <a:cs typeface="Didact Gothic"/>
                <a:sym typeface="Didact Gothic"/>
              </a:rPr>
              <a:t>The Dream Team</a:t>
            </a:r>
          </a:p>
          <a:p>
            <a:pPr>
              <a:spcBef>
                <a:spcPts val="0"/>
              </a:spcBef>
              <a:buNone/>
            </a:pPr>
            <a:r>
              <a:rPr i="1" lang="en" sz="1400">
                <a:latin typeface="Didact Gothic"/>
                <a:ea typeface="Didact Gothic"/>
                <a:cs typeface="Didact Gothic"/>
                <a:sym typeface="Didact Gothic"/>
              </a:rPr>
              <a:t>Gabriella Brignardello | Nate Lohn | Brian Higgins | John Morgan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title"/>
          </p:nvPr>
        </p:nvSpPr>
        <p:spPr>
          <a:xfrm>
            <a:off x="311700" y="368825"/>
            <a:ext cx="8520599" cy="572699"/>
          </a:xfrm>
          <a:prstGeom prst="rect">
            <a:avLst/>
          </a:prstGeom>
        </p:spPr>
        <p:txBody>
          <a:bodyPr anchorCtr="0" anchor="t" bIns="91425" lIns="91425" rIns="91425" tIns="91425">
            <a:noAutofit/>
          </a:bodyPr>
          <a:lstStyle/>
          <a:p>
            <a:pPr algn="ctr">
              <a:spcBef>
                <a:spcPts val="0"/>
              </a:spcBef>
              <a:buNone/>
            </a:pPr>
            <a:r>
              <a:rPr lang="en" sz="5000">
                <a:latin typeface="Didact Gothic"/>
                <a:ea typeface="Didact Gothic"/>
                <a:cs typeface="Didact Gothic"/>
                <a:sym typeface="Didact Gothic"/>
              </a:rPr>
              <a:t>Problem &amp; Solution Overview</a:t>
            </a:r>
          </a:p>
        </p:txBody>
      </p:sp>
      <p:sp>
        <p:nvSpPr>
          <p:cNvPr id="57" name="Shape 57"/>
          <p:cNvSpPr txBox="1"/>
          <p:nvPr>
            <p:ph idx="1" type="body"/>
          </p:nvPr>
        </p:nvSpPr>
        <p:spPr>
          <a:xfrm>
            <a:off x="311700" y="1152475"/>
            <a:ext cx="8520599" cy="3828000"/>
          </a:xfrm>
          <a:prstGeom prst="rect">
            <a:avLst/>
          </a:prstGeom>
        </p:spPr>
        <p:txBody>
          <a:bodyPr anchorCtr="0" anchor="ctr" bIns="91425" lIns="91425" rIns="91425" tIns="91425">
            <a:noAutofit/>
          </a:bodyPr>
          <a:lstStyle/>
          <a:p>
            <a:pPr rtl="0" algn="ctr">
              <a:spcBef>
                <a:spcPts val="0"/>
              </a:spcBef>
              <a:spcAft>
                <a:spcPts val="0"/>
              </a:spcAft>
              <a:buNone/>
            </a:pPr>
            <a:r>
              <a:rPr lang="en" sz="2500">
                <a:latin typeface="Didact Gothic"/>
                <a:ea typeface="Didact Gothic"/>
                <a:cs typeface="Didact Gothic"/>
                <a:sym typeface="Didact Gothic"/>
              </a:rPr>
              <a:t>People lose countless hours of quality sleep to homework and technological distractions, such as late-night use of their computers or phones. </a:t>
            </a:r>
          </a:p>
          <a:p>
            <a:pPr rtl="0" algn="ctr">
              <a:spcBef>
                <a:spcPts val="0"/>
              </a:spcBef>
              <a:spcAft>
                <a:spcPts val="0"/>
              </a:spcAft>
              <a:buNone/>
            </a:pPr>
            <a:r>
              <a:rPr lang="en" sz="2500">
                <a:latin typeface="Didact Gothic"/>
                <a:ea typeface="Didact Gothic"/>
                <a:cs typeface="Didact Gothic"/>
                <a:sym typeface="Didact Gothic"/>
              </a:rPr>
              <a:t>We aim to change this by inspiring users to consistently set and reach their sleep goals, tracking users’ sleep debt, and helping users leverage sleep to combat unhealthy habits, like excessive caffeine intake.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368825"/>
            <a:ext cx="8520599" cy="572699"/>
          </a:xfrm>
          <a:prstGeom prst="rect">
            <a:avLst/>
          </a:prstGeom>
        </p:spPr>
        <p:txBody>
          <a:bodyPr anchorCtr="0" anchor="t" bIns="91425" lIns="91425" rIns="91425" tIns="91425">
            <a:noAutofit/>
          </a:bodyPr>
          <a:lstStyle/>
          <a:p>
            <a:pPr rtl="0" algn="ctr">
              <a:spcBef>
                <a:spcPts val="0"/>
              </a:spcBef>
              <a:buNone/>
            </a:pPr>
            <a:r>
              <a:rPr lang="en" sz="5000">
                <a:latin typeface="Didact Gothic"/>
                <a:ea typeface="Didact Gothic"/>
                <a:cs typeface="Didact Gothic"/>
                <a:sym typeface="Didact Gothic"/>
              </a:rPr>
              <a:t>Three Tasks</a:t>
            </a:r>
          </a:p>
        </p:txBody>
      </p:sp>
      <p:sp>
        <p:nvSpPr>
          <p:cNvPr id="63" name="Shape 63"/>
          <p:cNvSpPr txBox="1"/>
          <p:nvPr>
            <p:ph idx="1" type="body"/>
          </p:nvPr>
        </p:nvSpPr>
        <p:spPr>
          <a:xfrm>
            <a:off x="311700" y="1152475"/>
            <a:ext cx="8520599" cy="3867599"/>
          </a:xfrm>
          <a:prstGeom prst="rect">
            <a:avLst/>
          </a:prstGeom>
        </p:spPr>
        <p:txBody>
          <a:bodyPr anchorCtr="0" anchor="ctr" bIns="91425" lIns="91425" rIns="91425" tIns="91425">
            <a:noAutofit/>
          </a:bodyPr>
          <a:lstStyle/>
          <a:p>
            <a:pPr rtl="0">
              <a:lnSpc>
                <a:spcPct val="115000"/>
              </a:lnSpc>
              <a:spcBef>
                <a:spcPts val="0"/>
              </a:spcBef>
              <a:spcAft>
                <a:spcPts val="0"/>
              </a:spcAft>
              <a:buNone/>
            </a:pPr>
            <a:r>
              <a:rPr b="1" lang="en" sz="2000">
                <a:latin typeface="Didact Gothic"/>
                <a:ea typeface="Didact Gothic"/>
                <a:cs typeface="Didact Gothic"/>
                <a:sym typeface="Didact Gothic"/>
              </a:rPr>
              <a:t>Simple</a:t>
            </a:r>
            <a:r>
              <a:rPr lang="en" sz="2000">
                <a:latin typeface="Didact Gothic"/>
                <a:ea typeface="Didact Gothic"/>
                <a:cs typeface="Didact Gothic"/>
                <a:sym typeface="Didact Gothic"/>
              </a:rPr>
              <a:t>: Going to bed at 11 without getting distracted by phone use</a:t>
            </a:r>
          </a:p>
          <a:p>
            <a:pPr indent="-228600" lvl="0" marL="457200" rtl="0">
              <a:lnSpc>
                <a:spcPct val="115000"/>
              </a:lnSpc>
              <a:spcBef>
                <a:spcPts val="0"/>
              </a:spcBef>
              <a:spcAft>
                <a:spcPts val="0"/>
              </a:spcAft>
              <a:buSzPct val="100000"/>
              <a:buFont typeface="Didact Gothic"/>
            </a:pPr>
            <a:r>
              <a:rPr lang="en" sz="1400" u="sng">
                <a:latin typeface="Didact Gothic"/>
                <a:ea typeface="Didact Gothic"/>
                <a:cs typeface="Didact Gothic"/>
                <a:sym typeface="Didact Gothic"/>
              </a:rPr>
              <a:t>Persona:</a:t>
            </a:r>
            <a:r>
              <a:rPr lang="en" sz="1400">
                <a:latin typeface="Didact Gothic"/>
                <a:ea typeface="Didact Gothic"/>
                <a:cs typeface="Didact Gothic"/>
                <a:sym typeface="Didact Gothic"/>
              </a:rPr>
              <a:t> College student who currently goes to bed at 2 or 3am every night, only getting 4 or 5 hours of sleep a night</a:t>
            </a:r>
          </a:p>
          <a:p>
            <a:pPr indent="-228600" lvl="0" marL="457200" rtl="0">
              <a:lnSpc>
                <a:spcPct val="115000"/>
              </a:lnSpc>
              <a:spcBef>
                <a:spcPts val="0"/>
              </a:spcBef>
              <a:spcAft>
                <a:spcPts val="0"/>
              </a:spcAft>
              <a:buSzPct val="100000"/>
              <a:buFont typeface="Didact Gothic"/>
            </a:pPr>
            <a:r>
              <a:rPr lang="en" sz="1400" u="sng">
                <a:latin typeface="Didact Gothic"/>
                <a:ea typeface="Didact Gothic"/>
                <a:cs typeface="Didact Gothic"/>
                <a:sym typeface="Didact Gothic"/>
              </a:rPr>
              <a:t>Want:</a:t>
            </a:r>
            <a:r>
              <a:rPr lang="en" sz="1400">
                <a:latin typeface="Didact Gothic"/>
                <a:ea typeface="Didact Gothic"/>
                <a:cs typeface="Didact Gothic"/>
                <a:sym typeface="Didact Gothic"/>
              </a:rPr>
              <a:t> To go to bed at 11 (or reasonably close to 11) despite distractions or a little bit of work to finish up</a:t>
            </a:r>
          </a:p>
          <a:p>
            <a:pPr rtl="0">
              <a:lnSpc>
                <a:spcPct val="115000"/>
              </a:lnSpc>
              <a:spcBef>
                <a:spcPts val="0"/>
              </a:spcBef>
              <a:spcAft>
                <a:spcPts val="0"/>
              </a:spcAft>
              <a:buNone/>
            </a:pPr>
            <a:r>
              <a:rPr b="1" lang="en" sz="2000">
                <a:latin typeface="Didact Gothic"/>
                <a:ea typeface="Didact Gothic"/>
                <a:cs typeface="Didact Gothic"/>
                <a:sym typeface="Didact Gothic"/>
              </a:rPr>
              <a:t>Medium</a:t>
            </a:r>
            <a:r>
              <a:rPr lang="en" sz="2000">
                <a:latin typeface="Didact Gothic"/>
                <a:ea typeface="Didact Gothic"/>
                <a:cs typeface="Didact Gothic"/>
                <a:sym typeface="Didact Gothic"/>
              </a:rPr>
              <a:t>: Feel more awake while studying by reducing sleep debt</a:t>
            </a:r>
          </a:p>
          <a:p>
            <a:pPr indent="-228600" lvl="0" marL="457200" rtl="0">
              <a:lnSpc>
                <a:spcPct val="115000"/>
              </a:lnSpc>
              <a:spcBef>
                <a:spcPts val="0"/>
              </a:spcBef>
              <a:spcAft>
                <a:spcPts val="0"/>
              </a:spcAft>
              <a:buSzPct val="100000"/>
              <a:buFont typeface="Didact Gothic"/>
            </a:pPr>
            <a:r>
              <a:rPr lang="en" sz="1400" u="sng">
                <a:latin typeface="Didact Gothic"/>
                <a:ea typeface="Didact Gothic"/>
                <a:cs typeface="Didact Gothic"/>
                <a:sym typeface="Didact Gothic"/>
              </a:rPr>
              <a:t>Persona</a:t>
            </a:r>
            <a:r>
              <a:rPr lang="en" sz="1400">
                <a:latin typeface="Didact Gothic"/>
                <a:ea typeface="Didact Gothic"/>
                <a:cs typeface="Didact Gothic"/>
                <a:sym typeface="Didact Gothic"/>
              </a:rPr>
              <a:t>: College student who only sometimes gets a good night of sleep and dozes off during the day, especially when studying/doing homework</a:t>
            </a:r>
          </a:p>
          <a:p>
            <a:pPr indent="-228600" lvl="0" marL="457200" rtl="0">
              <a:lnSpc>
                <a:spcPct val="115000"/>
              </a:lnSpc>
              <a:spcBef>
                <a:spcPts val="0"/>
              </a:spcBef>
              <a:spcAft>
                <a:spcPts val="0"/>
              </a:spcAft>
              <a:buSzPct val="100000"/>
              <a:buFont typeface="Didact Gothic"/>
            </a:pPr>
            <a:r>
              <a:rPr lang="en" sz="1400" u="sng">
                <a:latin typeface="Didact Gothic"/>
                <a:ea typeface="Didact Gothic"/>
                <a:cs typeface="Didact Gothic"/>
                <a:sym typeface="Didact Gothic"/>
              </a:rPr>
              <a:t>Want</a:t>
            </a:r>
            <a:r>
              <a:rPr lang="en" sz="1400">
                <a:latin typeface="Didact Gothic"/>
                <a:ea typeface="Didact Gothic"/>
                <a:cs typeface="Didact Gothic"/>
                <a:sym typeface="Didact Gothic"/>
              </a:rPr>
              <a:t>: To get quality sleep so that he doesn’t feel this way and so he can be more focused and efficient while working</a:t>
            </a:r>
          </a:p>
          <a:p>
            <a:pPr rtl="0">
              <a:lnSpc>
                <a:spcPct val="115000"/>
              </a:lnSpc>
              <a:spcBef>
                <a:spcPts val="0"/>
              </a:spcBef>
              <a:spcAft>
                <a:spcPts val="0"/>
              </a:spcAft>
              <a:buNone/>
            </a:pPr>
            <a:r>
              <a:rPr b="1" lang="en" sz="2000">
                <a:latin typeface="Didact Gothic"/>
                <a:ea typeface="Didact Gothic"/>
                <a:cs typeface="Didact Gothic"/>
                <a:sym typeface="Didact Gothic"/>
              </a:rPr>
              <a:t>Complex: </a:t>
            </a:r>
            <a:r>
              <a:rPr lang="en" sz="2000">
                <a:latin typeface="Didact Gothic"/>
                <a:ea typeface="Didact Gothic"/>
                <a:cs typeface="Didact Gothic"/>
                <a:sym typeface="Didact Gothic"/>
              </a:rPr>
              <a:t>Reduce caffeine use by getting consistent quality sleep</a:t>
            </a:r>
          </a:p>
          <a:p>
            <a:pPr indent="-228600" lvl="0" marL="457200" rtl="0">
              <a:lnSpc>
                <a:spcPct val="115000"/>
              </a:lnSpc>
              <a:spcBef>
                <a:spcPts val="0"/>
              </a:spcBef>
              <a:spcAft>
                <a:spcPts val="0"/>
              </a:spcAft>
              <a:buSzPct val="100000"/>
              <a:buFont typeface="Didact Gothic"/>
            </a:pPr>
            <a:r>
              <a:rPr lang="en" sz="1400" u="sng">
                <a:latin typeface="Didact Gothic"/>
                <a:ea typeface="Didact Gothic"/>
                <a:cs typeface="Didact Gothic"/>
                <a:sym typeface="Didact Gothic"/>
              </a:rPr>
              <a:t>Persona</a:t>
            </a:r>
            <a:r>
              <a:rPr lang="en" sz="1400">
                <a:latin typeface="Didact Gothic"/>
                <a:ea typeface="Didact Gothic"/>
                <a:cs typeface="Didact Gothic"/>
                <a:sym typeface="Didact Gothic"/>
              </a:rPr>
              <a:t>: College student who isn’t consistent in his sleep habits and is a heavy caffeine user</a:t>
            </a:r>
          </a:p>
          <a:p>
            <a:pPr indent="-228600" lvl="0" marL="457200" rtl="0">
              <a:lnSpc>
                <a:spcPct val="115000"/>
              </a:lnSpc>
              <a:spcBef>
                <a:spcPts val="0"/>
              </a:spcBef>
              <a:spcAft>
                <a:spcPts val="0"/>
              </a:spcAft>
              <a:buSzPct val="100000"/>
              <a:buFont typeface="Didact Gothic"/>
            </a:pPr>
            <a:r>
              <a:rPr lang="en" sz="1400" u="sng">
                <a:latin typeface="Didact Gothic"/>
                <a:ea typeface="Didact Gothic"/>
                <a:cs typeface="Didact Gothic"/>
                <a:sym typeface="Didact Gothic"/>
              </a:rPr>
              <a:t>Want</a:t>
            </a:r>
            <a:r>
              <a:rPr lang="en" sz="1400">
                <a:latin typeface="Didact Gothic"/>
                <a:ea typeface="Didact Gothic"/>
                <a:cs typeface="Didact Gothic"/>
                <a:sym typeface="Didact Gothic"/>
              </a:rPr>
              <a:t>: To maintain a consistent bedtime and sleep schedule so that he doesn’t have to rely on caffeine and can use sleep to help him live healthier</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pic>
        <p:nvPicPr>
          <p:cNvPr id="68" name="Shape 68"/>
          <p:cNvPicPr preferRelativeResize="0"/>
          <p:nvPr/>
        </p:nvPicPr>
        <p:blipFill rotWithShape="1">
          <a:blip r:embed="rId3">
            <a:alphaModFix/>
          </a:blip>
          <a:srcRect b="43561" l="14153" r="26727" t="20706"/>
          <a:stretch/>
        </p:blipFill>
        <p:spPr>
          <a:xfrm>
            <a:off x="574662" y="1289575"/>
            <a:ext cx="7994678" cy="3721798"/>
          </a:xfrm>
          <a:prstGeom prst="rect">
            <a:avLst/>
          </a:prstGeom>
          <a:noFill/>
          <a:ln>
            <a:noFill/>
          </a:ln>
        </p:spPr>
      </p:pic>
      <p:sp>
        <p:nvSpPr>
          <p:cNvPr id="69" name="Shape 69"/>
          <p:cNvSpPr txBox="1"/>
          <p:nvPr>
            <p:ph type="title"/>
          </p:nvPr>
        </p:nvSpPr>
        <p:spPr>
          <a:xfrm>
            <a:off x="311700" y="368825"/>
            <a:ext cx="8520599" cy="572699"/>
          </a:xfrm>
          <a:prstGeom prst="rect">
            <a:avLst/>
          </a:prstGeom>
        </p:spPr>
        <p:txBody>
          <a:bodyPr anchorCtr="0" anchor="t" bIns="91425" lIns="91425" rIns="91425" tIns="91425">
            <a:noAutofit/>
          </a:bodyPr>
          <a:lstStyle/>
          <a:p>
            <a:pPr lvl="0" rtl="0" algn="ctr">
              <a:spcBef>
                <a:spcPts val="0"/>
              </a:spcBef>
              <a:buNone/>
            </a:pPr>
            <a:r>
              <a:rPr lang="en" sz="5000">
                <a:latin typeface="Didact Gothic"/>
                <a:ea typeface="Didact Gothic"/>
                <a:cs typeface="Didact Gothic"/>
                <a:sym typeface="Didact Gothic"/>
              </a:rPr>
              <a:t>Storyboard - Pt. 1</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68825"/>
            <a:ext cx="8520599" cy="572699"/>
          </a:xfrm>
          <a:prstGeom prst="rect">
            <a:avLst/>
          </a:prstGeom>
        </p:spPr>
        <p:txBody>
          <a:bodyPr anchorCtr="0" anchor="t" bIns="91425" lIns="91425" rIns="91425" tIns="91425">
            <a:noAutofit/>
          </a:bodyPr>
          <a:lstStyle/>
          <a:p>
            <a:pPr lvl="0" rtl="0" algn="ctr">
              <a:spcBef>
                <a:spcPts val="0"/>
              </a:spcBef>
              <a:buNone/>
            </a:pPr>
            <a:r>
              <a:rPr lang="en" sz="5000">
                <a:latin typeface="Didact Gothic"/>
                <a:ea typeface="Didact Gothic"/>
                <a:cs typeface="Didact Gothic"/>
                <a:sym typeface="Didact Gothic"/>
              </a:rPr>
              <a:t>Storyboard - Pt. 2</a:t>
            </a:r>
          </a:p>
        </p:txBody>
      </p:sp>
      <p:pic>
        <p:nvPicPr>
          <p:cNvPr id="75" name="Shape 75"/>
          <p:cNvPicPr preferRelativeResize="0"/>
          <p:nvPr/>
        </p:nvPicPr>
        <p:blipFill rotWithShape="1">
          <a:blip r:embed="rId3">
            <a:alphaModFix/>
          </a:blip>
          <a:srcRect b="6150" l="13932" r="9975" t="56135"/>
          <a:stretch/>
        </p:blipFill>
        <p:spPr>
          <a:xfrm>
            <a:off x="135750" y="1404225"/>
            <a:ext cx="8872498" cy="3387273"/>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68825"/>
            <a:ext cx="8520599" cy="572699"/>
          </a:xfrm>
          <a:prstGeom prst="rect">
            <a:avLst/>
          </a:prstGeom>
        </p:spPr>
        <p:txBody>
          <a:bodyPr anchorCtr="0" anchor="t" bIns="91425" lIns="91425" rIns="91425" tIns="91425">
            <a:noAutofit/>
          </a:bodyPr>
          <a:lstStyle/>
          <a:p>
            <a:pPr rtl="0" algn="ctr">
              <a:spcBef>
                <a:spcPts val="0"/>
              </a:spcBef>
              <a:buNone/>
            </a:pPr>
            <a:r>
              <a:rPr lang="en" sz="5000">
                <a:latin typeface="Didact Gothic"/>
                <a:ea typeface="Didact Gothic"/>
                <a:cs typeface="Didact Gothic"/>
                <a:sym typeface="Didact Gothic"/>
              </a:rPr>
              <a:t>Concept Video</a:t>
            </a:r>
          </a:p>
        </p:txBody>
      </p:sp>
      <p:sp>
        <p:nvSpPr>
          <p:cNvPr id="81" name="Shape 81"/>
          <p:cNvSpPr txBox="1"/>
          <p:nvPr>
            <p:ph idx="1" type="body"/>
          </p:nvPr>
        </p:nvSpPr>
        <p:spPr>
          <a:xfrm>
            <a:off x="311700" y="1152475"/>
            <a:ext cx="8520599" cy="3416400"/>
          </a:xfrm>
          <a:prstGeom prst="rect">
            <a:avLst/>
          </a:prstGeom>
        </p:spPr>
        <p:txBody>
          <a:bodyPr anchorCtr="0" anchor="ctr" bIns="91425" lIns="91425" rIns="91425" tIns="91425">
            <a:noAutofit/>
          </a:bodyPr>
          <a:lstStyle/>
          <a:p>
            <a:pPr algn="ctr">
              <a:spcBef>
                <a:spcPts val="0"/>
              </a:spcBef>
              <a:buNone/>
            </a:pPr>
            <a:r>
              <a:rPr lang="en" sz="3500" u="sng">
                <a:solidFill>
                  <a:schemeClr val="hlink"/>
                </a:solidFill>
                <a:latin typeface="Didact Gothic"/>
                <a:ea typeface="Didact Gothic"/>
                <a:cs typeface="Didact Gothic"/>
                <a:sym typeface="Didact Gothic"/>
                <a:hlinkClick r:id="rId3"/>
              </a:rPr>
              <a:t>https://vimeo.com/142563040</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