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1" name="John Nathaniel Morga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Let me know if these work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Don’t worry! I’m going to make these look pretty. This is just an outline.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Edit: Font/Add aimations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2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jpg"/><Relationship Id="rId4" Type="http://schemas.openxmlformats.org/officeDocument/2006/relationships/image" Target="../media/image11.jpg"/><Relationship Id="rId5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Relationship Id="rId4" Type="http://schemas.openxmlformats.org/officeDocument/2006/relationships/image" Target="../media/image14.jpg"/><Relationship Id="rId5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Relationship Id="rId4" Type="http://schemas.openxmlformats.org/officeDocument/2006/relationships/image" Target="../media/image26.jpg"/><Relationship Id="rId5" Type="http://schemas.openxmlformats.org/officeDocument/2006/relationships/image" Target="../media/image2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Relationship Id="rId4" Type="http://schemas.openxmlformats.org/officeDocument/2006/relationships/image" Target="../media/image26.jpg"/><Relationship Id="rId5" Type="http://schemas.openxmlformats.org/officeDocument/2006/relationships/image" Target="../media/image2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jpg"/><Relationship Id="rId4" Type="http://schemas.openxmlformats.org/officeDocument/2006/relationships/image" Target="../media/image32.jpg"/><Relationship Id="rId5" Type="http://schemas.openxmlformats.org/officeDocument/2006/relationships/image" Target="../media/image3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comments" Target="../comments/comment1.xml"/><Relationship Id="rId4" Type="http://schemas.openxmlformats.org/officeDocument/2006/relationships/image" Target="../media/image30.jpg"/><Relationship Id="rId5" Type="http://schemas.openxmlformats.org/officeDocument/2006/relationships/image" Target="../media/image32.jpg"/><Relationship Id="rId6" Type="http://schemas.openxmlformats.org/officeDocument/2006/relationships/image" Target="../media/image3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Relationship Id="rId4" Type="http://schemas.openxmlformats.org/officeDocument/2006/relationships/image" Target="../media/image0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Relationship Id="rId4" Type="http://schemas.openxmlformats.org/officeDocument/2006/relationships/image" Target="../media/image08.jpg"/><Relationship Id="rId5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jpg"/><Relationship Id="rId4" Type="http://schemas.openxmlformats.org/officeDocument/2006/relationships/image" Target="../media/image02.jpg"/><Relationship Id="rId5" Type="http://schemas.openxmlformats.org/officeDocument/2006/relationships/image" Target="../media/image0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7573" l="0" r="0" t="17221"/>
          <a:stretch/>
        </p:blipFill>
        <p:spPr>
          <a:xfrm>
            <a:off x="-51275" y="-28900"/>
            <a:ext cx="9195274" cy="5186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0" l="0" r="18314" t="18500"/>
          <a:stretch/>
        </p:blipFill>
        <p:spPr>
          <a:xfrm>
            <a:off x="220825" y="1450475"/>
            <a:ext cx="2553900" cy="339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 b="0" l="0" r="0" t="8950"/>
          <a:stretch/>
        </p:blipFill>
        <p:spPr>
          <a:xfrm>
            <a:off x="6138475" y="1450475"/>
            <a:ext cx="2776025" cy="337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5">
            <a:alphaModFix/>
          </a:blip>
          <a:srcRect b="2569" l="-3348" r="18782" t="19815"/>
          <a:stretch/>
        </p:blipFill>
        <p:spPr>
          <a:xfrm>
            <a:off x="3068590" y="1450475"/>
            <a:ext cx="2776019" cy="339722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94325" y="123625"/>
            <a:ext cx="4320899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How might we...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144350" y="936575"/>
            <a:ext cx="29970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High School Student: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3100250" y="936575"/>
            <a:ext cx="28440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College Student: 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6163300" y="936575"/>
            <a:ext cx="28440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Young Professional: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144350" y="936575"/>
            <a:ext cx="29970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High School Student: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3100250" y="936575"/>
            <a:ext cx="28440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College Student: 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6010900" y="936575"/>
            <a:ext cx="28440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Young Professional: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94325" y="123625"/>
            <a:ext cx="4320899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How might we...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246725" y="1738725"/>
            <a:ext cx="2579399" cy="337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... make waking up more enjoyable for the user?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3141425" y="1755275"/>
            <a:ext cx="2695200" cy="337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...inspire accountability to set and accomplish bedtime goals?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6218375" y="1799375"/>
            <a:ext cx="2695200" cy="337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...</a:t>
            </a:r>
            <a:r>
              <a:rPr lang="en" sz="30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 help users feel more alert when they wake up?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18314" t="18500"/>
          <a:stretch/>
        </p:blipFill>
        <p:spPr>
          <a:xfrm>
            <a:off x="220825" y="1450475"/>
            <a:ext cx="2553900" cy="339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b="0" l="0" r="0" t="8950"/>
          <a:stretch/>
        </p:blipFill>
        <p:spPr>
          <a:xfrm>
            <a:off x="6138475" y="1450475"/>
            <a:ext cx="2776025" cy="337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5">
            <a:alphaModFix/>
          </a:blip>
          <a:srcRect b="2569" l="-3348" r="18782" t="19815"/>
          <a:stretch/>
        </p:blipFill>
        <p:spPr>
          <a:xfrm>
            <a:off x="3068590" y="1450475"/>
            <a:ext cx="2776019" cy="339722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94325" y="123625"/>
            <a:ext cx="4320899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Solutions for...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144350" y="860375"/>
            <a:ext cx="2946300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Enjoyable Wake Ups: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2879425" y="845525"/>
            <a:ext cx="37953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Inspiring Accountability: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6224100" y="845525"/>
            <a:ext cx="2512799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Alert Wake Ups: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144350" y="860375"/>
            <a:ext cx="2946300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Enjoyable Wake Ups: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2879425" y="845525"/>
            <a:ext cx="37953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Inspiring Accountability: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6224100" y="845525"/>
            <a:ext cx="2512799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Alert Wake Ups: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94325" y="123625"/>
            <a:ext cx="4320899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Solution for...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246725" y="1433925"/>
            <a:ext cx="2579399" cy="337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Customize morning routine with a wearable watch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3141425" y="1450475"/>
            <a:ext cx="2695200" cy="337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Track sleep debt and give recommend sleep goals using schedule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6370775" y="1342175"/>
            <a:ext cx="2695200" cy="337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Change the sleep environment when it’s time to wake up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418350" y="466075"/>
            <a:ext cx="7538700" cy="24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Needfinding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POVs &amp; HMWs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Experience Prototypes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94325" y="123625"/>
            <a:ext cx="50886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Experience Prototypes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360850" y="860375"/>
            <a:ext cx="29970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iWake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3624100" y="830525"/>
            <a:ext cx="28440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Wake Up Call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6734350" y="860375"/>
            <a:ext cx="28440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Rise &amp; Shine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9171" y="1398575"/>
            <a:ext cx="2527602" cy="337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437" y="1397325"/>
            <a:ext cx="2577626" cy="343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1880" y="1398575"/>
            <a:ext cx="1895682" cy="3370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112200" y="127475"/>
            <a:ext cx="61308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iWake: Development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750" y="1476400"/>
            <a:ext cx="2406750" cy="32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5175" y="1476424"/>
            <a:ext cx="2406750" cy="320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5820" y="1476425"/>
            <a:ext cx="2330699" cy="310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112200" y="127475"/>
            <a:ext cx="61308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iWake: Testing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00" y="1214675"/>
            <a:ext cx="2949002" cy="2211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9850" y="2346075"/>
            <a:ext cx="3553151" cy="266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7699" y="1052725"/>
            <a:ext cx="2871925" cy="215394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112200" y="3546950"/>
            <a:ext cx="2022299" cy="87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Input Desired Settings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3061200" y="1609950"/>
            <a:ext cx="7538700" cy="87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Set Nightly Alarm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6323900" y="3491875"/>
            <a:ext cx="2723400" cy="87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Wake Up and Complete Morning Routine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112200" y="127475"/>
            <a:ext cx="61308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iWake: Results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00" y="1214675"/>
            <a:ext cx="2949002" cy="2211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9850" y="2346075"/>
            <a:ext cx="3553151" cy="266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7699" y="1052725"/>
            <a:ext cx="2871925" cy="215394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112200" y="3546950"/>
            <a:ext cx="2442300" cy="87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“Can I wake up to the sound of my wind chimes?”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3217600" y="1159375"/>
            <a:ext cx="25737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“I try to count backwards, it takes way too long”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6323900" y="3491875"/>
            <a:ext cx="2723400" cy="87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“It took me only 20 minutes to get out the door!”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16401" l="1419" r="0" t="1470"/>
          <a:stretch/>
        </p:blipFill>
        <p:spPr>
          <a:xfrm>
            <a:off x="0" y="0"/>
            <a:ext cx="9143999" cy="521753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144325" y="196975"/>
            <a:ext cx="4227000" cy="103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CS 147: Assignment 2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POVs &amp; Experience Prototypes</a:t>
            </a:r>
          </a:p>
          <a:p>
            <a:pPr>
              <a:spcBef>
                <a:spcPts val="0"/>
              </a:spcBef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John M, Gabriella B, Brian H, Nate L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112200" y="51275"/>
            <a:ext cx="7505099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Wake Up Call: Development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00" y="1388662"/>
            <a:ext cx="2395050" cy="319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2275" y="1388650"/>
            <a:ext cx="2395050" cy="31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5">
            <a:alphaModFix/>
          </a:blip>
          <a:srcRect b="0" l="5233" r="27755" t="0"/>
          <a:stretch/>
        </p:blipFill>
        <p:spPr>
          <a:xfrm>
            <a:off x="3010250" y="1388650"/>
            <a:ext cx="2853125" cy="319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112200" y="127475"/>
            <a:ext cx="61308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Wake Up Call: Testing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112200" y="3546950"/>
            <a:ext cx="2322300" cy="87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See your “Optimal” Sleep Schedule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2520350" y="1144350"/>
            <a:ext cx="3722700" cy="87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Alerts regarding loss of productivity before bedtime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6323900" y="3491875"/>
            <a:ext cx="2723400" cy="12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Chose to stay up and work or go to bed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7850" y="2023957"/>
            <a:ext cx="3722700" cy="279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424" y="997825"/>
            <a:ext cx="1911851" cy="25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0823" y="637024"/>
            <a:ext cx="2084175" cy="277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112200" y="127475"/>
            <a:ext cx="61308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Wake Up Call: Results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112200" y="3546950"/>
            <a:ext cx="23223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EFEFEF"/>
                </a:solidFill>
              </a:rPr>
              <a:t>“Oh, now I get it. The shaded parts are when I sleep.”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2520350" y="1144350"/>
            <a:ext cx="3722700" cy="87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“6% is not that much less productive. I think I would still stay up to get my work done. I would want to just crank it out”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6323900" y="3491875"/>
            <a:ext cx="2723400" cy="12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“hmm..  now i’m going to be 21% less productive. that’s a lot. maybe i’ll just go to sleep.”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7850" y="2023957"/>
            <a:ext cx="3722700" cy="279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424" y="997825"/>
            <a:ext cx="1911851" cy="25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0823" y="637024"/>
            <a:ext cx="2084175" cy="277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112200" y="51275"/>
            <a:ext cx="7505099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Rise &amp; Shine : Development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374" y="1036249"/>
            <a:ext cx="2222648" cy="395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9300" y="1036232"/>
            <a:ext cx="2222648" cy="395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1300" y="1036250"/>
            <a:ext cx="2222648" cy="39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112200" y="51275"/>
            <a:ext cx="7505099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Rise &amp; Shine: Testing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1524" y="2528475"/>
            <a:ext cx="3982576" cy="224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 b="21697" l="0" r="0" t="0"/>
          <a:stretch/>
        </p:blipFill>
        <p:spPr>
          <a:xfrm>
            <a:off x="6414875" y="261450"/>
            <a:ext cx="2422025" cy="3371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112200" y="4079725"/>
            <a:ext cx="2421899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Select desired wake up method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2361525" y="1278000"/>
            <a:ext cx="37374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Meditate to reach a point of restfulness </a:t>
            </a: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5">
            <a:alphaModFix/>
          </a:blip>
          <a:srcRect b="0" l="0" r="0" t="12610"/>
          <a:stretch/>
        </p:blipFill>
        <p:spPr>
          <a:xfrm>
            <a:off x="112200" y="1010325"/>
            <a:ext cx="2019326" cy="313721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6414879" y="3804900"/>
            <a:ext cx="2944799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WAKE UP!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112200" y="51275"/>
            <a:ext cx="7505099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Rise &amp; Shine: Testing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1524" y="2528475"/>
            <a:ext cx="3982576" cy="224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 rotWithShape="1">
          <a:blip r:embed="rId5">
            <a:alphaModFix/>
          </a:blip>
          <a:srcRect b="21697" l="0" r="0" t="0"/>
          <a:stretch/>
        </p:blipFill>
        <p:spPr>
          <a:xfrm>
            <a:off x="6414875" y="196300"/>
            <a:ext cx="2422025" cy="33716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112200" y="4079725"/>
            <a:ext cx="2421899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“I’d either use the water or make my bed cold, or both”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2361525" y="1278000"/>
            <a:ext cx="37374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</a:rPr>
              <a:t>“I would definitely use this if I HAD to be up</a:t>
            </a:r>
            <a:r>
              <a:rPr lang="en" sz="30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6">
            <a:alphaModFix/>
          </a:blip>
          <a:srcRect b="0" l="0" r="0" t="12610"/>
          <a:stretch/>
        </p:blipFill>
        <p:spPr>
          <a:xfrm>
            <a:off x="112200" y="1010325"/>
            <a:ext cx="2019326" cy="3137218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6374450" y="3672325"/>
            <a:ext cx="2950800" cy="147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</a:rPr>
              <a:t>“Ah! I’m up, I’m up!”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112200" y="127475"/>
            <a:ext cx="61308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Findings: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144350" y="860375"/>
            <a:ext cx="2946300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IWake: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2879425" y="875225"/>
            <a:ext cx="3795300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Wake Up Call: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6224100" y="845525"/>
            <a:ext cx="2512799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Rise and Shine: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144350" y="1466075"/>
            <a:ext cx="2735100" cy="249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00FF00"/>
              </a:buClr>
              <a:buSzPct val="100000"/>
              <a:buChar char="✓"/>
            </a:pPr>
            <a:r>
              <a:rPr lang="en" sz="1800">
                <a:solidFill>
                  <a:srgbClr val="F3F3F3"/>
                </a:solidFill>
              </a:rPr>
              <a:t>Custom s</a:t>
            </a:r>
            <a:r>
              <a:rPr lang="en" sz="1800">
                <a:solidFill>
                  <a:srgbClr val="F3F3F3"/>
                </a:solidFill>
              </a:rPr>
              <a:t>nooze</a:t>
            </a:r>
          </a:p>
          <a:p>
            <a:pPr indent="-342900" lvl="0" marL="457200" rtl="0">
              <a:spcBef>
                <a:spcPts val="0"/>
              </a:spcBef>
              <a:buClr>
                <a:srgbClr val="FFFF00"/>
              </a:buClr>
              <a:buSzPct val="100000"/>
              <a:buChar char="✓"/>
            </a:pPr>
            <a:r>
              <a:rPr lang="en" sz="1800">
                <a:solidFill>
                  <a:srgbClr val="F3F3F3"/>
                </a:solidFill>
              </a:rPr>
              <a:t>Custom alarm</a:t>
            </a:r>
          </a:p>
          <a:p>
            <a:pPr indent="-342900" lvl="0" marL="457200" rtl="0">
              <a:spcBef>
                <a:spcPts val="0"/>
              </a:spcBef>
              <a:buClr>
                <a:srgbClr val="00FF00"/>
              </a:buClr>
              <a:buSzPct val="100000"/>
              <a:buChar char="✓"/>
            </a:pPr>
            <a:r>
              <a:rPr lang="en" sz="1800">
                <a:solidFill>
                  <a:srgbClr val="F3F3F3"/>
                </a:solidFill>
              </a:rPr>
              <a:t>Unaware of the time it takes</a:t>
            </a:r>
          </a:p>
          <a:p>
            <a:pPr indent="-342900" lvl="0" marL="457200" rtl="0">
              <a:spcBef>
                <a:spcPts val="0"/>
              </a:spcBef>
              <a:buClr>
                <a:srgbClr val="00FF00"/>
              </a:buClr>
              <a:buSzPct val="100000"/>
              <a:buChar char="✓"/>
            </a:pPr>
            <a:r>
              <a:rPr lang="en" sz="1800">
                <a:solidFill>
                  <a:srgbClr val="F3F3F3"/>
                </a:solidFill>
              </a:rPr>
              <a:t>Enjoy knowing time it takes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 </a:t>
            </a:r>
            <a:r>
              <a:rPr lang="en" sz="1800">
                <a:solidFill>
                  <a:srgbClr val="FF0000"/>
                </a:solidFill>
              </a:rPr>
              <a:t>x</a:t>
            </a:r>
            <a:r>
              <a:rPr lang="en" sz="1800">
                <a:solidFill>
                  <a:srgbClr val="F3F3F3"/>
                </a:solidFill>
              </a:rPr>
              <a:t>    Favorite app helps 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3037675" y="1583750"/>
            <a:ext cx="3087599" cy="223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FF00"/>
              </a:buClr>
              <a:buSzPct val="100000"/>
              <a:buChar char="✓"/>
            </a:pPr>
            <a:r>
              <a:rPr lang="en" sz="1800">
                <a:solidFill>
                  <a:srgbClr val="EFEFEF"/>
                </a:solidFill>
              </a:rPr>
              <a:t>Sleep work conflict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F00"/>
              </a:buClr>
              <a:buSzPct val="100000"/>
              <a:buChar char="✓"/>
            </a:pPr>
            <a:r>
              <a:rPr lang="en" sz="1800">
                <a:solidFill>
                  <a:srgbClr val="EFEFEF"/>
                </a:solidFill>
              </a:rPr>
              <a:t> “Sleep mode”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FF00"/>
              </a:buClr>
              <a:buSzPct val="100000"/>
              <a:buChar char="✓"/>
            </a:pPr>
            <a:r>
              <a:rPr lang="en" sz="1800">
                <a:solidFill>
                  <a:srgbClr val="EFEFEF"/>
                </a:solidFill>
              </a:rPr>
              <a:t>Loss in productivity encourages sleep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00FF00"/>
              </a:buClr>
              <a:buSzPct val="100000"/>
              <a:buChar char="✓"/>
            </a:pPr>
            <a:r>
              <a:rPr lang="en" sz="1800">
                <a:solidFill>
                  <a:srgbClr val="EFEFEF"/>
                </a:solidFill>
              </a:rPr>
              <a:t>Schedule sleep is Rare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 x     </a:t>
            </a:r>
            <a:r>
              <a:rPr lang="en" sz="1800">
                <a:solidFill>
                  <a:srgbClr val="EFEFEF"/>
                </a:solidFill>
              </a:rPr>
              <a:t>Alerts before bedtime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 txBox="1"/>
          <p:nvPr/>
        </p:nvSpPr>
        <p:spPr>
          <a:xfrm>
            <a:off x="6125275" y="1654862"/>
            <a:ext cx="3183900" cy="18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FFFF00"/>
              </a:buClr>
              <a:buSzPct val="100000"/>
              <a:buChar char="✓"/>
            </a:pPr>
            <a:r>
              <a:rPr lang="en" sz="1800">
                <a:solidFill>
                  <a:srgbClr val="EFEFEF"/>
                </a:solidFill>
              </a:rPr>
              <a:t>Water</a:t>
            </a:r>
          </a:p>
          <a:p>
            <a:pPr indent="-342900" lvl="0" marL="457200" rtl="0">
              <a:spcBef>
                <a:spcPts val="0"/>
              </a:spcBef>
              <a:buClr>
                <a:srgbClr val="00FF00"/>
              </a:buClr>
              <a:buSzPct val="100000"/>
              <a:buChar char="✓"/>
            </a:pPr>
            <a:r>
              <a:rPr lang="en" sz="1800">
                <a:solidFill>
                  <a:srgbClr val="EFEFEF"/>
                </a:solidFill>
              </a:rPr>
              <a:t>Cold bed </a:t>
            </a:r>
          </a:p>
          <a:p>
            <a:pPr indent="-342900" lvl="0" marL="457200" rtl="0">
              <a:spcBef>
                <a:spcPts val="0"/>
              </a:spcBef>
              <a:buClr>
                <a:srgbClr val="00FF00"/>
              </a:buClr>
              <a:buSzPct val="100000"/>
              <a:buChar char="✓"/>
            </a:pPr>
            <a:r>
              <a:rPr lang="en" sz="1800">
                <a:solidFill>
                  <a:srgbClr val="EFEFEF"/>
                </a:solidFill>
              </a:rPr>
              <a:t>Sounds </a:t>
            </a:r>
          </a:p>
          <a:p>
            <a:pPr indent="-342900" lvl="0" marL="457200" rtl="0">
              <a:spcBef>
                <a:spcPts val="0"/>
              </a:spcBef>
              <a:buClr>
                <a:srgbClr val="00FF00"/>
              </a:buClr>
              <a:buSzPct val="100000"/>
              <a:buChar char="✓"/>
            </a:pPr>
            <a:r>
              <a:rPr lang="en" sz="1800">
                <a:solidFill>
                  <a:srgbClr val="EFEFEF"/>
                </a:solidFill>
              </a:rPr>
              <a:t>Lights flashing</a:t>
            </a:r>
          </a:p>
          <a:p>
            <a:pPr indent="-342900" lvl="0" marL="457200">
              <a:spcBef>
                <a:spcPts val="0"/>
              </a:spcBef>
              <a:buClr>
                <a:srgbClr val="FFFF00"/>
              </a:buClr>
              <a:buSzPct val="100000"/>
              <a:buChar char="✓"/>
            </a:pPr>
            <a:r>
              <a:rPr lang="en" sz="1800">
                <a:solidFill>
                  <a:srgbClr val="EFEFEF"/>
                </a:solidFill>
              </a:rPr>
              <a:t>Non-Traditional methods are prefered to alarms 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144350" y="3756300"/>
            <a:ext cx="2946300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EFEFEF"/>
                </a:solidFill>
              </a:rPr>
              <a:t>Tracking movement would help with getting out of bed.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3261625" y="3741450"/>
            <a:ext cx="2580299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</a:rPr>
              <a:t>Alerts must be made minimally and at key times.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6012900" y="3741450"/>
            <a:ext cx="29463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EFEFEF"/>
                </a:solidFill>
              </a:rPr>
              <a:t>Users want this when sleeping in is not an option.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418350" y="466075"/>
            <a:ext cx="7538700" cy="24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Needfinding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POVs &amp; HMWs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Experience Prototypes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/>
        </p:nvSpPr>
        <p:spPr>
          <a:xfrm>
            <a:off x="3018300" y="2125050"/>
            <a:ext cx="3107399" cy="8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706850" y="798500"/>
            <a:ext cx="2382000" cy="87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Habits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2665375" y="2068025"/>
            <a:ext cx="4083299" cy="87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Productivity 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6085650" y="3305250"/>
            <a:ext cx="3226199" cy="87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Sleep</a:t>
            </a:r>
          </a:p>
        </p:txBody>
      </p:sp>
      <p:sp>
        <p:nvSpPr>
          <p:cNvPr id="63" name="Shape 63"/>
          <p:cNvSpPr/>
          <p:nvPr/>
        </p:nvSpPr>
        <p:spPr>
          <a:xfrm rot="5400000">
            <a:off x="1740725" y="1897800"/>
            <a:ext cx="942299" cy="785399"/>
          </a:xfrm>
          <a:prstGeom prst="bentUpArrow">
            <a:avLst>
              <a:gd fmla="val 23271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4" name="Shape 64"/>
          <p:cNvSpPr/>
          <p:nvPr/>
        </p:nvSpPr>
        <p:spPr>
          <a:xfrm rot="5400000">
            <a:off x="5118249" y="3271199"/>
            <a:ext cx="953700" cy="850800"/>
          </a:xfrm>
          <a:prstGeom prst="bentUpArrow">
            <a:avLst>
              <a:gd fmla="val 25745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418350" y="466075"/>
            <a:ext cx="7538700" cy="24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48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Needfinding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48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POVs &amp; HMWs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  <a:p>
            <a:pPr>
              <a:spcBef>
                <a:spcPts val="0"/>
              </a:spcBef>
              <a:buNone/>
            </a:pPr>
            <a:r>
              <a:rPr lang="en" sz="48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Experience Prototypes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418350" y="466075"/>
            <a:ext cx="7538700" cy="960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Needfinding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>
              <a:latin typeface="Impact"/>
              <a:ea typeface="Impact"/>
              <a:cs typeface="Impact"/>
              <a:sym typeface="Impac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POVs &amp; HMWs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rgbClr val="F3F3F3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Experience Prototypes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850" y="196275"/>
            <a:ext cx="4293022" cy="32197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226837" y="3416050"/>
            <a:ext cx="3075600" cy="87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Interviews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4875" y="2316699"/>
            <a:ext cx="4519124" cy="26135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4624875" y="1442125"/>
            <a:ext cx="3837000" cy="87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Survey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b="0" l="8466" r="38114" t="0"/>
          <a:stretch/>
        </p:blipFill>
        <p:spPr>
          <a:xfrm>
            <a:off x="271262" y="345500"/>
            <a:ext cx="2587013" cy="353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4">
            <a:alphaModFix/>
          </a:blip>
          <a:srcRect b="0" l="0" r="5132" t="0"/>
          <a:stretch/>
        </p:blipFill>
        <p:spPr>
          <a:xfrm>
            <a:off x="6391875" y="345500"/>
            <a:ext cx="2512850" cy="353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5">
            <a:alphaModFix/>
          </a:blip>
          <a:srcRect b="0" l="20994" r="42493" t="0"/>
          <a:stretch/>
        </p:blipFill>
        <p:spPr>
          <a:xfrm>
            <a:off x="3287274" y="314300"/>
            <a:ext cx="2587000" cy="359407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3294725" y="3916775"/>
            <a:ext cx="18342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Rotto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195050" y="3908375"/>
            <a:ext cx="1758599" cy="87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Camryn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6391900" y="3908375"/>
            <a:ext cx="2512799" cy="87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Tara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0" l="0" r="49781" t="0"/>
          <a:stretch/>
        </p:blipFill>
        <p:spPr>
          <a:xfrm>
            <a:off x="3225743" y="265475"/>
            <a:ext cx="2737948" cy="3634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 b="0" l="22600" r="22823" t="0"/>
          <a:stretch/>
        </p:blipFill>
        <p:spPr>
          <a:xfrm>
            <a:off x="117025" y="265474"/>
            <a:ext cx="2881787" cy="363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5">
            <a:alphaModFix/>
          </a:blip>
          <a:srcRect b="0" l="31394" r="26170" t="0"/>
          <a:stretch/>
        </p:blipFill>
        <p:spPr>
          <a:xfrm>
            <a:off x="6190623" y="265475"/>
            <a:ext cx="2737950" cy="36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40825" y="3908375"/>
            <a:ext cx="2881800" cy="87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High School Student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6114550" y="3908375"/>
            <a:ext cx="2737799" cy="87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Young Professional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066125" y="3916775"/>
            <a:ext cx="2650799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College Student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418350" y="466075"/>
            <a:ext cx="7538700" cy="24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Needfinding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POVs &amp; HMWs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Experience Prototypes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