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  <p:sldMasterId id="2147483744" r:id="rId2"/>
  </p:sldMasterIdLst>
  <p:notesMasterIdLst>
    <p:notesMasterId r:id="rId14"/>
  </p:notesMasterIdLst>
  <p:handoutMasterIdLst>
    <p:handoutMasterId r:id="rId15"/>
  </p:handoutMasterIdLst>
  <p:sldIdLst>
    <p:sldId id="372" r:id="rId3"/>
    <p:sldId id="381" r:id="rId4"/>
    <p:sldId id="394" r:id="rId5"/>
    <p:sldId id="395" r:id="rId6"/>
    <p:sldId id="397" r:id="rId7"/>
    <p:sldId id="389" r:id="rId8"/>
    <p:sldId id="390" r:id="rId9"/>
    <p:sldId id="392" r:id="rId10"/>
    <p:sldId id="396" r:id="rId11"/>
    <p:sldId id="393" r:id="rId12"/>
    <p:sldId id="37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">
          <p15:clr>
            <a:srgbClr val="A4A3A4"/>
          </p15:clr>
        </p15:guide>
        <p15:guide id="2" pos="30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2" userDrawn="1">
          <p15:clr>
            <a:srgbClr val="A4A3A4"/>
          </p15:clr>
        </p15:guide>
        <p15:guide id="2" pos="30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06532"/>
    <a:srgbClr val="5A5A5A"/>
    <a:srgbClr val="F3FAFF"/>
    <a:srgbClr val="F9F9F9"/>
    <a:srgbClr val="F4F4F4"/>
    <a:srgbClr val="E9F9FF"/>
    <a:srgbClr val="F5FCFF"/>
    <a:srgbClr val="E0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665" autoAdjust="0"/>
    <p:restoredTop sz="90925" autoAdjust="0"/>
  </p:normalViewPr>
  <p:slideViewPr>
    <p:cSldViewPr snapToGrid="0" showGuides="1">
      <p:cViewPr varScale="1">
        <p:scale>
          <a:sx n="92" d="100"/>
          <a:sy n="92" d="100"/>
        </p:scale>
        <p:origin x="-1000" y="-104"/>
      </p:cViewPr>
      <p:guideLst>
        <p:guide orient="horz" pos="2110"/>
        <p:guide pos="30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2294" y="-902"/>
      </p:cViewPr>
      <p:guideLst>
        <p:guide orient="horz" pos="2242"/>
        <p:guide pos="30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-1624"/>
            <a:ext cx="4968480" cy="48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defTabSz="994038" eaLnBrk="0" hangingPunct="0">
              <a:defRPr sz="1200" i="1" smtClean="0"/>
            </a:lvl1pPr>
          </a:lstStyle>
          <a:p>
            <a:r>
              <a:rPr lang="en-US" dirty="0"/>
              <a:t>CS 147-  </a:t>
            </a:r>
            <a:r>
              <a:rPr lang="en-US" dirty="0" err="1"/>
              <a:t>dt+UX</a:t>
            </a:r>
            <a:r>
              <a:rPr lang="en-US" dirty="0"/>
              <a:t>: User Experience Design, Prototyping &amp; Evaluation</a:t>
            </a:r>
          </a:p>
          <a:p>
            <a:r>
              <a:rPr lang="en-US" dirty="0"/>
              <a:t>Autumn 2015</a:t>
            </a:r>
          </a:p>
          <a:p>
            <a:r>
              <a:rPr lang="en-US" dirty="0"/>
              <a:t>Prof. James A. Landay</a:t>
            </a:r>
          </a:p>
          <a:p>
            <a:r>
              <a:rPr lang="en-US" dirty="0"/>
              <a:t>Stanford University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358" y="-1624"/>
            <a:ext cx="2573980" cy="48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algn="r" defTabSz="994038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December 4, 2015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358" y="9120490"/>
            <a:ext cx="3168843" cy="48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algn="r" defTabSz="994038" eaLnBrk="0" hangingPunct="0">
              <a:defRPr sz="1000" i="1" smtClean="0"/>
            </a:lvl1pPr>
          </a:lstStyle>
          <a:p>
            <a:pPr>
              <a:defRPr/>
            </a:pPr>
            <a:fld id="{3D68942D-8067-4600-8863-AF89C7027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43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24"/>
            <a:ext cx="3168843" cy="48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defTabSz="994038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358" y="-1624"/>
            <a:ext cx="3168843" cy="48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algn="r" defTabSz="994038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14" y="4560245"/>
            <a:ext cx="5363574" cy="431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073" tIns="49868" rIns="98073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490"/>
            <a:ext cx="3168843" cy="48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defTabSz="994038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358" y="9120490"/>
            <a:ext cx="3168843" cy="48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algn="r" defTabSz="994038" eaLnBrk="0" hangingPunct="0">
              <a:defRPr sz="1000" i="1" smtClean="0"/>
            </a:lvl1pPr>
          </a:lstStyle>
          <a:p>
            <a:pPr>
              <a:defRPr/>
            </a:pPr>
            <a:fld id="{32B0BFAD-6F97-4411-9946-6EBD43A2E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2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 rot="10800000">
            <a:off x="0" y="0"/>
            <a:ext cx="9144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3998" y="3892718"/>
            <a:ext cx="601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None/>
              <a:defRPr/>
            </a:pPr>
            <a:r>
              <a:rPr lang="en-US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</a:t>
            </a: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Landay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Luke Vink</a:t>
            </a:r>
            <a:endParaRPr lang="en-US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Cornell Tech</a:t>
            </a:r>
            <a:endParaRPr lang="en-US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998" y="2102662"/>
            <a:ext cx="8077200" cy="1143000"/>
          </a:xfrm>
        </p:spPr>
        <p:txBody>
          <a:bodyPr/>
          <a:lstStyle>
            <a:lvl1pPr>
              <a:defRPr>
                <a:solidFill>
                  <a:srgbClr val="5A5A5A"/>
                </a:solidFill>
                <a:latin typeface="Helvetica Light"/>
                <a:cs typeface="Helvetica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3998" y="4922792"/>
            <a:ext cx="59836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dirty="0" smtClean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Spring 2014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May 14, 2014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68" y="0"/>
            <a:ext cx="9107931" cy="4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pPr>
              <a:buNone/>
            </a:pPr>
            <a:r>
              <a:rPr lang="en-US" sz="2000" dirty="0" smtClean="0"/>
              <a:t>HCI+DESIGN: USER INTERFACE DESIGN +</a:t>
            </a:r>
            <a:r>
              <a:rPr lang="en-US" sz="2000" baseline="0" dirty="0" smtClean="0"/>
              <a:t> PROTOTYPING + EVALUATION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45477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A42DD553-D096-43A0-ABE1-F876078258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033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089F8615-8B10-4629-A1C6-631D278800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72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676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94534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3307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7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3232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88144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3348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701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940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F11D6-99D5-4336-872D-39319B3A7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642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l of Fame / Sh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4" y="97692"/>
            <a:ext cx="877928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2944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87DD-0B43-4BDC-BB9D-21A80E59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313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 rot="10800000">
            <a:off x="0" y="0"/>
            <a:ext cx="9144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998" y="2102662"/>
            <a:ext cx="8077200" cy="1143000"/>
          </a:xfrm>
        </p:spPr>
        <p:txBody>
          <a:bodyPr/>
          <a:lstStyle>
            <a:lvl1pPr>
              <a:defRPr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68" y="0"/>
            <a:ext cx="9260332" cy="4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dirty="0" smtClean="0"/>
              <a:t>HCI+DESIGN: USER INTERFACE DESIGN +</a:t>
            </a:r>
            <a:r>
              <a:rPr lang="en-US" sz="2000" baseline="0" dirty="0" smtClean="0"/>
              <a:t> PROTOTYPING + EVALUATION</a:t>
            </a:r>
            <a:endParaRPr lang="en-US" sz="20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53998" y="3892718"/>
            <a:ext cx="6019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sz="2400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Computer Science Department</a:t>
            </a:r>
          </a:p>
          <a:p>
            <a:pPr algn="l">
              <a:defRPr/>
            </a:pPr>
            <a:r>
              <a:rPr lang="en-US" sz="2400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Stanford University</a:t>
            </a:r>
          </a:p>
          <a:p>
            <a:pPr algn="l">
              <a:defRPr/>
            </a:pPr>
            <a:endParaRPr lang="en-US" sz="2400" dirty="0" smtClean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sz="2400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Autumn 2014</a:t>
            </a:r>
            <a:endParaRPr lang="en-US" sz="2400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051056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701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23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0123-26C7-4EBA-A5EE-442B76275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792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7C00-48D5-4CC9-9F8F-8E1DBA7821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96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8F18-8DDE-4A5D-A25F-2DAA7E170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613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3DD70123-26C7-4EBA-A5EE-442B76275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92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79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863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3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99FE-B9C4-4BE2-9428-08F69DA50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11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1ED7-B671-4696-BF92-7E4FFB3DCD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45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DD553-D096-43A0-ABE1-F876078258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03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8615-8B10-4629-A1C6-631D278800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72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6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945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33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A3D17C00-48D5-4CC9-9F8F-8E1DBA7821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96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7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32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334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9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41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7A008F18-8DDE-4A5D-A25F-2DAA7E170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613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863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3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27D499FE-B9C4-4BE2-9428-08F69DA50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11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EEA51ED7-B671-4696-BF92-7E4FFB3DCD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454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0885" y="0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11" y="1255586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0" i="0">
          <a:solidFill>
            <a:srgbClr val="F79646"/>
          </a:solidFill>
          <a:latin typeface="Helvetica"/>
          <a:ea typeface="ＭＳ Ｐゴシック" charset="0"/>
          <a:cs typeface="Helvetic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0885" y="0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0" i="0">
          <a:solidFill>
            <a:srgbClr val="F79646"/>
          </a:solidFill>
          <a:latin typeface="Helvetica"/>
          <a:ea typeface="ＭＳ Ｐゴシック" charset="0"/>
          <a:cs typeface="Helvetic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739" y="1717880"/>
            <a:ext cx="67379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spc="6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FALL 2015</a:t>
            </a:r>
          </a:p>
          <a:p>
            <a:pPr algn="ctr"/>
            <a:r>
              <a:rPr lang="en-US" sz="1800" spc="6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/>
            </a:r>
            <a:br>
              <a:rPr lang="en-US" sz="1800" spc="600" dirty="0" smtClean="0">
                <a:solidFill>
                  <a:schemeClr val="accent1"/>
                </a:solidFill>
                <a:latin typeface="Helvetica Light"/>
                <a:cs typeface="Helvetica Light"/>
              </a:rPr>
            </a:br>
            <a:r>
              <a:rPr lang="en-US" sz="6000" spc="6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CS 147 – </a:t>
            </a:r>
            <a:r>
              <a:rPr lang="en-US" sz="6000" spc="600" dirty="0" err="1" smtClean="0">
                <a:solidFill>
                  <a:schemeClr val="accent1"/>
                </a:solidFill>
                <a:latin typeface="Helvetica Light"/>
                <a:cs typeface="Helvetica Light"/>
              </a:rPr>
              <a:t>dt+UX</a:t>
            </a:r>
            <a:endParaRPr lang="en-US" sz="6000" spc="600" dirty="0" smtClean="0">
              <a:solidFill>
                <a:schemeClr val="accent1"/>
              </a:solidFill>
              <a:latin typeface="Helvetica Light"/>
              <a:cs typeface="Helvetica Light"/>
            </a:endParaRPr>
          </a:p>
          <a:p>
            <a:pPr algn="ctr"/>
            <a:endParaRPr lang="en-US" sz="1800" spc="600" dirty="0" smtClean="0">
              <a:solidFill>
                <a:schemeClr val="accent1"/>
              </a:solidFill>
              <a:latin typeface="Helvetica Light"/>
              <a:cs typeface="Helvetica Light"/>
            </a:endParaRPr>
          </a:p>
          <a:p>
            <a:pPr algn="ctr"/>
            <a:r>
              <a:rPr lang="en-US" sz="6000" spc="6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AWARDS</a:t>
            </a:r>
            <a:endParaRPr lang="en-US" sz="6000" spc="600" dirty="0">
              <a:solidFill>
                <a:schemeClr val="accent1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13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Runner Up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E06532"/>
                </a:solidFill>
              </a:rPr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ChillZone</a:t>
            </a:r>
            <a:endParaRPr lang="en-US" sz="44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r>
              <a:rPr lang="en-US" dirty="0"/>
              <a:t>Runner Up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FoodBack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3600" b="1" dirty="0" smtClean="0"/>
              <a:t>The Winner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06532"/>
                </a:solidFill>
              </a:rPr>
              <a:t>Efangelist</a:t>
            </a:r>
            <a:endParaRPr lang="en-US" sz="5400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Overall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935463"/>
            <a:ext cx="8210395" cy="53891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Runner Up</a:t>
            </a: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>
                <a:solidFill>
                  <a:srgbClr val="E06532"/>
                </a:solidFill>
              </a:rPr>
              <a:t>Mango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Runner </a:t>
            </a:r>
            <a:r>
              <a:rPr lang="en-US" dirty="0" smtClean="0"/>
              <a:t>Up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400" dirty="0" smtClean="0">
                <a:solidFill>
                  <a:srgbClr val="E06532"/>
                </a:solidFill>
              </a:rPr>
              <a:t>10 Lines</a:t>
            </a:r>
            <a:endParaRPr lang="en-US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Grand Prize Winner</a:t>
            </a:r>
          </a:p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	Meet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Project or Team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Runner </a:t>
            </a:r>
            <a:r>
              <a:rPr lang="en-US" dirty="0"/>
              <a:t>Up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Efangelist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/>
              <a:t>The Winner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06532"/>
                </a:solidFill>
              </a:rPr>
              <a:t>ChoreoLab</a:t>
            </a:r>
            <a:endParaRPr lang="en-US" sz="5400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Runner Up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Efangelist</a:t>
            </a:r>
            <a:endParaRPr lang="en-US" sz="44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Runner </a:t>
            </a:r>
            <a:r>
              <a:rPr lang="en-US" dirty="0"/>
              <a:t>Up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>
                <a:solidFill>
                  <a:srgbClr val="E06532"/>
                </a:solidFill>
              </a:rPr>
              <a:t>Chapter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3600" b="1" dirty="0" smtClean="0"/>
              <a:t>The Winner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06532"/>
                </a:solidFill>
              </a:rPr>
              <a:t>ChoreoLab</a:t>
            </a:r>
            <a:endParaRPr lang="en-US" sz="5400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Runner Up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InstaGator</a:t>
            </a:r>
            <a:endParaRPr lang="en-US" sz="44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Runner </a:t>
            </a:r>
            <a:r>
              <a:rPr lang="en-US" dirty="0"/>
              <a:t>Up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>
                <a:solidFill>
                  <a:srgbClr val="E06532"/>
                </a:solidFill>
              </a:rPr>
              <a:t>Buckets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600" b="1" dirty="0" smtClean="0"/>
              <a:t>The Winner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06532"/>
                </a:solidFill>
              </a:rPr>
              <a:t>Muncher</a:t>
            </a:r>
            <a:endParaRPr lang="en-US" sz="5400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Best at Engaging Underserved Populations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Runner Up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>
                <a:solidFill>
                  <a:srgbClr val="E06532"/>
                </a:solidFill>
              </a:rPr>
              <a:t>Connect</a:t>
            </a:r>
          </a:p>
          <a:p>
            <a:pPr marL="0" indent="0">
              <a:buNone/>
            </a:pPr>
            <a:endParaRPr lang="en-US" sz="28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Runner Up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>
                <a:solidFill>
                  <a:srgbClr val="E06532"/>
                </a:solidFill>
              </a:rPr>
              <a:t>Clean Plate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600" b="1" dirty="0" smtClean="0"/>
              <a:t>The Winner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smtClean="0">
                <a:solidFill>
                  <a:srgbClr val="E06532"/>
                </a:solidFill>
              </a:rPr>
              <a:t>Compass</a:t>
            </a:r>
            <a:endParaRPr lang="en-US" sz="5400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4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Demo Winners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Muncher</a:t>
            </a:r>
            <a:endParaRPr lang="en-US" sz="5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ChoreoLab</a:t>
            </a:r>
            <a:endParaRPr lang="en-US" sz="5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	Spiel / Herd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Startup Idea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usense</a:t>
            </a:r>
            <a:endParaRPr lang="en-US" sz="5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InCharge</a:t>
            </a:r>
            <a:endParaRPr lang="en-US" sz="5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ClickEd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Visual Design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smtClean="0">
                <a:solidFill>
                  <a:schemeClr val="accent1"/>
                </a:solidFill>
              </a:rPr>
              <a:t>Meet</a:t>
            </a:r>
          </a:p>
          <a:p>
            <a:pPr marL="0" indent="0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FoodBack</a:t>
            </a:r>
            <a:endParaRPr lang="en-US" sz="5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	Mango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Runner Up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NightOwl</a:t>
            </a:r>
            <a:endParaRPr lang="en-US" sz="44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Runner Up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>
                <a:solidFill>
                  <a:srgbClr val="E06532"/>
                </a:solidFill>
              </a:rPr>
              <a:t>NutriGood</a:t>
            </a:r>
            <a:endParaRPr lang="en-US" dirty="0" smtClean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600" b="1" dirty="0" smtClean="0"/>
              <a:t>The Winner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smtClean="0">
                <a:solidFill>
                  <a:srgbClr val="E06532"/>
                </a:solidFill>
              </a:rPr>
              <a:t>Munch</a:t>
            </a:r>
            <a:endParaRPr lang="en-US" sz="5400" dirty="0">
              <a:solidFill>
                <a:srgbClr val="E0653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3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nday">
  <a:themeElements>
    <a:clrScheme name="Custom 4">
      <a:dk1>
        <a:srgbClr val="414141"/>
      </a:dk1>
      <a:lt1>
        <a:srgbClr val="FFFFFF"/>
      </a:lt1>
      <a:dk2>
        <a:srgbClr val="282A2A"/>
      </a:dk2>
      <a:lt2>
        <a:srgbClr val="D0D0D0"/>
      </a:lt2>
      <a:accent1>
        <a:srgbClr val="E87A40"/>
      </a:accent1>
      <a:accent2>
        <a:srgbClr val="EAC632"/>
      </a:accent2>
      <a:accent3>
        <a:srgbClr val="D1B2AD"/>
      </a:accent3>
      <a:accent4>
        <a:srgbClr val="DADADA"/>
      </a:accent4>
      <a:accent5>
        <a:srgbClr val="E8B887"/>
      </a:accent5>
      <a:accent6>
        <a:srgbClr val="8E8E8E"/>
      </a:accent6>
      <a:hlink>
        <a:srgbClr val="FFFFFF"/>
      </a:hlink>
      <a:folHlink>
        <a:srgbClr val="FFFFFF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nday_au12">
  <a:themeElements>
    <a:clrScheme name="Custom 4">
      <a:dk1>
        <a:srgbClr val="414141"/>
      </a:dk1>
      <a:lt1>
        <a:srgbClr val="FFFFFF"/>
      </a:lt1>
      <a:dk2>
        <a:srgbClr val="282A2A"/>
      </a:dk2>
      <a:lt2>
        <a:srgbClr val="D0D0D0"/>
      </a:lt2>
      <a:accent1>
        <a:srgbClr val="E87A40"/>
      </a:accent1>
      <a:accent2>
        <a:srgbClr val="EAC632"/>
      </a:accent2>
      <a:accent3>
        <a:srgbClr val="D1B2AD"/>
      </a:accent3>
      <a:accent4>
        <a:srgbClr val="DADADA"/>
      </a:accent4>
      <a:accent5>
        <a:srgbClr val="E8B887"/>
      </a:accent5>
      <a:accent6>
        <a:srgbClr val="8E8E8E"/>
      </a:accent6>
      <a:hlink>
        <a:srgbClr val="FFFFFF"/>
      </a:hlink>
      <a:folHlink>
        <a:srgbClr val="FFFFFF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02-design-discovery</Template>
  <TotalTime>6529</TotalTime>
  <Words>213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Helvetica</vt:lpstr>
      <vt:lpstr>Helvetica Light</vt:lpstr>
      <vt:lpstr>MS PGothic</vt:lpstr>
      <vt:lpstr>MS PGothic</vt:lpstr>
      <vt:lpstr>Times New Roman</vt:lpstr>
      <vt:lpstr>Landay</vt:lpstr>
      <vt:lpstr>Landay_au12</vt:lpstr>
      <vt:lpstr>PowerPoint Presentation</vt:lpstr>
      <vt:lpstr>Best Project or Team Name</vt:lpstr>
      <vt:lpstr>Best Pitch</vt:lpstr>
      <vt:lpstr>Best Poster</vt:lpstr>
      <vt:lpstr>Best at Engaging Underserved Populations</vt:lpstr>
      <vt:lpstr>Best Demo Winners (3)</vt:lpstr>
      <vt:lpstr>Best Startup Idea (3)</vt:lpstr>
      <vt:lpstr>Best Visual Design (3)</vt:lpstr>
      <vt:lpstr>TA’s Choice</vt:lpstr>
      <vt:lpstr>The People’s Choice</vt:lpstr>
      <vt:lpstr>Best Overall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landay</dc:creator>
  <cp:lastModifiedBy>James A Landay</cp:lastModifiedBy>
  <cp:revision>203</cp:revision>
  <cp:lastPrinted>2015-12-08T18:51:25Z</cp:lastPrinted>
  <dcterms:created xsi:type="dcterms:W3CDTF">1995-06-02T21:27:28Z</dcterms:created>
  <dcterms:modified xsi:type="dcterms:W3CDTF">2015-12-08T18:51:29Z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http:\\www.cs.berkeley.edu\~landay</vt:lpwstr>
  </property>
  <property fmtid="{D5CDD505-2E9C-101B-9397-08002B2CF9AE}" pid="9" name="Other">
    <vt:lpwstr>CS 160, Spring 1997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C:\Data\Classes\CS 160\Spring '97\Lectures</vt:lpwstr>
  </property>
</Properties>
</file>