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  <p:sldMasterId id="2147483789" r:id="rId2"/>
  </p:sldMasterIdLst>
  <p:notesMasterIdLst>
    <p:notesMasterId r:id="rId40"/>
  </p:notesMasterIdLst>
  <p:handoutMasterIdLst>
    <p:handoutMasterId r:id="rId41"/>
  </p:handoutMasterIdLst>
  <p:sldIdLst>
    <p:sldId id="331" r:id="rId3"/>
    <p:sldId id="257" r:id="rId4"/>
    <p:sldId id="360" r:id="rId5"/>
    <p:sldId id="361" r:id="rId6"/>
    <p:sldId id="385" r:id="rId7"/>
    <p:sldId id="334" r:id="rId8"/>
    <p:sldId id="333" r:id="rId9"/>
    <p:sldId id="343" r:id="rId10"/>
    <p:sldId id="386" r:id="rId11"/>
    <p:sldId id="365" r:id="rId12"/>
    <p:sldId id="356" r:id="rId13"/>
    <p:sldId id="389" r:id="rId14"/>
    <p:sldId id="388" r:id="rId15"/>
    <p:sldId id="348" r:id="rId16"/>
    <p:sldId id="354" r:id="rId17"/>
    <p:sldId id="369" r:id="rId18"/>
    <p:sldId id="349" r:id="rId19"/>
    <p:sldId id="352" r:id="rId20"/>
    <p:sldId id="384" r:id="rId21"/>
    <p:sldId id="326" r:id="rId22"/>
    <p:sldId id="367" r:id="rId23"/>
    <p:sldId id="350" r:id="rId24"/>
    <p:sldId id="366" r:id="rId25"/>
    <p:sldId id="368" r:id="rId26"/>
    <p:sldId id="390" r:id="rId27"/>
    <p:sldId id="371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6">
          <p15:clr>
            <a:srgbClr val="A4A3A4"/>
          </p15:clr>
        </p15:guide>
        <p15:guide id="2" pos="30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42" userDrawn="1">
          <p15:clr>
            <a:srgbClr val="A4A3A4"/>
          </p15:clr>
        </p15:guide>
        <p15:guide id="2" pos="303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A5A5A"/>
    <a:srgbClr val="F3FAFF"/>
    <a:srgbClr val="F9F9F9"/>
    <a:srgbClr val="F4F4F4"/>
    <a:srgbClr val="E9F9FF"/>
    <a:srgbClr val="F5FCFF"/>
    <a:srgbClr val="E0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25" autoAdjust="0"/>
  </p:normalViewPr>
  <p:slideViewPr>
    <p:cSldViewPr snapToGrid="0" showGuides="1">
      <p:cViewPr varScale="1">
        <p:scale>
          <a:sx n="87" d="100"/>
          <a:sy n="87" d="100"/>
        </p:scale>
        <p:origin x="1253" y="206"/>
      </p:cViewPr>
      <p:guideLst>
        <p:guide orient="horz" pos="2336"/>
        <p:guide pos="30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2174" y="288"/>
      </p:cViewPr>
      <p:guideLst>
        <p:guide orient="horz" pos="2242"/>
        <p:guide pos="303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-1624"/>
            <a:ext cx="4968480" cy="4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t" anchorCtr="0" compatLnSpc="1">
            <a:prstTxWarp prst="textNoShape">
              <a:avLst/>
            </a:prstTxWarp>
          </a:bodyPr>
          <a:lstStyle>
            <a:lvl1pPr defTabSz="994038" eaLnBrk="0" hangingPunct="0">
              <a:defRPr sz="1200" i="1" smtClean="0"/>
            </a:lvl1pPr>
          </a:lstStyle>
          <a:p>
            <a:r>
              <a:rPr lang="en-US" dirty="0" smtClean="0"/>
              <a:t>CS 147-  </a:t>
            </a:r>
            <a:r>
              <a:rPr lang="en-US" dirty="0" err="1" smtClean="0"/>
              <a:t>dt+UX</a:t>
            </a:r>
            <a:r>
              <a:rPr lang="en-US" dirty="0" smtClean="0"/>
              <a:t>: User Experience </a:t>
            </a:r>
            <a:r>
              <a:rPr lang="en-US" dirty="0"/>
              <a:t>Design, </a:t>
            </a:r>
            <a:r>
              <a:rPr lang="en-US" dirty="0" smtClean="0"/>
              <a:t>Prototyping &amp; Evaluation</a:t>
            </a:r>
          </a:p>
          <a:p>
            <a:r>
              <a:rPr lang="en-US" dirty="0" smtClean="0"/>
              <a:t>Autumn 2015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05197" y="-1624"/>
            <a:ext cx="2323179" cy="4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t" anchorCtr="0" compatLnSpc="1">
            <a:prstTxWarp prst="textNoShape">
              <a:avLst/>
            </a:prstTxWarp>
          </a:bodyPr>
          <a:lstStyle>
            <a:lvl1pPr algn="r" defTabSz="994038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US" dirty="0" smtClean="0"/>
              <a:t>December 4, 2015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358" y="9120490"/>
            <a:ext cx="3168843" cy="4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b" anchorCtr="0" compatLnSpc="1">
            <a:prstTxWarp prst="textNoShape">
              <a:avLst/>
            </a:prstTxWarp>
          </a:bodyPr>
          <a:lstStyle>
            <a:lvl1pPr algn="r" defTabSz="994038" eaLnBrk="0" hangingPunct="0">
              <a:defRPr sz="1000" i="1" smtClean="0"/>
            </a:lvl1pPr>
          </a:lstStyle>
          <a:p>
            <a:pPr>
              <a:defRPr/>
            </a:pPr>
            <a:fld id="{3D68942D-8067-4600-8863-AF89C7027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3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24"/>
            <a:ext cx="3168843" cy="4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t" anchorCtr="0" compatLnSpc="1">
            <a:prstTxWarp prst="textNoShape">
              <a:avLst/>
            </a:prstTxWarp>
          </a:bodyPr>
          <a:lstStyle>
            <a:lvl1pPr defTabSz="994038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358" y="-1624"/>
            <a:ext cx="3168843" cy="4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t" anchorCtr="0" compatLnSpc="1">
            <a:prstTxWarp prst="textNoShape">
              <a:avLst/>
            </a:prstTxWarp>
          </a:bodyPr>
          <a:lstStyle>
            <a:lvl1pPr algn="r" defTabSz="994038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5488"/>
            <a:ext cx="47847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14" y="4560245"/>
            <a:ext cx="5363574" cy="431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73" tIns="49868" rIns="98073" bIns="49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490"/>
            <a:ext cx="3168843" cy="4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b" anchorCtr="0" compatLnSpc="1">
            <a:prstTxWarp prst="textNoShape">
              <a:avLst/>
            </a:prstTxWarp>
          </a:bodyPr>
          <a:lstStyle>
            <a:lvl1pPr defTabSz="994038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358" y="9120490"/>
            <a:ext cx="3168843" cy="4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47" tIns="0" rIns="19947" bIns="0" numCol="1" anchor="b" anchorCtr="0" compatLnSpc="1">
            <a:prstTxWarp prst="textNoShape">
              <a:avLst/>
            </a:prstTxWarp>
          </a:bodyPr>
          <a:lstStyle>
            <a:lvl1pPr algn="r" defTabSz="994038" eaLnBrk="0" hangingPunct="0">
              <a:defRPr sz="1000" i="1" smtClean="0"/>
            </a:lvl1pPr>
          </a:lstStyle>
          <a:p>
            <a:pPr>
              <a:defRPr/>
            </a:pPr>
            <a:fld id="{32B0BFAD-6F97-4411-9946-6EBD43A2E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2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EC206E-4912-4D55-818A-7CB2B489DD78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266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0CBD24-4610-8B4A-8724-FC1EA4003C64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2DA6BED-9E73-4857-8F79-450A39CC553A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2DA6BED-9E73-4857-8F79-450A39CC553A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Start with this CI design sketch, but required many examples (over 30 on 1</a:t>
            </a:r>
            <a:r>
              <a:rPr lang="en-US" baseline="30000" smtClean="0"/>
              <a:t>st</a:t>
            </a:r>
            <a:r>
              <a:rPr lang="en-US" smtClean="0"/>
              <a:t> assignment) on each subsequent assignment from different folks on the team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met a homeless guy on a fishing boat, who just a year ago was given a second chance at life</a:t>
            </a:r>
          </a:p>
          <a:p>
            <a:endParaRPr lang="en-US" dirty="0" smtClean="0"/>
          </a:p>
          <a:p>
            <a:r>
              <a:rPr lang="en-US" dirty="0" smtClean="0"/>
              <a:t>We were amazed to realize that thanks to the boat owner’s mentorship, trust, and display of the fishing lifestyle and connection to nature, he has</a:t>
            </a:r>
            <a:r>
              <a:rPr lang="en-US" baseline="0" dirty="0" smtClean="0"/>
              <a:t> turned around his life from drug addict without a job to someone with  success and compassion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would be game-changing if all of us could take a risk to see a spark in others and nurture it into a purposeful transformation.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9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9027B5F-63C5-407A-BFE0-63FA625FEC64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14" y="4560245"/>
            <a:ext cx="5363574" cy="43215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73F6323-1D5E-4769-8A91-CB52E74FF372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14" y="4560245"/>
            <a:ext cx="5363574" cy="43215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73F6323-1D5E-4769-8A91-CB52E74FF37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14" y="4560245"/>
            <a:ext cx="5363574" cy="43215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57077D5-2372-4126-866F-7586999FB839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57077D5-2372-4126-866F-7586999FB839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4427C71-9D51-4A75-930F-F8BCE3E6E1F4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BCAF15C-DAAD-479B-8CD9-32B51FCED763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4725" cy="3589338"/>
          </a:xfrm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115" y="4560245"/>
            <a:ext cx="5366973" cy="43215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87" tIns="49519" rIns="97387" bIns="4951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720725"/>
            <a:ext cx="1887538" cy="1414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You need to find a </a:t>
            </a:r>
            <a:r>
              <a:rPr lang="en-US" b="1" baseline="0" dirty="0" smtClean="0"/>
              <a:t>balance between:</a:t>
            </a:r>
            <a:endParaRPr lang="en-US" baseline="0" dirty="0" smtClean="0"/>
          </a:p>
          <a:p>
            <a:r>
              <a:rPr lang="en-US" b="1" baseline="0" dirty="0" smtClean="0"/>
              <a:t>   design &amp; technology</a:t>
            </a:r>
            <a:r>
              <a:rPr lang="en-US" b="0" baseline="0" dirty="0" smtClean="0"/>
              <a:t>, </a:t>
            </a:r>
            <a:r>
              <a:rPr lang="en-US" b="1" baseline="0" dirty="0" smtClean="0"/>
              <a:t>human-centered approaches &amp; CS approaches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Especially now HCI needs to find a balance between careful controlled experiments of existing technologies or minor tweaks on technology and building major new systems that can solve important world problems.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63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5736" indent="-286822" defTabSz="9863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7287" indent="-229457" defTabSz="9863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6201" indent="-229457" defTabSz="9863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65116" indent="-229457" defTabSz="9863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24030" indent="-229457" defTabSz="9863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82944" indent="-229457" defTabSz="9863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41859" indent="-229457" defTabSz="9863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00773" indent="-229457" defTabSz="9863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BD7E51-60C4-FF48-A3B1-F21911C2BFD6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03" tIns="51151" rIns="99003" bIns="51151"/>
          <a:lstStyle/>
          <a:p>
            <a:r>
              <a:rPr lang="en-US" dirty="0" smtClean="0"/>
              <a:t>Examples </a:t>
            </a:r>
            <a:r>
              <a:rPr lang="en-US" dirty="0"/>
              <a:t>of Tasks/Activities:</a:t>
            </a:r>
          </a:p>
          <a:p>
            <a:r>
              <a:rPr lang="en-US" dirty="0" smtClean="0"/>
              <a:t>activity</a:t>
            </a:r>
            <a:r>
              <a:rPr lang="en-US" dirty="0"/>
              <a:t>: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 </a:t>
            </a:r>
            <a:r>
              <a:rPr lang="en-US" dirty="0" smtClean="0"/>
              <a:t>learning </a:t>
            </a:r>
            <a:r>
              <a:rPr lang="en-US" dirty="0"/>
              <a:t>history</a:t>
            </a:r>
          </a:p>
          <a:p>
            <a:endParaRPr lang="en-US" dirty="0"/>
          </a:p>
          <a:p>
            <a:r>
              <a:rPr lang="en-US" dirty="0" smtClean="0"/>
              <a:t>high </a:t>
            </a:r>
            <a:r>
              <a:rPr lang="en-US" dirty="0"/>
              <a:t>level </a:t>
            </a:r>
            <a:r>
              <a:rPr lang="en-US" dirty="0" smtClean="0"/>
              <a:t>task:</a:t>
            </a:r>
            <a:endParaRPr lang="en-US" dirty="0"/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writing a paper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drawing a picture</a:t>
            </a:r>
          </a:p>
          <a:p>
            <a:r>
              <a:rPr lang="en-US" dirty="0"/>
              <a:t>	</a:t>
            </a:r>
          </a:p>
          <a:p>
            <a:r>
              <a:rPr lang="en-US" dirty="0" smtClean="0"/>
              <a:t>low </a:t>
            </a:r>
            <a:r>
              <a:rPr lang="en-US" dirty="0"/>
              <a:t>level task (operation):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copying a word from one paragraph to another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coloring a line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08A512B-F447-444F-A4D1-D9741DB46074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14B538A-6041-40C9-A55C-6D8D95A2B950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943" indent="-299209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835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569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4304" indent="-239367" defTabSz="994038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3038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772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0506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9240" indent="-239367" defTabSz="9940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53F21C2-5930-4548-B9B7-B8844E7E7FD9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click to animate image after [STUDENTS]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38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7814" indent="-299159" defTabSz="9938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6638" indent="-239327" defTabSz="9938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5293" indent="-239327" defTabSz="9938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3950" indent="-239327" defTabSz="9938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2604" indent="-239327" defTabSz="9938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1260" indent="-239327" defTabSz="9938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89915" indent="-239327" defTabSz="9938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68570" indent="-239327" defTabSz="9938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088C5A-3060-4CD7-844A-35BA8E2BD4D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122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2015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December 4, 2015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82029" y="34740"/>
            <a:ext cx="8023884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1500" baseline="0" dirty="0" smtClean="0"/>
              <a:t>DESIGN THINKING FOR USER EXPERIENCE </a:t>
            </a:r>
            <a:r>
              <a:rPr lang="en-US" sz="1500" dirty="0" smtClean="0"/>
              <a:t>DESIGN +</a:t>
            </a:r>
            <a:r>
              <a:rPr lang="en-US" sz="1500" baseline="0" dirty="0" smtClean="0"/>
              <a:t> PROTOTYPING + EVALUATION</a:t>
            </a:r>
            <a:endParaRPr lang="en-US" sz="1500" dirty="0"/>
          </a:p>
        </p:txBody>
      </p:sp>
      <p:pic>
        <p:nvPicPr>
          <p:cNvPr id="2" name="Picture 1" descr="dt+ux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61" y="-339692"/>
            <a:ext cx="1539417" cy="1154563"/>
          </a:xfrm>
          <a:prstGeom prst="rect">
            <a:avLst/>
          </a:prstGeom>
        </p:spPr>
      </p:pic>
      <p:sp>
        <p:nvSpPr>
          <p:cNvPr id="10" name="Shape 309"/>
          <p:cNvSpPr/>
          <p:nvPr/>
        </p:nvSpPr>
        <p:spPr>
          <a:xfrm>
            <a:off x="8955692" y="-6286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1" name="Shape 310"/>
          <p:cNvSpPr/>
          <p:nvPr/>
        </p:nvSpPr>
        <p:spPr>
          <a:xfrm rot="16200000">
            <a:off x="-114157" y="-16000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2" name="Shape 311"/>
          <p:cNvSpPr/>
          <p:nvPr/>
        </p:nvSpPr>
        <p:spPr>
          <a:xfrm rot="10800000">
            <a:off x="-67292" y="666940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3" name="Shape 312"/>
          <p:cNvSpPr/>
          <p:nvPr/>
        </p:nvSpPr>
        <p:spPr>
          <a:xfrm rot="5400000">
            <a:off x="8947674" y="6711178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4038600" y="3892718"/>
            <a:ext cx="1815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2"/>
                </a:solidFill>
              </a:rPr>
              <a:t>刘哲明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864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8615-8B10-4629-A1C6-631D27880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71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009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104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237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65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919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5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385763" y="2281237"/>
            <a:ext cx="8385175" cy="1116013"/>
          </a:xfrm>
          <a:prstGeom prst="rect">
            <a:avLst/>
          </a:prstGeom>
        </p:spPr>
        <p:txBody>
          <a:bodyPr/>
          <a:lstStyle>
            <a:lvl1pPr algn="ctr">
              <a:defRPr sz="8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88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8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6545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4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336" indent="-92309">
              <a:spcBef>
                <a:spcPts val="485"/>
              </a:spcBef>
              <a:defRPr sz="2300"/>
            </a:lvl2pPr>
            <a:lvl3pPr marL="457440" indent="-71796">
              <a:spcBef>
                <a:spcPts val="404"/>
              </a:spcBef>
              <a:defRPr sz="2100"/>
            </a:lvl3pPr>
            <a:lvl4pPr marL="642058" indent="-71796">
              <a:spcBef>
                <a:spcPts val="323"/>
              </a:spcBef>
              <a:defRPr sz="1700"/>
            </a:lvl4pPr>
            <a:lvl5pPr marL="826675" indent="-71796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31740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7634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13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ooter 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449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987DD-0B43-4BDC-BB9D-21A80E590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313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8" y="0"/>
            <a:ext cx="9260332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HCI+DESIGN: USER INTERFACE DESIGN + PROTOTYPING + EVALUATION</a:t>
            </a:r>
            <a:endParaRPr lang="en-US" sz="2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cs typeface="Helvetica"/>
              </a:rPr>
              <a:t>Prof. James A. Landay</a:t>
            </a:r>
          </a:p>
          <a:p>
            <a:pPr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cs typeface="Helvetica"/>
              </a:rPr>
              <a:t>Computer Science Department</a:t>
            </a:r>
          </a:p>
          <a:p>
            <a:pPr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cs typeface="Helvetica"/>
              </a:rPr>
              <a:t>Stanford University</a:t>
            </a:r>
          </a:p>
          <a:p>
            <a:pPr>
              <a:defRPr/>
            </a:pPr>
            <a:endParaRPr lang="en-US" dirty="0" smtClean="0">
              <a:solidFill>
                <a:srgbClr val="6D6D6D"/>
              </a:solidFill>
              <a:latin typeface="Helvetica"/>
              <a:cs typeface="Helvetica"/>
            </a:endParaRPr>
          </a:p>
          <a:p>
            <a:pPr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cs typeface="Helvetica"/>
              </a:rPr>
              <a:t>Autumn 2014</a:t>
            </a:r>
            <a:endParaRPr lang="en-US" dirty="0">
              <a:solidFill>
                <a:srgbClr val="6D6D6D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51056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2015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17C00-48D5-4CC9-9F8F-8E1DBA7821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779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65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499FE-B9C4-4BE2-9428-08F69DA50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1ED7-B671-4696-BF92-7E4FFB3DC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DD553-D096-43A0-ABE1-F87607825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8615-8B10-4629-A1C6-631D27880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17C00-48D5-4CC9-9F8F-8E1DBA7821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000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334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230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211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499FE-B9C4-4BE2-9428-08F69DA50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107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1ED7-B671-4696-BF92-7E4FFB3DC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000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DD553-D096-43A0-ABE1-F87607825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678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6527202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hape 309"/>
          <p:cNvSpPr/>
          <p:nvPr/>
        </p:nvSpPr>
        <p:spPr>
          <a:xfrm>
            <a:off x="8950313" y="-6286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8" name="Shape 310"/>
          <p:cNvSpPr/>
          <p:nvPr/>
        </p:nvSpPr>
        <p:spPr>
          <a:xfrm rot="16200000">
            <a:off x="-108778" y="-16000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9" name="Shape 311"/>
          <p:cNvSpPr/>
          <p:nvPr/>
        </p:nvSpPr>
        <p:spPr>
          <a:xfrm rot="10800000">
            <a:off x="-61913" y="666940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0" name="Shape 312"/>
          <p:cNvSpPr/>
          <p:nvPr/>
        </p:nvSpPr>
        <p:spPr>
          <a:xfrm rot="5400000">
            <a:off x="8942492" y="6711178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038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2015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S147-peopleschoic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147-student-choic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S147-peopleschoic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147-student-choice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89214" y="965200"/>
            <a:ext cx="8354786" cy="2789238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en-US" sz="3600" b="1" dirty="0"/>
              <a:t>CS 147 Overview</a:t>
            </a:r>
            <a:br>
              <a:rPr lang="en-US" sz="3600" b="1" dirty="0"/>
            </a:br>
            <a:r>
              <a:rPr lang="en-US" sz="2500" b="1" dirty="0"/>
              <a:t>Design </a:t>
            </a:r>
            <a:r>
              <a:rPr lang="en-US" sz="2500" b="1" dirty="0" smtClean="0"/>
              <a:t>Thinking for UX Design, Prototyping &amp; Evaluation</a:t>
            </a:r>
            <a:br>
              <a:rPr lang="en-US" sz="2500" b="1" dirty="0" smtClean="0"/>
            </a:br>
            <a:endParaRPr lang="en-US" sz="25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9231" y="0"/>
            <a:ext cx="8814769" cy="1143000"/>
          </a:xfrm>
        </p:spPr>
        <p:txBody>
          <a:bodyPr/>
          <a:lstStyle/>
          <a:p>
            <a:r>
              <a:rPr lang="en-US" dirty="0" smtClean="0"/>
              <a:t>Design Studios</a:t>
            </a:r>
            <a:endParaRPr lang="en-US" dirty="0"/>
          </a:p>
        </p:txBody>
      </p:sp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>
          <a:xfrm>
            <a:off x="360310" y="972154"/>
            <a:ext cx="8783689" cy="2665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Teams attend small weekly studio (8-16 students)</a:t>
            </a:r>
          </a:p>
          <a:p>
            <a:pPr lvl="1"/>
            <a:r>
              <a:rPr lang="en-US" dirty="0" smtClean="0"/>
              <a:t>critique</a:t>
            </a:r>
            <a:r>
              <a:rPr lang="en-US" dirty="0"/>
              <a:t>/feedback in more intimate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start work on next project assignment</a:t>
            </a:r>
          </a:p>
          <a:p>
            <a:pPr lvl="1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 descr="creating-po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410"/>
            <a:ext cx="9144000" cy="62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User-centered Design: </a:t>
            </a:r>
            <a:r>
              <a:rPr lang="en-US" dirty="0" err="1" smtClean="0"/>
              <a:t>Needfinding</a:t>
            </a:r>
            <a:endParaRPr lang="en-US" dirty="0" smtClean="0"/>
          </a:p>
        </p:txBody>
      </p:sp>
      <p:sp>
        <p:nvSpPr>
          <p:cNvPr id="12294" name="Rectangle 3"/>
          <p:cNvSpPr>
            <a:spLocks noGrp="1" noChangeArrowheads="1"/>
          </p:cNvSpPr>
          <p:nvPr>
            <p:ph idx="1"/>
          </p:nvPr>
        </p:nvSpPr>
        <p:spPr>
          <a:xfrm>
            <a:off x="261938" y="968830"/>
            <a:ext cx="8758237" cy="4692196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Fieldwork</a:t>
            </a:r>
          </a:p>
          <a:p>
            <a:pPr lvl="1" eaLnBrk="1" hangingPunct="1"/>
            <a:r>
              <a:rPr lang="en-US" sz="2400" dirty="0" smtClean="0"/>
              <a:t>observe existing practices &amp; interview potential users</a:t>
            </a:r>
          </a:p>
          <a:p>
            <a:pPr lvl="1" eaLnBrk="1" hangingPunct="1"/>
            <a:r>
              <a:rPr lang="en-US" sz="2400" dirty="0" smtClean="0"/>
              <a:t>make sure key questions answered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0" y="6034326"/>
            <a:ext cx="94501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err="1" smtClean="0">
                <a:latin typeface="Helvetica" pitchFamily="34" charset="0"/>
              </a:rPr>
              <a:t>ChoreoLab</a:t>
            </a:r>
            <a:r>
              <a:rPr lang="en-US" sz="1600" dirty="0" smtClean="0">
                <a:latin typeface="Helvetica" pitchFamily="34" charset="0"/>
              </a:rPr>
              <a:t> observed/interviewed dancers in studios</a:t>
            </a:r>
            <a:r>
              <a:rPr lang="is-IS" sz="1600" dirty="0" smtClean="0">
                <a:latin typeface="Helvetica" pitchFamily="34" charset="0"/>
              </a:rPr>
              <a:t>…. and out in the streets ... (or maybe Berkeley)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1" name="Shape 182"/>
          <p:cNvSpPr/>
          <p:nvPr/>
        </p:nvSpPr>
        <p:spPr>
          <a:xfrm>
            <a:off x="0" y="2633236"/>
            <a:ext cx="3797194" cy="3255435"/>
          </a:xfrm>
          <a:prstGeom prst="roundRect">
            <a:avLst>
              <a:gd name="adj" fmla="val 13583"/>
            </a:avLst>
          </a:prstGeom>
          <a:blipFill>
            <a:blip r:embed="rId3"/>
            <a:stretch>
              <a:fillRect/>
            </a:stretch>
          </a:blip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184"/>
          <p:cNvSpPr/>
          <p:nvPr/>
        </p:nvSpPr>
        <p:spPr>
          <a:xfrm>
            <a:off x="2594906" y="2623102"/>
            <a:ext cx="3797194" cy="3255434"/>
          </a:xfrm>
          <a:prstGeom prst="roundRect">
            <a:avLst>
              <a:gd name="adj" fmla="val 13070"/>
            </a:avLst>
          </a:prstGeom>
          <a:blipFill>
            <a:blip r:embed="rId4"/>
            <a:stretch>
              <a:fillRect/>
            </a:stretch>
          </a:blip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186"/>
          <p:cNvSpPr/>
          <p:nvPr/>
        </p:nvSpPr>
        <p:spPr>
          <a:xfrm>
            <a:off x="5739926" y="2607983"/>
            <a:ext cx="3797194" cy="3255434"/>
          </a:xfrm>
          <a:prstGeom prst="roundRect">
            <a:avLst>
              <a:gd name="adj" fmla="val 13070"/>
            </a:avLst>
          </a:prstGeom>
          <a:blipFill>
            <a:blip r:embed="rId5"/>
            <a:stretch>
              <a:fillRect/>
            </a:stretch>
          </a:blip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Unpacking the </a:t>
            </a:r>
            <a:r>
              <a:rPr lang="en-US" dirty="0" err="1" smtClean="0"/>
              <a:t>Needfinding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664153" y="6215744"/>
            <a:ext cx="3411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err="1" smtClean="0">
                <a:latin typeface="Helvetica" pitchFamily="34" charset="0"/>
              </a:rPr>
              <a:t>ChoreoLab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2" name="Shape 225"/>
          <p:cNvSpPr/>
          <p:nvPr/>
        </p:nvSpPr>
        <p:spPr>
          <a:xfrm>
            <a:off x="1" y="941784"/>
            <a:ext cx="9883912" cy="52517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36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bc-howmightwe-2015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52"/>
            <a:ext cx="10270387" cy="685034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646749" cy="1768831"/>
          </a:xfrm>
          <a:solidFill>
            <a:srgbClr val="000000">
              <a:alpha val="46000"/>
            </a:srgbClr>
          </a:solidFill>
        </p:spPr>
        <p:txBody>
          <a:bodyPr/>
          <a:lstStyle/>
          <a:p>
            <a:pPr marL="454025"/>
            <a:r>
              <a:rPr lang="en-US" sz="4000" b="1" dirty="0" smtClean="0">
                <a:solidFill>
                  <a:schemeClr val="tx1"/>
                </a:solidFill>
              </a:rPr>
              <a:t>Develop Point of Views 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(Person + Insight + Challenge) </a:t>
            </a:r>
            <a:br>
              <a:rPr lang="en-US" sz="3400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Brainstorm on How Might We Solve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11/10/2015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Sketching &amp; Storyboarding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9453162" y="5688411"/>
            <a:ext cx="1040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err="1" smtClean="0">
                <a:latin typeface="Helvetica" pitchFamily="34" charset="0"/>
              </a:rPr>
              <a:t>tagbuster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1" name="Shape 129"/>
          <p:cNvSpPr/>
          <p:nvPr/>
        </p:nvSpPr>
        <p:spPr>
          <a:xfrm>
            <a:off x="9322804" y="855980"/>
            <a:ext cx="8491546" cy="4813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1064"/>
            <a:ext cx="9144000" cy="4786923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02771" y="6070732"/>
            <a:ext cx="869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err="1" smtClean="0">
                <a:latin typeface="Helvetica" pitchFamily="34" charset="0"/>
              </a:rPr>
              <a:t>Phocus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-3337026" y="5716783"/>
            <a:ext cx="766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latin typeface="Helvetica" pitchFamily="34" charset="0"/>
              </a:rPr>
              <a:t>Parcel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5832" r="18395" b="4195"/>
          <a:stretch/>
        </p:blipFill>
        <p:spPr>
          <a:xfrm>
            <a:off x="-3785468" y="-258549"/>
            <a:ext cx="3785468" cy="58972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Concept Videos: Planning Storyboards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8253"/>
            <a:ext cx="9144000" cy="6627961"/>
          </a:xfrm>
          <a:prstGeom prst="rect">
            <a:avLst/>
          </a:prstGeom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569632" y="6466000"/>
            <a:ext cx="1895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000000"/>
                </a:solidFill>
                <a:latin typeface="Helvetica" pitchFamily="34" charset="0"/>
              </a:rPr>
              <a:t>SmartSenior</a:t>
            </a: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Concept Videos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82449" y="6142038"/>
            <a:ext cx="1108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Helvetica" pitchFamily="34" charset="0"/>
              </a:rPr>
              <a:t>Munch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6" name="Munch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" y="10280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Low-fi Prototyping &amp; Testing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30412" y="5481311"/>
            <a:ext cx="1249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How Low</a:t>
            </a:r>
            <a:endParaRPr lang="en-US" sz="2000" dirty="0">
              <a:latin typeface="Helvetica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18639" y="5473561"/>
            <a:ext cx="1652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Goal Friends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27" y="1164101"/>
            <a:ext cx="2697362" cy="419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24" y="1164101"/>
            <a:ext cx="5028889" cy="4206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98425"/>
            <a:ext cx="8664575" cy="1143000"/>
          </a:xfrm>
        </p:spPr>
        <p:txBody>
          <a:bodyPr/>
          <a:lstStyle/>
          <a:p>
            <a:pPr eaLnBrk="1" hangingPunct="1"/>
            <a:r>
              <a:rPr lang="en-US" smtClean="0"/>
              <a:t>Interactive Prototypes</a:t>
            </a:r>
            <a:br>
              <a:rPr lang="en-US" smtClean="0"/>
            </a:br>
            <a:r>
              <a:rPr lang="en-US" sz="2400" i="1" smtClean="0"/>
              <a:t>Medium Fidelity</a:t>
            </a:r>
            <a:endParaRPr lang="en-US" i="1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337063" y="5827236"/>
            <a:ext cx="1416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Insidejob</a:t>
            </a:r>
            <a:endParaRPr lang="en-US" dirty="0">
              <a:latin typeface="Helvetic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033"/>
              </p:ext>
            </p:extLst>
          </p:nvPr>
        </p:nvGraphicFramePr>
        <p:xfrm>
          <a:off x="3146711" y="3344863"/>
          <a:ext cx="3041650" cy="168275"/>
        </p:xfrm>
        <a:graphic>
          <a:graphicData uri="http://schemas.openxmlformats.org/drawingml/2006/table">
            <a:tbl>
              <a:tblPr/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87" r="13098" b="55389"/>
          <a:stretch/>
        </p:blipFill>
        <p:spPr>
          <a:xfrm>
            <a:off x="378004" y="1343711"/>
            <a:ext cx="8531878" cy="4446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98425"/>
            <a:ext cx="866457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Interactive Prototypes</a:t>
            </a:r>
            <a:br>
              <a:rPr lang="en-US" dirty="0" smtClean="0"/>
            </a:br>
            <a:r>
              <a:rPr lang="en-US" sz="2400" i="1" dirty="0" smtClean="0"/>
              <a:t>Hi-Fidelity</a:t>
            </a:r>
            <a:endParaRPr lang="en-US" i="1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337063" y="5827236"/>
            <a:ext cx="1062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Tutera</a:t>
            </a:r>
            <a:endParaRPr lang="en-US" dirty="0">
              <a:latin typeface="Helvetic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00379"/>
              </p:ext>
            </p:extLst>
          </p:nvPr>
        </p:nvGraphicFramePr>
        <p:xfrm>
          <a:off x="3146711" y="3344863"/>
          <a:ext cx="3041650" cy="168275"/>
        </p:xfrm>
        <a:graphic>
          <a:graphicData uri="http://schemas.openxmlformats.org/drawingml/2006/table">
            <a:tbl>
              <a:tblPr/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3495"/>
          <a:stretch/>
        </p:blipFill>
        <p:spPr>
          <a:xfrm>
            <a:off x="1" y="1738595"/>
            <a:ext cx="2461393" cy="402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575" r="54568"/>
          <a:stretch/>
        </p:blipFill>
        <p:spPr>
          <a:xfrm>
            <a:off x="5065218" y="1723477"/>
            <a:ext cx="2052444" cy="4056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3" r="14345"/>
          <a:stretch/>
        </p:blipFill>
        <p:spPr>
          <a:xfrm>
            <a:off x="7111924" y="1724694"/>
            <a:ext cx="2032076" cy="4056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3104"/>
          <a:stretch/>
        </p:blipFill>
        <p:spPr>
          <a:xfrm>
            <a:off x="2477072" y="1749875"/>
            <a:ext cx="2482046" cy="4023972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098698" y="5827236"/>
            <a:ext cx="5295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Helvetica" pitchFamily="34" charset="0"/>
              </a:rPr>
              <a:t>Uncharted</a:t>
            </a: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84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IMG_4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48" y="857250"/>
            <a:ext cx="6858002" cy="5143502"/>
          </a:xfrm>
          <a:prstGeom prst="rect">
            <a:avLst/>
          </a:prstGeom>
        </p:spPr>
      </p:pic>
      <p:sp>
        <p:nvSpPr>
          <p:cNvPr id="4102" name="Rectangle 5"/>
          <p:cNvSpPr>
            <a:spLocks noGrp="1" noChangeArrowheads="1"/>
          </p:cNvSpPr>
          <p:nvPr>
            <p:ph idx="1"/>
          </p:nvPr>
        </p:nvSpPr>
        <p:spPr>
          <a:xfrm>
            <a:off x="0" y="1101564"/>
            <a:ext cx="9144000" cy="2891605"/>
          </a:xfrm>
          <a:solidFill>
            <a:srgbClr val="000000">
              <a:alpha val="53000"/>
            </a:srgbClr>
          </a:solidFill>
        </p:spPr>
        <p:txBody>
          <a:bodyPr/>
          <a:lstStyle/>
          <a:p>
            <a:pPr marL="749300" indent="0" eaLnBrk="1" hangingPunct="1">
              <a:lnSpc>
                <a:spcPct val="120000"/>
              </a:lnSpc>
              <a:buNone/>
              <a:tabLst>
                <a:tab pos="688975" algn="l"/>
              </a:tabLst>
            </a:pPr>
            <a:r>
              <a:rPr lang="en-US" dirty="0" smtClean="0"/>
              <a:t>Course overview 		6:00-6:15</a:t>
            </a:r>
          </a:p>
          <a:p>
            <a:pPr marL="749300" indent="0" eaLnBrk="1" hangingPunct="1">
              <a:lnSpc>
                <a:spcPct val="120000"/>
              </a:lnSpc>
              <a:buNone/>
              <a:tabLst>
                <a:tab pos="688975" algn="l"/>
              </a:tabLst>
            </a:pPr>
            <a:r>
              <a:rPr lang="en-US" dirty="0"/>
              <a:t>P</a:t>
            </a:r>
            <a:r>
              <a:rPr lang="en-US" dirty="0" smtClean="0"/>
              <a:t>roject presentations 	6:15-6:50</a:t>
            </a:r>
          </a:p>
          <a:p>
            <a:pPr marL="749300" indent="0" eaLnBrk="1" hangingPunct="1">
              <a:lnSpc>
                <a:spcPct val="120000"/>
              </a:lnSpc>
              <a:buNone/>
              <a:tabLst>
                <a:tab pos="688975" algn="l"/>
              </a:tabLst>
            </a:pPr>
            <a:r>
              <a:rPr lang="en-US" dirty="0" smtClean="0"/>
              <a:t>Poster session/demos 	6:50-8:45</a:t>
            </a:r>
          </a:p>
          <a:p>
            <a:pPr marL="749300" indent="0" eaLnBrk="1" hangingPunct="1">
              <a:lnSpc>
                <a:spcPct val="120000"/>
              </a:lnSpc>
              <a:buNone/>
              <a:tabLst>
                <a:tab pos="688975" algn="l"/>
              </a:tabLst>
            </a:pPr>
            <a:r>
              <a:rPr lang="en-US" dirty="0" smtClean="0"/>
              <a:t>Awards				8:45-9:00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Test with real users (participants)</a:t>
            </a:r>
          </a:p>
          <a:p>
            <a:pPr eaLnBrk="1" hangingPunct="1"/>
            <a:r>
              <a:rPr lang="en-US" i="1" smtClean="0"/>
              <a:t>Low-cost techniques</a:t>
            </a:r>
          </a:p>
          <a:p>
            <a:pPr lvl="1" eaLnBrk="1" hangingPunct="1"/>
            <a:r>
              <a:rPr lang="en-US" i="1" smtClean="0"/>
              <a:t>expert evaluation (HE)</a:t>
            </a:r>
          </a:p>
          <a:p>
            <a:pPr lvl="1"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20487" name="Object 4"/>
          <p:cNvGraphicFramePr>
            <a:graphicFrameLocks noChangeAspect="1"/>
          </p:cNvGraphicFramePr>
          <p:nvPr/>
        </p:nvGraphicFramePr>
        <p:xfrm>
          <a:off x="5565775" y="3784600"/>
          <a:ext cx="220980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" name="Clip" r:id="rId4" imgW="2946759" imgH="2630112" progId="MS_ClipArt_Gallery.2">
                  <p:embed/>
                </p:oleObj>
              </mc:Choice>
              <mc:Fallback>
                <p:oleObj name="Clip" r:id="rId4" imgW="2946759" imgH="2630112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3784600"/>
                        <a:ext cx="220980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http://cs147.stanford.edu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web sites w/ all materials</a:t>
            </a:r>
          </a:p>
          <a:p>
            <a:endParaRPr lang="en-US" dirty="0"/>
          </a:p>
          <a:p>
            <a:r>
              <a:rPr lang="en-US" dirty="0"/>
              <a:t>Lecture topics, slides, &amp; video</a:t>
            </a:r>
          </a:p>
          <a:p>
            <a:endParaRPr lang="en-US" dirty="0"/>
          </a:p>
          <a:p>
            <a:r>
              <a:rPr lang="en-US" dirty="0"/>
              <a:t>Homework assignments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Projects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78061"/>
            <a:ext cx="8458200" cy="5146539"/>
          </a:xfrm>
        </p:spPr>
        <p:txBody>
          <a:bodyPr/>
          <a:lstStyle/>
          <a:p>
            <a:r>
              <a:rPr lang="en-US" dirty="0" smtClean="0"/>
              <a:t>20 Judges will be picking the best projects (announced at </a:t>
            </a:r>
            <a:r>
              <a:rPr lang="en-US" dirty="0"/>
              <a:t>8</a:t>
            </a:r>
            <a:r>
              <a:rPr lang="en-US" dirty="0" smtClean="0"/>
              <a:t>:50 PM)</a:t>
            </a:r>
          </a:p>
          <a:p>
            <a:endParaRPr lang="en-US" dirty="0"/>
          </a:p>
          <a:p>
            <a:r>
              <a:rPr lang="en-US" dirty="0" smtClean="0"/>
              <a:t>You </a:t>
            </a:r>
            <a:r>
              <a:rPr lang="en-US" dirty="0"/>
              <a:t>too will have a say by voting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i="1" dirty="0" smtClean="0"/>
              <a:t>The </a:t>
            </a:r>
            <a:r>
              <a:rPr lang="en-US" i="1" dirty="0"/>
              <a:t>People’s Choice </a:t>
            </a:r>
            <a:r>
              <a:rPr lang="en-US" i="1" dirty="0" smtClean="0"/>
              <a:t>Award</a:t>
            </a:r>
            <a:r>
              <a:rPr lang="en-US" sz="3800" i="1" dirty="0">
                <a:solidFill>
                  <a:srgbClr val="3366FF"/>
                </a:solidFill>
              </a:rPr>
              <a:t/>
            </a:r>
            <a:br>
              <a:rPr lang="en-US" sz="3800" i="1" dirty="0">
                <a:solidFill>
                  <a:srgbClr val="3366FF"/>
                </a:solidFill>
              </a:rPr>
            </a:br>
            <a:r>
              <a:rPr lang="en-US" sz="3800" i="1" dirty="0" smtClean="0">
                <a:solidFill>
                  <a:srgbClr val="3366FF"/>
                </a:solidFill>
              </a:rPr>
              <a:t>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://bit.ly/CS147-</a:t>
            </a:r>
            <a:r>
              <a:rPr lang="en-US" dirty="0" smtClean="0">
                <a:hlinkClick r:id="rId3"/>
              </a:rPr>
              <a:t>peopleschoice</a:t>
            </a:r>
            <a:endParaRPr lang="en-US" dirty="0" smtClean="0"/>
          </a:p>
          <a:p>
            <a:endParaRPr lang="en-US" sz="1400" i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3800" i="1" dirty="0" smtClean="0">
                <a:solidFill>
                  <a:srgbClr val="3366FF"/>
                </a:solidFill>
              </a:rPr>
              <a:t>	</a:t>
            </a:r>
            <a:r>
              <a:rPr lang="en-US" sz="3400" i="1" dirty="0" smtClean="0"/>
              <a:t>Student’s Choice Awards for </a:t>
            </a:r>
            <a:br>
              <a:rPr lang="en-US" sz="3400" i="1" dirty="0" smtClean="0"/>
            </a:br>
            <a:r>
              <a:rPr lang="en-US" sz="3400" i="1" dirty="0" smtClean="0"/>
              <a:t>	</a:t>
            </a:r>
            <a:r>
              <a:rPr lang="en-US" i="1" dirty="0" smtClean="0"/>
              <a:t>Best Project/Team Name &amp; Best Pitch</a:t>
            </a:r>
            <a:br>
              <a:rPr lang="en-US" i="1" dirty="0" smtClean="0"/>
            </a:br>
            <a:r>
              <a:rPr lang="en-US" i="1" dirty="0" smtClean="0"/>
              <a:t>	</a:t>
            </a:r>
            <a:r>
              <a:rPr lang="en-US" sz="3200" dirty="0" smtClean="0">
                <a:hlinkClick r:id="rId4"/>
              </a:rPr>
              <a:t>http</a:t>
            </a:r>
            <a:r>
              <a:rPr lang="en-US" sz="3200" dirty="0">
                <a:hlinkClick r:id="rId4"/>
              </a:rPr>
              <a:t>://bit.ly/147-student-</a:t>
            </a:r>
            <a:r>
              <a:rPr lang="en-US" sz="3200" dirty="0" smtClean="0">
                <a:hlinkClick r:id="rId4"/>
              </a:rPr>
              <a:t>choice</a:t>
            </a:r>
            <a:endParaRPr lang="en-US" sz="3200" dirty="0" smtClean="0"/>
          </a:p>
          <a:p>
            <a:pPr marL="0" indent="0">
              <a:buNone/>
            </a:pPr>
            <a:endParaRPr lang="en-US" sz="3200" i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dt+UX</a:t>
            </a:r>
            <a:r>
              <a:rPr lang="en-US" dirty="0" smtClean="0"/>
              <a:t>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Judges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300" y="1600200"/>
            <a:ext cx="4941277" cy="472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Dave </a:t>
            </a:r>
            <a:r>
              <a:rPr lang="en-US" sz="2000" dirty="0" err="1" smtClean="0"/>
              <a:t>Baggeroer</a:t>
            </a:r>
            <a:r>
              <a:rPr lang="en-US" sz="2000" dirty="0" smtClean="0"/>
              <a:t>, </a:t>
            </a:r>
            <a:r>
              <a:rPr lang="en-US" sz="2000" dirty="0"/>
              <a:t>Stanford </a:t>
            </a:r>
            <a:r>
              <a:rPr lang="en-US" sz="2000" dirty="0" err="1"/>
              <a:t>d.School</a:t>
            </a:r>
            <a:endParaRPr lang="en-US" sz="2000" dirty="0"/>
          </a:p>
          <a:p>
            <a:r>
              <a:rPr lang="en-US" sz="2000" dirty="0" smtClean="0"/>
              <a:t>Francesca Barrientos, Cisco</a:t>
            </a:r>
          </a:p>
          <a:p>
            <a:r>
              <a:rPr lang="en-US" sz="2000" dirty="0" smtClean="0"/>
              <a:t>Victoria </a:t>
            </a:r>
            <a:r>
              <a:rPr lang="en-US" sz="2000" dirty="0" err="1" smtClean="0"/>
              <a:t>Bellotti</a:t>
            </a:r>
            <a:r>
              <a:rPr lang="en-US" sz="2000" dirty="0" smtClean="0"/>
              <a:t>, PARC</a:t>
            </a:r>
          </a:p>
          <a:p>
            <a:r>
              <a:rPr lang="en-US" sz="2000" dirty="0" smtClean="0"/>
              <a:t>Bay Chang, Tynker</a:t>
            </a:r>
          </a:p>
          <a:p>
            <a:r>
              <a:rPr lang="en-US" sz="2000" dirty="0"/>
              <a:t>Paul Fu, </a:t>
            </a:r>
            <a:r>
              <a:rPr lang="en-US" sz="2000" dirty="0" err="1"/>
              <a:t>Alibaba</a:t>
            </a:r>
            <a:endParaRPr lang="en-US" sz="2000" dirty="0"/>
          </a:p>
          <a:p>
            <a:r>
              <a:rPr lang="en-US" sz="2000" dirty="0" smtClean="0"/>
              <a:t>Katherine </a:t>
            </a:r>
            <a:r>
              <a:rPr lang="en-US" sz="2000" dirty="0" err="1" smtClean="0"/>
              <a:t>Isbister</a:t>
            </a:r>
            <a:r>
              <a:rPr lang="en-US" sz="2000" dirty="0" smtClean="0"/>
              <a:t>, UCSC</a:t>
            </a:r>
          </a:p>
          <a:p>
            <a:r>
              <a:rPr lang="en-US" sz="2000" dirty="0"/>
              <a:t>Manu Kumar, K9 Ventures</a:t>
            </a:r>
          </a:p>
          <a:p>
            <a:r>
              <a:rPr lang="en-US" sz="2000" dirty="0" smtClean="0"/>
              <a:t>Paul </a:t>
            </a:r>
            <a:r>
              <a:rPr lang="en-US" sz="2000" dirty="0"/>
              <a:t>Moody, </a:t>
            </a:r>
            <a:r>
              <a:rPr lang="en-US" sz="2000" dirty="0" smtClean="0"/>
              <a:t>Google</a:t>
            </a:r>
          </a:p>
          <a:p>
            <a:r>
              <a:rPr lang="en-US" sz="2000" dirty="0" err="1" smtClean="0"/>
              <a:t>Donal</a:t>
            </a:r>
            <a:r>
              <a:rPr lang="en-US" sz="2000" dirty="0" smtClean="0"/>
              <a:t> Mountain, Google</a:t>
            </a:r>
          </a:p>
          <a:p>
            <a:r>
              <a:rPr lang="en-US" sz="2000" dirty="0"/>
              <a:t>Pedro </a:t>
            </a:r>
            <a:r>
              <a:rPr lang="en-US" sz="2000" dirty="0" err="1"/>
              <a:t>Nakazato</a:t>
            </a:r>
            <a:r>
              <a:rPr lang="en-US" sz="2000" dirty="0"/>
              <a:t> Andrade, </a:t>
            </a:r>
            <a:r>
              <a:rPr lang="en-US" sz="2000" dirty="0" smtClean="0"/>
              <a:t>IDEO</a:t>
            </a:r>
          </a:p>
          <a:p>
            <a:r>
              <a:rPr lang="en-US" sz="2000" dirty="0"/>
              <a:t>Peter </a:t>
            </a:r>
            <a:r>
              <a:rPr lang="en-US" sz="2000" dirty="0" err="1"/>
              <a:t>Norvig</a:t>
            </a:r>
            <a:r>
              <a:rPr lang="en-US" sz="2000" dirty="0"/>
              <a:t>, Google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07169" y="1600200"/>
            <a:ext cx="4536832" cy="472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Melissa Powel, Google</a:t>
            </a:r>
          </a:p>
          <a:p>
            <a:r>
              <a:rPr lang="en-US" sz="2000" dirty="0" smtClean="0"/>
              <a:t>David </a:t>
            </a:r>
            <a:r>
              <a:rPr lang="en-US" sz="2000" dirty="0" err="1" smtClean="0"/>
              <a:t>Ayman</a:t>
            </a:r>
            <a:r>
              <a:rPr lang="en-US" sz="2000" dirty="0" smtClean="0"/>
              <a:t> </a:t>
            </a:r>
            <a:r>
              <a:rPr lang="en-US" sz="2000" dirty="0" err="1" smtClean="0"/>
              <a:t>Shamma</a:t>
            </a:r>
            <a:r>
              <a:rPr lang="en-US" sz="2000" dirty="0" smtClean="0"/>
              <a:t>, Yahoo </a:t>
            </a:r>
          </a:p>
          <a:p>
            <a:r>
              <a:rPr lang="en-US" sz="2000" dirty="0" err="1" smtClean="0"/>
              <a:t>Anoop</a:t>
            </a:r>
            <a:r>
              <a:rPr lang="en-US" sz="2000" dirty="0" smtClean="0"/>
              <a:t> </a:t>
            </a:r>
            <a:r>
              <a:rPr lang="en-US" sz="2000" dirty="0" err="1" smtClean="0"/>
              <a:t>Sinha</a:t>
            </a:r>
            <a:r>
              <a:rPr lang="en-US" sz="2000" dirty="0" smtClean="0"/>
              <a:t>, Self</a:t>
            </a:r>
          </a:p>
          <a:p>
            <a:r>
              <a:rPr lang="en-US" sz="2000" dirty="0" err="1" smtClean="0"/>
              <a:t>Mirjana</a:t>
            </a:r>
            <a:r>
              <a:rPr lang="en-US" sz="2000" dirty="0" smtClean="0"/>
              <a:t> </a:t>
            </a:r>
            <a:r>
              <a:rPr lang="en-US" sz="2000" dirty="0" err="1" smtClean="0"/>
              <a:t>Spasojevic</a:t>
            </a:r>
            <a:r>
              <a:rPr lang="en-US" sz="2000" dirty="0" smtClean="0"/>
              <a:t>, HP</a:t>
            </a:r>
          </a:p>
          <a:p>
            <a:r>
              <a:rPr lang="en-US" sz="2000" dirty="0" smtClean="0"/>
              <a:t>John </a:t>
            </a:r>
            <a:r>
              <a:rPr lang="en-US" sz="2000" dirty="0"/>
              <a:t>Tang, Microsoft Research</a:t>
            </a:r>
          </a:p>
          <a:p>
            <a:r>
              <a:rPr lang="en-US" sz="2000" dirty="0" smtClean="0"/>
              <a:t>Alex </a:t>
            </a:r>
            <a:r>
              <a:rPr lang="en-US" sz="2000" dirty="0" err="1" smtClean="0"/>
              <a:t>Tibbetts</a:t>
            </a:r>
            <a:r>
              <a:rPr lang="en-US" sz="2000" dirty="0" smtClean="0"/>
              <a:t>, stealth mode start-up</a:t>
            </a:r>
          </a:p>
          <a:p>
            <a:r>
              <a:rPr lang="en-US" sz="2000" dirty="0" err="1"/>
              <a:t>Vivek</a:t>
            </a:r>
            <a:r>
              <a:rPr lang="en-US" sz="2000" dirty="0"/>
              <a:t> </a:t>
            </a:r>
            <a:r>
              <a:rPr lang="en-US" sz="2000" dirty="0" err="1"/>
              <a:t>Wadhwa</a:t>
            </a:r>
            <a:r>
              <a:rPr lang="en-US" sz="2000" dirty="0"/>
              <a:t>, Stanford &amp; Singularity University</a:t>
            </a:r>
          </a:p>
          <a:p>
            <a:r>
              <a:rPr lang="en-US" sz="2000" dirty="0" smtClean="0"/>
              <a:t>Luke </a:t>
            </a:r>
            <a:r>
              <a:rPr lang="en-US" sz="2000" dirty="0" err="1" smtClean="0"/>
              <a:t>Wroblewski</a:t>
            </a:r>
            <a:r>
              <a:rPr lang="en-US" sz="2000" dirty="0" smtClean="0"/>
              <a:t>, Google</a:t>
            </a:r>
          </a:p>
          <a:p>
            <a:r>
              <a:rPr lang="en-US" sz="2000" dirty="0" err="1" smtClean="0"/>
              <a:t>Shumin</a:t>
            </a:r>
            <a:r>
              <a:rPr lang="en-US" sz="2000" dirty="0" smtClean="0"/>
              <a:t> </a:t>
            </a:r>
            <a:r>
              <a:rPr lang="en-US" sz="2000" dirty="0" err="1" smtClean="0"/>
              <a:t>Zhai</a:t>
            </a:r>
            <a:r>
              <a:rPr lang="en-US" sz="2000" dirty="0" smtClean="0"/>
              <a:t>, Google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46012" y="1884597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2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 Get Involved!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3129" y="1160782"/>
            <a:ext cx="8815133" cy="5163818"/>
          </a:xfrm>
        </p:spPr>
        <p:txBody>
          <a:bodyPr/>
          <a:lstStyle/>
          <a:p>
            <a:r>
              <a:rPr lang="en-US" dirty="0" smtClean="0"/>
              <a:t>Team mentors in CS 194H (Winter Quarter)</a:t>
            </a:r>
          </a:p>
          <a:p>
            <a:endParaRPr lang="en-US" sz="2800" dirty="0" smtClean="0"/>
          </a:p>
          <a:p>
            <a:r>
              <a:rPr lang="en-US" dirty="0" smtClean="0"/>
              <a:t>Co-teach Stanford HCI/Design courses</a:t>
            </a:r>
          </a:p>
          <a:p>
            <a:pPr lvl="1"/>
            <a:r>
              <a:rPr lang="en-US" dirty="0" smtClean="0"/>
              <a:t>studio faculty in CS 247 (Winter)</a:t>
            </a:r>
          </a:p>
          <a:p>
            <a:pPr lvl="1"/>
            <a:r>
              <a:rPr lang="en-US" dirty="0" err="1" smtClean="0"/>
              <a:t>dt+UX</a:t>
            </a:r>
            <a:r>
              <a:rPr lang="en-US" dirty="0" smtClean="0"/>
              <a:t> for Global Challenges in </a:t>
            </a:r>
            <a:r>
              <a:rPr lang="en-US" dirty="0" err="1" smtClean="0"/>
              <a:t>d.School</a:t>
            </a:r>
            <a:r>
              <a:rPr lang="en-US" dirty="0" smtClean="0"/>
              <a:t> (Spring)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Hire students and interns</a:t>
            </a:r>
          </a:p>
          <a:p>
            <a:endParaRPr lang="en-US" sz="2800" dirty="0" smtClean="0"/>
          </a:p>
          <a:p>
            <a:r>
              <a:rPr lang="en-US" dirty="0" smtClean="0"/>
              <a:t>Support HCI+Design research at Stanford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Projects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000" y="1508125"/>
            <a:ext cx="8636000" cy="4816475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 smtClean="0"/>
              <a:t>The </a:t>
            </a:r>
            <a:r>
              <a:rPr lang="en-US" sz="3600" i="1" dirty="0"/>
              <a:t>People’s Choice </a:t>
            </a:r>
            <a:r>
              <a:rPr lang="en-US" sz="3600" i="1" dirty="0" smtClean="0"/>
              <a:t>Award</a:t>
            </a:r>
            <a:r>
              <a:rPr lang="en-US" sz="4000" i="1" dirty="0">
                <a:solidFill>
                  <a:srgbClr val="3366FF"/>
                </a:solidFill>
              </a:rPr>
              <a:t/>
            </a:r>
            <a:br>
              <a:rPr lang="en-US" sz="4000" i="1" dirty="0">
                <a:solidFill>
                  <a:srgbClr val="3366FF"/>
                </a:solidFill>
              </a:rPr>
            </a:br>
            <a:r>
              <a:rPr lang="en-US" sz="3600" dirty="0" smtClean="0">
                <a:hlinkClick r:id="rId3"/>
              </a:rPr>
              <a:t>http</a:t>
            </a:r>
            <a:r>
              <a:rPr lang="en-US" sz="3600" dirty="0">
                <a:hlinkClick r:id="rId3"/>
              </a:rPr>
              <a:t>://bit.ly/CS147-</a:t>
            </a:r>
            <a:r>
              <a:rPr lang="en-US" sz="3600" dirty="0" smtClean="0">
                <a:hlinkClick r:id="rId3"/>
              </a:rPr>
              <a:t>peopleschoice</a:t>
            </a:r>
            <a:endParaRPr lang="en-US" sz="3600" dirty="0" smtClean="0"/>
          </a:p>
          <a:p>
            <a:endParaRPr lang="en-US" sz="1600" i="1" dirty="0" smtClean="0">
              <a:solidFill>
                <a:srgbClr val="3366FF"/>
              </a:solidFill>
            </a:endParaRPr>
          </a:p>
          <a:p>
            <a:endParaRPr lang="en-US" sz="1600" i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3600" i="1" dirty="0" smtClean="0"/>
              <a:t>Student’s Choice Awards for </a:t>
            </a:r>
            <a:br>
              <a:rPr lang="en-US" sz="3600" i="1" dirty="0" smtClean="0"/>
            </a:br>
            <a:r>
              <a:rPr lang="en-US" sz="3600" i="1" dirty="0" smtClean="0"/>
              <a:t>Best Project/Team Name &amp; Best Pitch</a:t>
            </a:r>
            <a:br>
              <a:rPr lang="en-US" sz="3600" i="1" dirty="0" smtClean="0"/>
            </a:br>
            <a:r>
              <a:rPr lang="en-US" sz="3600" dirty="0" smtClean="0">
                <a:hlinkClick r:id="rId4"/>
              </a:rPr>
              <a:t>http</a:t>
            </a:r>
            <a:r>
              <a:rPr lang="en-US" sz="3600" dirty="0">
                <a:hlinkClick r:id="rId4"/>
              </a:rPr>
              <a:t>://bit.ly/147-student-</a:t>
            </a:r>
            <a:r>
              <a:rPr lang="en-US" sz="3600" dirty="0" smtClean="0">
                <a:hlinkClick r:id="rId4"/>
              </a:rPr>
              <a:t>choice</a:t>
            </a:r>
            <a:endParaRPr lang="en-US" sz="3600" dirty="0" smtClean="0"/>
          </a:p>
          <a:p>
            <a:pPr marL="0" indent="0">
              <a:buNone/>
            </a:pPr>
            <a:endParaRPr lang="en-US" sz="3200" i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dt+UX</a:t>
            </a:r>
            <a:r>
              <a:rPr lang="en-US" dirty="0" smtClean="0"/>
              <a:t>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5125" y="6553200"/>
            <a:ext cx="623887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553200"/>
            <a:ext cx="990600" cy="457200"/>
          </a:xfrm>
        </p:spPr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8739" y="1717880"/>
            <a:ext cx="67379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600" dirty="0" smtClean="0">
                <a:solidFill>
                  <a:srgbClr val="E87A40"/>
                </a:solidFill>
                <a:latin typeface="Helvetica Light"/>
                <a:cs typeface="Helvetica Light"/>
              </a:rPr>
              <a:t>FALL 2015</a:t>
            </a:r>
          </a:p>
          <a:p>
            <a:pPr algn="ctr"/>
            <a:r>
              <a:rPr lang="en-US" sz="1800" spc="600" dirty="0" smtClean="0">
                <a:solidFill>
                  <a:srgbClr val="E87A40"/>
                </a:solidFill>
                <a:latin typeface="Helvetica Light"/>
                <a:cs typeface="Helvetica Light"/>
              </a:rPr>
              <a:t/>
            </a:r>
            <a:br>
              <a:rPr lang="en-US" sz="1800" spc="600" dirty="0" smtClean="0">
                <a:solidFill>
                  <a:srgbClr val="E87A40"/>
                </a:solidFill>
                <a:latin typeface="Helvetica Light"/>
                <a:cs typeface="Helvetica Light"/>
              </a:rPr>
            </a:br>
            <a:r>
              <a:rPr lang="en-US" sz="6000" spc="600" dirty="0" smtClean="0">
                <a:solidFill>
                  <a:srgbClr val="E87A40"/>
                </a:solidFill>
                <a:latin typeface="Helvetica Light"/>
                <a:cs typeface="Helvetica Light"/>
              </a:rPr>
              <a:t>CS 147 – </a:t>
            </a:r>
            <a:r>
              <a:rPr lang="en-US" sz="6000" spc="600" dirty="0" err="1" smtClean="0">
                <a:solidFill>
                  <a:srgbClr val="E87A40"/>
                </a:solidFill>
                <a:latin typeface="Helvetica Light"/>
                <a:cs typeface="Helvetica Light"/>
              </a:rPr>
              <a:t>dt+UX</a:t>
            </a:r>
            <a:endParaRPr lang="en-US" sz="6000" spc="600" dirty="0" smtClean="0">
              <a:solidFill>
                <a:srgbClr val="E87A40"/>
              </a:solidFill>
              <a:latin typeface="Helvetica Light"/>
              <a:cs typeface="Helvetica Light"/>
            </a:endParaRPr>
          </a:p>
          <a:p>
            <a:pPr algn="ctr"/>
            <a:endParaRPr lang="en-US" sz="1800" spc="600" dirty="0" smtClean="0">
              <a:solidFill>
                <a:srgbClr val="E87A40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6000" spc="600" dirty="0" smtClean="0">
                <a:solidFill>
                  <a:srgbClr val="E87A40"/>
                </a:solidFill>
                <a:latin typeface="Helvetica Light"/>
                <a:cs typeface="Helvetica Light"/>
              </a:rPr>
              <a:t>AWARDS</a:t>
            </a:r>
            <a:endParaRPr lang="en-US" sz="6000" spc="600" dirty="0">
              <a:solidFill>
                <a:srgbClr val="E87A4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3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Project or Team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Runner </a:t>
            </a:r>
            <a:r>
              <a:rPr lang="en-US" dirty="0"/>
              <a:t>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Efangelist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06532"/>
                </a:solidFill>
              </a:rPr>
              <a:t>ChoreoLab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Efangelist</a:t>
            </a:r>
            <a:endParaRPr lang="en-US" sz="44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Runner </a:t>
            </a:r>
            <a:r>
              <a:rPr lang="en-US" dirty="0"/>
              <a:t>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Chapter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06532"/>
                </a:solidFill>
              </a:rPr>
              <a:t>ChoreoLab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15731"/>
            <a:ext cx="377623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design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9339" y="1715731"/>
            <a:ext cx="4080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technology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228600"/>
            <a:ext cx="538208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cap="small" spc="2500" dirty="0" smtClean="0">
                <a:solidFill>
                  <a:schemeClr val="tx1">
                    <a:lumMod val="95000"/>
                  </a:schemeClr>
                </a:solidFill>
                <a:latin typeface="Helvetica"/>
                <a:cs typeface="Helvetica"/>
              </a:rPr>
              <a:t>balance</a:t>
            </a:r>
            <a:endParaRPr lang="en-US" sz="6600" b="1" cap="small" spc="2500" dirty="0">
              <a:solidFill>
                <a:schemeClr val="tx1">
                  <a:lumMod val="9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DTinfin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69" y="2575362"/>
            <a:ext cx="6612662" cy="255760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InstaGator</a:t>
            </a:r>
            <a:endParaRPr lang="en-US" sz="44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1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Runner </a:t>
            </a:r>
            <a:r>
              <a:rPr lang="en-US" dirty="0"/>
              <a:t>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Buckets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06532"/>
                </a:solidFill>
              </a:rPr>
              <a:t>Muncher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Best at Engaging Underserved Populations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Connect</a:t>
            </a:r>
          </a:p>
          <a:p>
            <a:pPr marL="0" indent="0">
              <a:buNone/>
            </a:pPr>
            <a:endParaRPr lang="en-US" sz="28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Runner 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Clean Plate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smtClean="0">
                <a:solidFill>
                  <a:srgbClr val="E06532"/>
                </a:solidFill>
              </a:rPr>
              <a:t>Compass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Demo Winners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Muncher</a:t>
            </a:r>
            <a:endParaRPr lang="en-US" sz="5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ChoreoLab</a:t>
            </a:r>
            <a:endParaRPr lang="en-US" sz="5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Spiel / Herd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Startup Idea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usense</a:t>
            </a:r>
            <a:endParaRPr lang="en-US" sz="5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InCharge</a:t>
            </a:r>
            <a:endParaRPr lang="en-US" sz="5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ClickEd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Visual Design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smtClean="0">
                <a:solidFill>
                  <a:schemeClr val="accent1"/>
                </a:solidFill>
              </a:rPr>
              <a:t>Meet</a:t>
            </a: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FoodBack</a:t>
            </a:r>
            <a:endParaRPr lang="en-US" sz="5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accent1"/>
                </a:solidFill>
              </a:rPr>
              <a:t>	Mango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TA’s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NightOwl</a:t>
            </a:r>
            <a:endParaRPr lang="en-US" sz="44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Runner 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NutriGood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smtClean="0">
                <a:solidFill>
                  <a:srgbClr val="E06532"/>
                </a:solidFill>
              </a:rPr>
              <a:t>Munch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People’s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Runner Up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E06532"/>
                </a:solidFill>
              </a:rPr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ChillZone</a:t>
            </a:r>
            <a:endParaRPr lang="en-US" sz="44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</a:t>
            </a:r>
            <a:r>
              <a:rPr lang="en-US" dirty="0"/>
              <a:t>Runner Up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err="1" smtClean="0">
                <a:solidFill>
                  <a:srgbClr val="E06532"/>
                </a:solidFill>
              </a:rPr>
              <a:t>FoodBack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3600" b="1" dirty="0" smtClean="0"/>
              <a:t>The Winner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06532"/>
                </a:solidFill>
              </a:rPr>
              <a:t>Efangelist</a:t>
            </a:r>
            <a:endParaRPr lang="en-US" sz="5400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Overall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35463"/>
            <a:ext cx="8210395" cy="53891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sz="1400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Mango</a:t>
            </a:r>
            <a:endParaRPr lang="en-US" dirty="0" smtClean="0">
              <a:solidFill>
                <a:srgbClr val="E06532"/>
              </a:solidFill>
            </a:endParaRP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Runner </a:t>
            </a:r>
            <a:r>
              <a:rPr lang="en-US" dirty="0" smtClean="0"/>
              <a:t>Up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4400" dirty="0" smtClean="0">
                <a:solidFill>
                  <a:srgbClr val="E06532"/>
                </a:solidFill>
              </a:rPr>
              <a:t>10 Lines</a:t>
            </a:r>
            <a:endParaRPr lang="en-US" dirty="0">
              <a:solidFill>
                <a:srgbClr val="E06532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Grand Prize Winner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</a:rPr>
              <a:t>	Meet</a:t>
            </a:r>
            <a:endParaRPr lang="en-US" sz="8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en-US" dirty="0">
                <a:latin typeface="Helvetica" pitchFamily="34" charset="0"/>
              </a:rPr>
              <a:t>HCI Approach to </a:t>
            </a:r>
            <a:r>
              <a:rPr lang="en-US" dirty="0" smtClean="0">
                <a:latin typeface="Helvetica" pitchFamily="34" charset="0"/>
              </a:rPr>
              <a:t>UX </a:t>
            </a:r>
            <a:r>
              <a:rPr lang="en-US" dirty="0">
                <a:latin typeface="Helvetica" pitchFamily="34" charset="0"/>
              </a:rPr>
              <a:t>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8" y="1187016"/>
            <a:ext cx="4168889" cy="527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50" y="538470"/>
            <a:ext cx="4178300" cy="426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17" y="2853572"/>
            <a:ext cx="5130800" cy="367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849359"/>
            <a:ext cx="2237013" cy="1937712"/>
          </a:xfrm>
          <a:prstGeom prst="rect">
            <a:avLst/>
          </a:prstGeom>
        </p:spPr>
      </p:pic>
      <p:pic>
        <p:nvPicPr>
          <p:cNvPr id="28" name="Picture 27" descr="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34" y="1175148"/>
            <a:ext cx="2218832" cy="52792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4" y="1175148"/>
            <a:ext cx="2712778" cy="5281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135" y="161647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Thinking Process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365"/>
            <a:ext cx="9144000" cy="4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Iterative Design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987DD-0B43-4BDC-BB9D-21A80E590B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00200"/>
            <a:ext cx="8458200" cy="2276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Driven by the variability in human performance</a:t>
            </a:r>
          </a:p>
        </p:txBody>
      </p:sp>
      <p:graphicFrame>
        <p:nvGraphicFramePr>
          <p:cNvPr id="8199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04621364"/>
              </p:ext>
            </p:extLst>
          </p:nvPr>
        </p:nvGraphicFramePr>
        <p:xfrm>
          <a:off x="2358760" y="2595563"/>
          <a:ext cx="414337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Clip" r:id="rId4" imgW="3849232" imgH="3468986" progId="MS_ClipArt_Gallery.2">
                  <p:embed/>
                </p:oleObj>
              </mc:Choice>
              <mc:Fallback>
                <p:oleObj name="Clip" r:id="rId4" imgW="3849232" imgH="3468986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8760" y="2595563"/>
                        <a:ext cx="414337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6083300" y="2605088"/>
            <a:ext cx="114614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Design</a:t>
            </a:r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769938" y="4160838"/>
            <a:ext cx="150361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Prototype</a:t>
            </a:r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5995988" y="6047405"/>
            <a:ext cx="1384995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Evaluate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Goals of CS 147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21663" cy="4724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 smtClean="0"/>
              <a:t>Learn to design, prototype, &amp; </a:t>
            </a:r>
            <a:r>
              <a:rPr lang="en-US" sz="2800" i="1" dirty="0" smtClean="0">
                <a:solidFill>
                  <a:srgbClr val="00B0F0"/>
                </a:solidFill>
              </a:rPr>
              <a:t>evaluate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/>
              <a:t>UIs</a:t>
            </a:r>
          </a:p>
          <a:p>
            <a:pPr lvl="1" eaLnBrk="1" hangingPunct="1"/>
            <a:r>
              <a:rPr lang="en-US" sz="2400" dirty="0" smtClean="0"/>
              <a:t>tasks, activities &amp; practices of prospective users</a:t>
            </a:r>
          </a:p>
          <a:p>
            <a:pPr lvl="1" eaLnBrk="1" hangingPunct="1"/>
            <a:r>
              <a:rPr lang="en-US" sz="2400" dirty="0" smtClean="0"/>
              <a:t>cognitive/perceptual constraints affecting design</a:t>
            </a:r>
          </a:p>
          <a:p>
            <a:pPr lvl="1"/>
            <a:r>
              <a:rPr lang="en-US" sz="2400" dirty="0"/>
              <a:t>techniques for </a:t>
            </a:r>
            <a:r>
              <a:rPr lang="en-US" sz="2400" dirty="0" smtClean="0"/>
              <a:t>brainstorming, ideation &amp; prototyping</a:t>
            </a:r>
            <a:endParaRPr lang="en-US" sz="2400" dirty="0"/>
          </a:p>
          <a:p>
            <a:pPr lvl="1" eaLnBrk="1" hangingPunct="1"/>
            <a:r>
              <a:rPr lang="en-US" sz="2400" dirty="0" smtClean="0"/>
              <a:t>methods for evaluating UI designs</a:t>
            </a:r>
          </a:p>
          <a:p>
            <a:pPr lvl="1" eaLnBrk="1" hangingPunct="1"/>
            <a:r>
              <a:rPr lang="en-US" sz="2400" dirty="0" smtClean="0"/>
              <a:t>importance of iterative design for usability</a:t>
            </a:r>
          </a:p>
          <a:p>
            <a:pPr lvl="1" eaLnBrk="1" hangingPunct="1"/>
            <a:r>
              <a:rPr lang="en-US" sz="2400" dirty="0" smtClean="0"/>
              <a:t>technology used to prototype UIs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i="1" dirty="0" smtClean="0"/>
              <a:t>how to work together as a team</a:t>
            </a:r>
          </a:p>
          <a:p>
            <a:pPr lvl="1" eaLnBrk="1" hangingPunct="1"/>
            <a:r>
              <a:rPr lang="en-US" sz="2400" i="1" dirty="0" smtClean="0"/>
              <a:t>communicating results to a group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 Based Course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313"/>
            <a:ext cx="5100638" cy="5005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Iterative design of a real UI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Theme: mobile computing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00B0F0"/>
                </a:solidFill>
              </a:rPr>
              <a:t>Quarter </a:t>
            </a:r>
            <a:r>
              <a:rPr lang="en-US" sz="2000" dirty="0" smtClean="0"/>
              <a:t>long projects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Students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223 across CS, Symbolic Systems …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62 Teams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3-4 members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10 major group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group work is 60% of course grade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Four presentations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</a:t>
            </a:r>
            <a:r>
              <a:rPr lang="en-US" sz="1800" dirty="0" smtClean="0"/>
              <a:t>very team member presents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4,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1506" name="Picture 2" descr="http://worldlab.cs.washington.edu/img/photos/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/>
          <a:stretch/>
        </p:blipFill>
        <p:spPr bwMode="auto">
          <a:xfrm>
            <a:off x="5137525" y="1444990"/>
            <a:ext cx="4006475" cy="4330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82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4" y="1427079"/>
            <a:ext cx="4014216" cy="30106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57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Project Process Timeline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 rot="-2700000">
            <a:off x="310688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2</a:t>
            </a:r>
            <a:endParaRPr lang="en-US" sz="1800" dirty="0">
              <a:latin typeface="Arial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266918" y="1666793"/>
            <a:ext cx="1415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/>
            </a:r>
            <a:br>
              <a:rPr lang="en-US" sz="1800" dirty="0" smtClean="0">
                <a:latin typeface="Arial" charset="0"/>
              </a:rPr>
            </a:br>
            <a:r>
              <a:rPr lang="en-US" sz="1800" dirty="0" err="1" smtClean="0">
                <a:latin typeface="Arial" charset="0"/>
              </a:rPr>
              <a:t>Needfinding</a:t>
            </a:r>
            <a:endParaRPr lang="en-US" sz="1800" dirty="0">
              <a:latin typeface="Arial" charset="0"/>
            </a:endParaRP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 rot="-2700000">
            <a:off x="1476468" y="5383243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3</a:t>
            </a:r>
            <a:endParaRPr lang="en-US" sz="1800" dirty="0">
              <a:latin typeface="Arial" charset="0"/>
            </a:endParaRP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 rot="-2700000">
            <a:off x="2473078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4</a:t>
            </a: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 rot="-2700000">
            <a:off x="5381067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7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57" name="AutoShape 18"/>
          <p:cNvCxnSpPr>
            <a:cxnSpLocks noChangeShapeType="1"/>
            <a:stCxn id="10250" idx="2"/>
          </p:cNvCxnSpPr>
          <p:nvPr/>
        </p:nvCxnSpPr>
        <p:spPr bwMode="auto">
          <a:xfrm>
            <a:off x="974804" y="2313124"/>
            <a:ext cx="353059" cy="255770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1377190" y="2895012"/>
            <a:ext cx="1505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Experience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Prototypes &amp;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Testing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63" name="AutoShape 25"/>
          <p:cNvCxnSpPr>
            <a:cxnSpLocks noChangeShapeType="1"/>
          </p:cNvCxnSpPr>
          <p:nvPr/>
        </p:nvCxnSpPr>
        <p:spPr bwMode="auto">
          <a:xfrm>
            <a:off x="2007240" y="3762458"/>
            <a:ext cx="100859" cy="107848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630501" y="3449010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latin typeface="Arial" charset="0"/>
              </a:rPr>
              <a:t>Project Fair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3539624" y="3172011"/>
            <a:ext cx="117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Low-fi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</a:t>
            </a:r>
          </a:p>
        </p:txBody>
      </p:sp>
      <p:cxnSp>
        <p:nvCxnSpPr>
          <p:cNvPr id="39" name="AutoShape 14"/>
          <p:cNvCxnSpPr>
            <a:cxnSpLocks noChangeShapeType="1"/>
            <a:stCxn id="38" idx="2"/>
          </p:cNvCxnSpPr>
          <p:nvPr/>
        </p:nvCxnSpPr>
        <p:spPr bwMode="auto">
          <a:xfrm>
            <a:off x="4125682" y="3818342"/>
            <a:ext cx="49186" cy="110052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8" name="AutoShape 14"/>
          <p:cNvCxnSpPr>
            <a:cxnSpLocks noChangeShapeType="1"/>
            <a:stCxn id="35" idx="2"/>
          </p:cNvCxnSpPr>
          <p:nvPr/>
        </p:nvCxnSpPr>
        <p:spPr bwMode="auto">
          <a:xfrm flipH="1">
            <a:off x="8113623" y="3818342"/>
            <a:ext cx="244000" cy="100765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46" name="Line 3"/>
          <p:cNvSpPr>
            <a:spLocks noChangeShapeType="1"/>
          </p:cNvSpPr>
          <p:nvPr/>
        </p:nvSpPr>
        <p:spPr bwMode="auto">
          <a:xfrm flipV="1">
            <a:off x="597647" y="4840941"/>
            <a:ext cx="7903882" cy="35859"/>
          </a:xfrm>
          <a:prstGeom prst="line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572000" y="1666793"/>
            <a:ext cx="11979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Medium-fi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41" name="AutoShape 19"/>
          <p:cNvCxnSpPr>
            <a:cxnSpLocks noChangeShapeType="1"/>
            <a:stCxn id="40" idx="2"/>
          </p:cNvCxnSpPr>
          <p:nvPr/>
        </p:nvCxnSpPr>
        <p:spPr bwMode="auto">
          <a:xfrm flipH="1">
            <a:off x="5066318" y="2313124"/>
            <a:ext cx="104652" cy="250797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2015</a:t>
            </a:r>
            <a:endParaRPr lang="en-US"/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5579646" y="3172011"/>
            <a:ext cx="12626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Heuristic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Evaluation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45" name="AutoShape 14"/>
          <p:cNvCxnSpPr>
            <a:cxnSpLocks noChangeShapeType="1"/>
            <a:stCxn id="44" idx="2"/>
          </p:cNvCxnSpPr>
          <p:nvPr/>
        </p:nvCxnSpPr>
        <p:spPr bwMode="auto">
          <a:xfrm flipH="1">
            <a:off x="6070484" y="3818342"/>
            <a:ext cx="140480" cy="101833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537746" y="1666793"/>
            <a:ext cx="1043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Concept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Video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24" name="AutoShape 14"/>
          <p:cNvCxnSpPr>
            <a:cxnSpLocks noChangeShapeType="1"/>
          </p:cNvCxnSpPr>
          <p:nvPr/>
        </p:nvCxnSpPr>
        <p:spPr bwMode="auto">
          <a:xfrm>
            <a:off x="2979847" y="2335222"/>
            <a:ext cx="159674" cy="252066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2"/>
          <p:cNvSpPr txBox="1">
            <a:spLocks noChangeArrowheads="1"/>
          </p:cNvSpPr>
          <p:nvPr/>
        </p:nvSpPr>
        <p:spPr bwMode="auto">
          <a:xfrm rot="-2700000">
            <a:off x="3508141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5</a:t>
            </a:r>
            <a:endParaRPr lang="en-US" sz="1800" dirty="0">
              <a:latin typeface="Arial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 rot="-2700000">
            <a:off x="4523298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6</a:t>
            </a:r>
            <a:endParaRPr lang="en-US" sz="1800" dirty="0">
              <a:latin typeface="Arial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7265331" y="1666793"/>
            <a:ext cx="11979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High-fi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Prototype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43" name="AutoShape 14"/>
          <p:cNvCxnSpPr>
            <a:cxnSpLocks noChangeShapeType="1"/>
          </p:cNvCxnSpPr>
          <p:nvPr/>
        </p:nvCxnSpPr>
        <p:spPr bwMode="auto">
          <a:xfrm flipH="1">
            <a:off x="7425364" y="2374633"/>
            <a:ext cx="410273" cy="248124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15"/>
          <p:cNvSpPr txBox="1">
            <a:spLocks noChangeArrowheads="1"/>
          </p:cNvSpPr>
          <p:nvPr/>
        </p:nvSpPr>
        <p:spPr bwMode="auto">
          <a:xfrm rot="-2700000">
            <a:off x="6288914" y="5379623"/>
            <a:ext cx="962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8</a:t>
            </a:r>
            <a:endParaRPr lang="en-US" sz="1800" dirty="0">
              <a:latin typeface="Arial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 rot="-2700000">
            <a:off x="7318799" y="5334284"/>
            <a:ext cx="1091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10</a:t>
            </a:r>
            <a:endParaRPr lang="en-US" sz="1800" dirty="0"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5042" y="52881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47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nday_au12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6746</TotalTime>
  <Words>1366</Words>
  <Application>Microsoft Office PowerPoint</Application>
  <PresentationFormat>On-screen Show (4:3)</PresentationFormat>
  <Paragraphs>380</Paragraphs>
  <Slides>37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Black</vt:lpstr>
      <vt:lpstr>Calibri</vt:lpstr>
      <vt:lpstr>Gill Sans Light</vt:lpstr>
      <vt:lpstr>Helvetica</vt:lpstr>
      <vt:lpstr>Helvetica Light</vt:lpstr>
      <vt:lpstr>MS PGothic</vt:lpstr>
      <vt:lpstr>MS PGothic</vt:lpstr>
      <vt:lpstr>Times New Roman</vt:lpstr>
      <vt:lpstr>2_Summer HCI</vt:lpstr>
      <vt:lpstr>Landay_au12</vt:lpstr>
      <vt:lpstr>Clip</vt:lpstr>
      <vt:lpstr>CS 147 Overview Design Thinking for UX Design, Prototyping &amp; Evaluation </vt:lpstr>
      <vt:lpstr>Outline</vt:lpstr>
      <vt:lpstr>PowerPoint Presentation</vt:lpstr>
      <vt:lpstr>HCI Approach to UX Design</vt:lpstr>
      <vt:lpstr>Design Thinking Process</vt:lpstr>
      <vt:lpstr>Iterative Design</vt:lpstr>
      <vt:lpstr>Goals of CS 147</vt:lpstr>
      <vt:lpstr>Project Based Course</vt:lpstr>
      <vt:lpstr>Project Process Timeline</vt:lpstr>
      <vt:lpstr>Design Studios</vt:lpstr>
      <vt:lpstr>User-centered Design: Needfinding</vt:lpstr>
      <vt:lpstr>Unpacking the Needfinding</vt:lpstr>
      <vt:lpstr>Develop Point of Views  (Person + Insight + Challenge)  Brainstorm on How Might We Solve</vt:lpstr>
      <vt:lpstr>Sketching &amp; Storyboarding</vt:lpstr>
      <vt:lpstr>Concept Videos: Planning Storyboards</vt:lpstr>
      <vt:lpstr>Concept Videos</vt:lpstr>
      <vt:lpstr>Low-fi Prototyping &amp; Testing</vt:lpstr>
      <vt:lpstr>Interactive Prototypes Medium Fidelity</vt:lpstr>
      <vt:lpstr>Interactive Prototypes Hi-Fidelity</vt:lpstr>
      <vt:lpstr>Evaluation</vt:lpstr>
      <vt:lpstr>http://cs147.stanford.edu</vt:lpstr>
      <vt:lpstr>The Projects</vt:lpstr>
      <vt:lpstr>The Judges</vt:lpstr>
      <vt:lpstr>Thanks! Get Involved!</vt:lpstr>
      <vt:lpstr>The Projects</vt:lpstr>
      <vt:lpstr>PowerPoint Presentation</vt:lpstr>
      <vt:lpstr>PowerPoint Presentation</vt:lpstr>
      <vt:lpstr>Best Project or Team Name</vt:lpstr>
      <vt:lpstr>Best Pitch</vt:lpstr>
      <vt:lpstr>Best Poster</vt:lpstr>
      <vt:lpstr>Best at Engaging Underserved Populations</vt:lpstr>
      <vt:lpstr>Best Demo Winners (3)</vt:lpstr>
      <vt:lpstr>Best Startup Idea (3)</vt:lpstr>
      <vt:lpstr>Best Visual Design (3)</vt:lpstr>
      <vt:lpstr>TA’s Choice</vt:lpstr>
      <vt:lpstr>The People’s Choice</vt:lpstr>
      <vt:lpstr>Best Overall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landay</dc:creator>
  <cp:lastModifiedBy>James A Landay</cp:lastModifiedBy>
  <cp:revision>214</cp:revision>
  <cp:lastPrinted>2015-12-08T18:49:51Z</cp:lastPrinted>
  <dcterms:created xsi:type="dcterms:W3CDTF">1995-06-02T21:27:28Z</dcterms:created>
  <dcterms:modified xsi:type="dcterms:W3CDTF">2015-12-08T18:51:46Z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http:\\www.cs.berkeley.edu\~landay</vt:lpwstr>
  </property>
  <property fmtid="{D5CDD505-2E9C-101B-9397-08002B2CF9AE}" pid="9" name="Other">
    <vt:lpwstr>CS 160, Spring 1997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C:\Data\Classes\CS 160\Spring '97\Lectures</vt:lpwstr>
  </property>
</Properties>
</file>