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0116800" cy="25603200"/>
  <p:notesSz cx="6858000" cy="9144000"/>
  <p:defaultTextStyle>
    <a:defPPr>
      <a:defRPr lang="en-US"/>
    </a:defPPr>
    <a:lvl1pPr marL="0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306266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612532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918798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225064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531331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837597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143863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450129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-1792" y="-248"/>
      </p:cViewPr>
      <p:guideLst>
        <p:guide orient="horz" pos="8064"/>
        <p:guide pos="6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7953589"/>
            <a:ext cx="1709928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0" y="14508480"/>
            <a:ext cx="1408176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0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1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1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2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31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3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1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45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2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085599" y="3828627"/>
            <a:ext cx="9957116" cy="8155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14245" y="3828627"/>
            <a:ext cx="29536074" cy="8155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9" y="16452429"/>
            <a:ext cx="17099280" cy="5085080"/>
          </a:xfrm>
        </p:spPr>
        <p:txBody>
          <a:bodyPr anchor="t"/>
          <a:lstStyle>
            <a:lvl1pPr algn="l">
              <a:defRPr sz="11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089" y="10851730"/>
            <a:ext cx="17099280" cy="5600698"/>
          </a:xfrm>
        </p:spPr>
        <p:txBody>
          <a:bodyPr anchor="b"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30626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61253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391879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22506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53133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83759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14386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45012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7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4246" y="22302049"/>
            <a:ext cx="19746595" cy="63083440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96121" y="22302049"/>
            <a:ext cx="19746595" cy="63083440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025315"/>
            <a:ext cx="18105120" cy="426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5731088"/>
            <a:ext cx="8888414" cy="2388445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266" indent="0">
              <a:buNone/>
              <a:defRPr sz="5700" b="1"/>
            </a:lvl2pPr>
            <a:lvl3pPr marL="2612532" indent="0">
              <a:buNone/>
              <a:defRPr sz="5100" b="1"/>
            </a:lvl3pPr>
            <a:lvl4pPr marL="3918798" indent="0">
              <a:buNone/>
              <a:defRPr sz="4600" b="1"/>
            </a:lvl4pPr>
            <a:lvl5pPr marL="5225064" indent="0">
              <a:buNone/>
              <a:defRPr sz="4600" b="1"/>
            </a:lvl5pPr>
            <a:lvl6pPr marL="6531331" indent="0">
              <a:buNone/>
              <a:defRPr sz="4600" b="1"/>
            </a:lvl6pPr>
            <a:lvl7pPr marL="7837597" indent="0">
              <a:buNone/>
              <a:defRPr sz="4600" b="1"/>
            </a:lvl7pPr>
            <a:lvl8pPr marL="9143863" indent="0">
              <a:buNone/>
              <a:defRPr sz="4600" b="1"/>
            </a:lvl8pPr>
            <a:lvl9pPr marL="1045012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8119533"/>
            <a:ext cx="8888414" cy="14751475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9056" y="5731088"/>
            <a:ext cx="8891905" cy="2388445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266" indent="0">
              <a:buNone/>
              <a:defRPr sz="5700" b="1"/>
            </a:lvl2pPr>
            <a:lvl3pPr marL="2612532" indent="0">
              <a:buNone/>
              <a:defRPr sz="5100" b="1"/>
            </a:lvl3pPr>
            <a:lvl4pPr marL="3918798" indent="0">
              <a:buNone/>
              <a:defRPr sz="4600" b="1"/>
            </a:lvl4pPr>
            <a:lvl5pPr marL="5225064" indent="0">
              <a:buNone/>
              <a:defRPr sz="4600" b="1"/>
            </a:lvl5pPr>
            <a:lvl6pPr marL="6531331" indent="0">
              <a:buNone/>
              <a:defRPr sz="4600" b="1"/>
            </a:lvl6pPr>
            <a:lvl7pPr marL="7837597" indent="0">
              <a:buNone/>
              <a:defRPr sz="4600" b="1"/>
            </a:lvl7pPr>
            <a:lvl8pPr marL="9143863" indent="0">
              <a:buNone/>
              <a:defRPr sz="4600" b="1"/>
            </a:lvl8pPr>
            <a:lvl9pPr marL="1045012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9056" y="8119533"/>
            <a:ext cx="8891905" cy="14751475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6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3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1019387"/>
            <a:ext cx="6618289" cy="4338320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110" y="1019388"/>
            <a:ext cx="11245850" cy="21851622"/>
          </a:xfrm>
        </p:spPr>
        <p:txBody>
          <a:bodyPr/>
          <a:lstStyle>
            <a:lvl1pPr>
              <a:defRPr sz="9100"/>
            </a:lvl1pPr>
            <a:lvl2pPr>
              <a:defRPr sz="8000"/>
            </a:lvl2pPr>
            <a:lvl3pPr>
              <a:defRPr sz="69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1" y="5357708"/>
            <a:ext cx="6618289" cy="17513302"/>
          </a:xfrm>
        </p:spPr>
        <p:txBody>
          <a:bodyPr/>
          <a:lstStyle>
            <a:lvl1pPr marL="0" indent="0">
              <a:buNone/>
              <a:defRPr sz="4000"/>
            </a:lvl1pPr>
            <a:lvl2pPr marL="1306266" indent="0">
              <a:buNone/>
              <a:defRPr sz="3400"/>
            </a:lvl2pPr>
            <a:lvl3pPr marL="2612532" indent="0">
              <a:buNone/>
              <a:defRPr sz="2900"/>
            </a:lvl3pPr>
            <a:lvl4pPr marL="3918798" indent="0">
              <a:buNone/>
              <a:defRPr sz="2600"/>
            </a:lvl4pPr>
            <a:lvl5pPr marL="5225064" indent="0">
              <a:buNone/>
              <a:defRPr sz="2600"/>
            </a:lvl5pPr>
            <a:lvl6pPr marL="6531331" indent="0">
              <a:buNone/>
              <a:defRPr sz="2600"/>
            </a:lvl6pPr>
            <a:lvl7pPr marL="7837597" indent="0">
              <a:buNone/>
              <a:defRPr sz="2600"/>
            </a:lvl7pPr>
            <a:lvl8pPr marL="9143863" indent="0">
              <a:buNone/>
              <a:defRPr sz="2600"/>
            </a:lvl8pPr>
            <a:lvl9pPr marL="1045012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8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034" y="17922240"/>
            <a:ext cx="12070080" cy="2115822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3034" y="2287693"/>
            <a:ext cx="12070080" cy="15361920"/>
          </a:xfrm>
        </p:spPr>
        <p:txBody>
          <a:bodyPr/>
          <a:lstStyle>
            <a:lvl1pPr marL="0" indent="0">
              <a:buNone/>
              <a:defRPr sz="9100"/>
            </a:lvl1pPr>
            <a:lvl2pPr marL="1306266" indent="0">
              <a:buNone/>
              <a:defRPr sz="8000"/>
            </a:lvl2pPr>
            <a:lvl3pPr marL="2612532" indent="0">
              <a:buNone/>
              <a:defRPr sz="6900"/>
            </a:lvl3pPr>
            <a:lvl4pPr marL="3918798" indent="0">
              <a:buNone/>
              <a:defRPr sz="5700"/>
            </a:lvl4pPr>
            <a:lvl5pPr marL="5225064" indent="0">
              <a:buNone/>
              <a:defRPr sz="5700"/>
            </a:lvl5pPr>
            <a:lvl6pPr marL="6531331" indent="0">
              <a:buNone/>
              <a:defRPr sz="5700"/>
            </a:lvl6pPr>
            <a:lvl7pPr marL="7837597" indent="0">
              <a:buNone/>
              <a:defRPr sz="5700"/>
            </a:lvl7pPr>
            <a:lvl8pPr marL="9143863" indent="0">
              <a:buNone/>
              <a:defRPr sz="5700"/>
            </a:lvl8pPr>
            <a:lvl9pPr marL="10450129" indent="0">
              <a:buNone/>
              <a:defRPr sz="5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3034" y="20038062"/>
            <a:ext cx="12070080" cy="3004818"/>
          </a:xfrm>
        </p:spPr>
        <p:txBody>
          <a:bodyPr/>
          <a:lstStyle>
            <a:lvl1pPr marL="0" indent="0">
              <a:buNone/>
              <a:defRPr sz="4000"/>
            </a:lvl1pPr>
            <a:lvl2pPr marL="1306266" indent="0">
              <a:buNone/>
              <a:defRPr sz="3400"/>
            </a:lvl2pPr>
            <a:lvl3pPr marL="2612532" indent="0">
              <a:buNone/>
              <a:defRPr sz="2900"/>
            </a:lvl3pPr>
            <a:lvl4pPr marL="3918798" indent="0">
              <a:buNone/>
              <a:defRPr sz="2600"/>
            </a:lvl4pPr>
            <a:lvl5pPr marL="5225064" indent="0">
              <a:buNone/>
              <a:defRPr sz="2600"/>
            </a:lvl5pPr>
            <a:lvl6pPr marL="6531331" indent="0">
              <a:buNone/>
              <a:defRPr sz="2600"/>
            </a:lvl6pPr>
            <a:lvl7pPr marL="7837597" indent="0">
              <a:buNone/>
              <a:defRPr sz="2600"/>
            </a:lvl7pPr>
            <a:lvl8pPr marL="9143863" indent="0">
              <a:buNone/>
              <a:defRPr sz="2600"/>
            </a:lvl8pPr>
            <a:lvl9pPr marL="1045012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4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1025315"/>
            <a:ext cx="18105120" cy="4267200"/>
          </a:xfrm>
          <a:prstGeom prst="rect">
            <a:avLst/>
          </a:prstGeom>
        </p:spPr>
        <p:txBody>
          <a:bodyPr vert="horz" lIns="261253" tIns="130627" rIns="261253" bIns="1306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5974082"/>
            <a:ext cx="18105120" cy="16896929"/>
          </a:xfrm>
          <a:prstGeom prst="rect">
            <a:avLst/>
          </a:prstGeom>
        </p:spPr>
        <p:txBody>
          <a:bodyPr vert="horz" lIns="261253" tIns="130627" rIns="261253" bIns="1306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23730375"/>
            <a:ext cx="4693920" cy="1363133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l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43FA-00B1-A64D-A817-19B03E999A2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3240" y="23730375"/>
            <a:ext cx="6370320" cy="1363133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ct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17040" y="23730375"/>
            <a:ext cx="4693920" cy="1363133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EF8CB-F20A-854A-861F-6A53D2D4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66" rtl="0" eaLnBrk="1" latinLnBrk="0" hangingPunct="1">
        <a:spcBef>
          <a:spcPct val="0"/>
        </a:spcBef>
        <a:buNone/>
        <a:defRPr sz="1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9700" indent="-979700" algn="l" defTabSz="130626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122682" indent="-816416" algn="l" defTabSz="1306266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665" indent="-653133" algn="l" defTabSz="1306266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931" indent="-653133" algn="l" defTabSz="1306266" rtl="0" eaLnBrk="1" latinLnBrk="0" hangingPunct="1">
        <a:spcBef>
          <a:spcPct val="20000"/>
        </a:spcBef>
        <a:buFont typeface="Arial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78198" indent="-653133" algn="l" defTabSz="1306266" rtl="0" eaLnBrk="1" latinLnBrk="0" hangingPunct="1">
        <a:spcBef>
          <a:spcPct val="20000"/>
        </a:spcBef>
        <a:buFont typeface="Arial"/>
        <a:buChar char="»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84464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490730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9796996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3262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306266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612532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798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25064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31331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837597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863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450129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emf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7023794"/>
            <a:ext cx="11049000" cy="5353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21.png"/>
          <p:cNvPicPr/>
          <p:nvPr/>
        </p:nvPicPr>
        <p:blipFill>
          <a:blip r:embed="rId2"/>
          <a:srcRect t="12146"/>
          <a:stretch>
            <a:fillRect/>
          </a:stretch>
        </p:blipFill>
        <p:spPr>
          <a:xfrm>
            <a:off x="337935" y="17375057"/>
            <a:ext cx="2658702" cy="4144984"/>
          </a:xfrm>
          <a:prstGeom prst="rect">
            <a:avLst/>
          </a:prstGeom>
          <a:ln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875" y="17375057"/>
            <a:ext cx="2313525" cy="4143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698" y="17349973"/>
            <a:ext cx="2340582" cy="4163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691" y="17356925"/>
            <a:ext cx="2340582" cy="4163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84545" y="5205514"/>
            <a:ext cx="282633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Avenir Book"/>
                <a:cs typeface="Avenir Book"/>
              </a:rPr>
              <a:t>Overview</a:t>
            </a:r>
            <a:endParaRPr lang="en-US" dirty="0">
              <a:solidFill>
                <a:schemeClr val="accent4"/>
              </a:solidFill>
              <a:latin typeface="Avenir Book"/>
              <a:cs typeface="Avenir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9" y="4767107"/>
            <a:ext cx="9614244" cy="5791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672748" y="17018211"/>
            <a:ext cx="466618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64A2"/>
                </a:solidFill>
                <a:latin typeface="Avenir Book"/>
                <a:cs typeface="Avenir Book"/>
              </a:rPr>
              <a:t>Design Iteration</a:t>
            </a:r>
            <a:endParaRPr lang="en-US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065" y="5099025"/>
            <a:ext cx="2455197" cy="43669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20116800" cy="4235502"/>
          </a:xfrm>
          <a:prstGeom prst="rect">
            <a:avLst/>
          </a:prstGeom>
          <a:solidFill>
            <a:srgbClr val="D9C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5270500" cy="4235502"/>
          </a:xfrm>
          <a:prstGeom prst="rect">
            <a:avLst/>
          </a:prstGeom>
          <a:solidFill>
            <a:srgbClr val="C2A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825" y="781531"/>
            <a:ext cx="7319365" cy="236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73823" y="3146604"/>
            <a:ext cx="11274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DIN Alternate Bold"/>
                <a:cs typeface="DIN Alternate Bold"/>
              </a:rPr>
              <a:t>Making diabetes management fun and easy for kids</a:t>
            </a:r>
            <a:endParaRPr lang="en-US" sz="4000" dirty="0">
              <a:latin typeface="DIN Alternate Bold"/>
              <a:cs typeface="DIN Alternate Bold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396" y="591246"/>
            <a:ext cx="3721104" cy="3644256"/>
          </a:xfrm>
          <a:prstGeom prst="rect">
            <a:avLst/>
          </a:prstGeom>
        </p:spPr>
      </p:pic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15224126" y="23463193"/>
            <a:ext cx="4047364" cy="21590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5" tIns="38098" rIns="76195" bIns="38098" anchor="ctr"/>
          <a:lstStyle/>
          <a:p>
            <a:pPr defTabSz="760413"/>
            <a:endParaRPr lang="en-US" sz="3000">
              <a:latin typeface="Helvetica" charset="0"/>
              <a:cs typeface="Helvetica" charset="0"/>
            </a:endParaRPr>
          </a:p>
        </p:txBody>
      </p:sp>
      <p:sp>
        <p:nvSpPr>
          <p:cNvPr id="19" name="Rectangle 57"/>
          <p:cNvSpPr>
            <a:spLocks noChangeArrowheads="1"/>
          </p:cNvSpPr>
          <p:nvPr/>
        </p:nvSpPr>
        <p:spPr bwMode="auto">
          <a:xfrm>
            <a:off x="0" y="23463193"/>
            <a:ext cx="20131966" cy="21590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5" tIns="38098" rIns="76195" bIns="38098" anchor="ctr"/>
          <a:lstStyle/>
          <a:p>
            <a:pPr algn="l" defTabSz="761731">
              <a:defRPr/>
            </a:pPr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499369" algn="l" defTabSz="761731">
              <a:defRPr/>
            </a:pPr>
            <a:r>
              <a:rPr lang="en-US" sz="3300" b="1" dirty="0" err="1" smtClean="0">
                <a:solidFill>
                  <a:srgbClr val="FFFFFF"/>
                </a:solidFill>
                <a:latin typeface="Helvetica"/>
                <a:cs typeface="Helvetica"/>
              </a:rPr>
              <a:t>Harshitha</a:t>
            </a:r>
            <a:r>
              <a:rPr lang="en-US" sz="3300" b="1" dirty="0" smtClean="0">
                <a:solidFill>
                  <a:srgbClr val="FFFFFF"/>
                </a:solidFill>
                <a:latin typeface="Helvetica"/>
                <a:cs typeface="Helvetica"/>
              </a:rPr>
              <a:t> Ramesh </a:t>
            </a:r>
            <a:r>
              <a:rPr lang="en-US" sz="3300" b="1" dirty="0">
                <a:solidFill>
                  <a:srgbClr val="FFFFFF"/>
                </a:solidFill>
                <a:latin typeface="Helvetica"/>
                <a:cs typeface="Helvetica"/>
              </a:rPr>
              <a:t>. </a:t>
            </a:r>
            <a:r>
              <a:rPr lang="en-US" sz="3300" b="1" dirty="0" smtClean="0">
                <a:solidFill>
                  <a:srgbClr val="FFFFFF"/>
                </a:solidFill>
                <a:latin typeface="Helvetica"/>
                <a:cs typeface="Helvetica"/>
              </a:rPr>
              <a:t>Henry Tran . Janette Cheng </a:t>
            </a:r>
            <a:endParaRPr lang="en-US" sz="3300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499369" algn="l" defTabSz="761731">
              <a:defRPr/>
            </a:pPr>
            <a:endParaRPr lang="en-US" sz="1000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499369" defTabSz="761731">
              <a:defRPr/>
            </a:pPr>
            <a:r>
              <a:rPr lang="en-US" sz="3000" b="1" dirty="0">
                <a:solidFill>
                  <a:srgbClr val="FFFFFF"/>
                </a:solidFill>
                <a:latin typeface="Helvetica"/>
                <a:cs typeface="Helvetica"/>
              </a:rPr>
              <a:t>http://</a:t>
            </a:r>
            <a:r>
              <a:rPr lang="en-US" sz="3000" b="1" dirty="0" err="1">
                <a:solidFill>
                  <a:srgbClr val="FFFFFF"/>
                </a:solidFill>
                <a:latin typeface="Helvetica"/>
                <a:cs typeface="Helvetica"/>
              </a:rPr>
              <a:t>stanford.edu</a:t>
            </a:r>
            <a:r>
              <a:rPr lang="en-US" sz="3000" b="1" dirty="0">
                <a:solidFill>
                  <a:srgbClr val="FFFFFF"/>
                </a:solidFill>
                <a:latin typeface="Helvetica"/>
                <a:cs typeface="Helvetica"/>
              </a:rPr>
              <a:t>/class/cs147/projects/motivation/</a:t>
            </a:r>
            <a:r>
              <a:rPr lang="en-US" sz="3000" b="1" dirty="0" err="1">
                <a:solidFill>
                  <a:srgbClr val="FFFFFF"/>
                </a:solidFill>
                <a:latin typeface="Helvetica"/>
                <a:cs typeface="Helvetica"/>
              </a:rPr>
              <a:t>jollypod</a:t>
            </a:r>
            <a:r>
              <a:rPr lang="en-US" sz="3000" b="1" dirty="0">
                <a:solidFill>
                  <a:srgbClr val="FFFFFF"/>
                </a:solidFill>
                <a:latin typeface="Helvetica"/>
                <a:cs typeface="Helvetica"/>
              </a:rPr>
              <a:t>/</a:t>
            </a:r>
          </a:p>
        </p:txBody>
      </p:sp>
      <p:sp>
        <p:nvSpPr>
          <p:cNvPr id="20" name="Rectangle 56"/>
          <p:cNvSpPr>
            <a:spLocks noChangeArrowheads="1"/>
          </p:cNvSpPr>
          <p:nvPr/>
        </p:nvSpPr>
        <p:spPr bwMode="auto">
          <a:xfrm>
            <a:off x="13093189" y="23463193"/>
            <a:ext cx="3245745" cy="2159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lIns="76195" tIns="38098" rIns="76195" bIns="38098" anchor="ctr"/>
          <a:lstStyle/>
          <a:p>
            <a:pPr algn="ctr" defTabSz="761731">
              <a:defRPr/>
            </a:pPr>
            <a:r>
              <a:rPr lang="en-US" sz="3800" dirty="0" smtClean="0">
                <a:solidFill>
                  <a:schemeClr val="bg1"/>
                </a:solidFill>
                <a:latin typeface="Helvetica"/>
                <a:cs typeface="Helvetica"/>
              </a:rPr>
              <a:t>CS 147</a:t>
            </a:r>
          </a:p>
          <a:p>
            <a:pPr defTabSz="761731">
              <a:defRPr/>
            </a:pPr>
            <a:r>
              <a:rPr lang="en-US" sz="3000" dirty="0" smtClean="0">
                <a:solidFill>
                  <a:schemeClr val="bg1"/>
                </a:solidFill>
                <a:latin typeface="Helvetica"/>
                <a:cs typeface="Helvetica"/>
              </a:rPr>
              <a:t>Autumn 2014</a:t>
            </a:r>
            <a:endParaRPr lang="en-US" sz="3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1" name="Picture 32" descr="SUSig_White_Stack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328" y="23964843"/>
            <a:ext cx="2241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598400" y="19456400"/>
            <a:ext cx="184666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322274" y="10515585"/>
            <a:ext cx="9803424" cy="5856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64488" y="10861100"/>
            <a:ext cx="3745003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64A2"/>
                </a:solidFill>
                <a:latin typeface="Avenir Book"/>
                <a:cs typeface="Avenir Book"/>
              </a:rPr>
              <a:t>Our Solution</a:t>
            </a:r>
            <a:endParaRPr lang="en-US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6575" y="11023602"/>
            <a:ext cx="2492988" cy="4434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74183" y="10979495"/>
            <a:ext cx="2492988" cy="44341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51791" y="10979495"/>
            <a:ext cx="2492988" cy="44341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5579" y="5099025"/>
            <a:ext cx="2455196" cy="43669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64488" y="21633968"/>
            <a:ext cx="1115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/>
                </a:solidFill>
                <a:latin typeface="Avenir Book"/>
                <a:cs typeface="Avenir Book"/>
              </a:rPr>
              <a:t>Paper</a:t>
            </a:r>
            <a:endParaRPr lang="en-US" sz="28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43825" y="21670076"/>
            <a:ext cx="132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/>
                </a:solidFill>
                <a:latin typeface="Avenir Book"/>
                <a:cs typeface="Avenir Book"/>
              </a:rPr>
              <a:t>Med-Fi</a:t>
            </a:r>
            <a:endParaRPr lang="en-US" sz="28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8595" y="21627014"/>
            <a:ext cx="143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/>
                </a:solidFill>
                <a:latin typeface="Avenir Book"/>
                <a:cs typeface="Avenir Book"/>
              </a:rPr>
              <a:t>Hi-Fi #1</a:t>
            </a:r>
            <a:endParaRPr lang="en-US" sz="28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87692" y="21610931"/>
            <a:ext cx="143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64A2"/>
                </a:solidFill>
                <a:latin typeface="Avenir Book"/>
                <a:cs typeface="Avenir Book"/>
              </a:rPr>
              <a:t>Hi-Fi #2</a:t>
            </a:r>
            <a:endParaRPr lang="en-US" sz="28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52" y="5099025"/>
            <a:ext cx="2455196" cy="43669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4845" y="9542648"/>
            <a:ext cx="299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Main screen with</a:t>
            </a:r>
          </a:p>
          <a:p>
            <a:pPr algn="ctr"/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in-range</a:t>
            </a:r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 </a:t>
            </a:r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blood sugar </a:t>
            </a:r>
            <a:endParaRPr lang="en-US" sz="20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8078" y="9542648"/>
            <a:ext cx="340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Main screen with </a:t>
            </a:r>
          </a:p>
          <a:p>
            <a:pPr algn="ctr"/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out-of-range</a:t>
            </a:r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 </a:t>
            </a:r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blood sugar</a:t>
            </a:r>
            <a:endParaRPr lang="en-US" sz="20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94320" y="9542648"/>
            <a:ext cx="265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Checking blood sugar</a:t>
            </a:r>
            <a:endParaRPr lang="en-US" sz="20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84708" y="15549302"/>
            <a:ext cx="160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Buddy Store</a:t>
            </a:r>
            <a:endParaRPr lang="en-US" sz="20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63323" y="15542770"/>
            <a:ext cx="238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Photo carb counter</a:t>
            </a:r>
            <a:endParaRPr lang="en-US" sz="20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21731" y="15557582"/>
            <a:ext cx="223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64A2"/>
                </a:solidFill>
                <a:latin typeface="Avenir Book"/>
                <a:cs typeface="Avenir Book"/>
              </a:rPr>
              <a:t>Final bolus screen</a:t>
            </a:r>
            <a:endParaRPr lang="en-US" sz="2000" dirty="0">
              <a:solidFill>
                <a:srgbClr val="8064A2"/>
              </a:solidFill>
              <a:latin typeface="Avenir Book"/>
              <a:cs typeface="Avenir Book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184545" y="6066882"/>
            <a:ext cx="9086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enir Book"/>
                <a:cs typeface="Avenir Book"/>
              </a:rPr>
              <a:t>Managing type 1 diabetes can be daunting </a:t>
            </a:r>
            <a:r>
              <a:rPr lang="en-US" sz="3600" dirty="0" smtClean="0">
                <a:latin typeface="Avenir Book"/>
                <a:cs typeface="Avenir Book"/>
              </a:rPr>
              <a:t>and stressfu</a:t>
            </a:r>
            <a:r>
              <a:rPr lang="en-US" sz="3600" dirty="0" smtClean="0">
                <a:latin typeface="Avenir Book"/>
                <a:cs typeface="Avenir Book"/>
              </a:rPr>
              <a:t>l </a:t>
            </a:r>
            <a:r>
              <a:rPr lang="en-US" sz="3600" dirty="0" smtClean="0">
                <a:latin typeface="Avenir Book"/>
                <a:cs typeface="Avenir Book"/>
              </a:rPr>
              <a:t>for children. </a:t>
            </a:r>
            <a:r>
              <a:rPr lang="en-US" sz="3600" dirty="0" smtClean="0">
                <a:latin typeface="Avenir Book"/>
                <a:cs typeface="Avenir Book"/>
              </a:rPr>
              <a:t>Diabetics of all ages have to prick themselves to test blood glucose levels, self-administer insulin via injections or </a:t>
            </a:r>
            <a:r>
              <a:rPr lang="en-US" sz="3600" dirty="0" smtClean="0">
                <a:latin typeface="Avenir Book"/>
                <a:cs typeface="Avenir Book"/>
              </a:rPr>
              <a:t>insulin</a:t>
            </a:r>
            <a:r>
              <a:rPr lang="en-US" sz="3600" dirty="0" smtClean="0">
                <a:latin typeface="Avenir Book"/>
                <a:cs typeface="Avenir Book"/>
              </a:rPr>
              <a:t> </a:t>
            </a:r>
            <a:r>
              <a:rPr lang="en-US" sz="3600" dirty="0" smtClean="0">
                <a:latin typeface="Avenir Book"/>
                <a:cs typeface="Avenir Book"/>
              </a:rPr>
              <a:t>pumps, and visit their doctors often to monitor progress.</a:t>
            </a:r>
            <a:endParaRPr lang="en-US" sz="3600" dirty="0">
              <a:latin typeface="Avenir Book"/>
              <a:cs typeface="Avenir Boo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4488" y="11883784"/>
            <a:ext cx="8549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/>
              <a:buChar char="o"/>
            </a:pPr>
            <a:r>
              <a:rPr lang="en-US" sz="3600" dirty="0" smtClean="0">
                <a:latin typeface="Avenir Book"/>
                <a:cs typeface="Avenir Book"/>
              </a:rPr>
              <a:t>Earn coins as positive reinforcement </a:t>
            </a:r>
          </a:p>
          <a:p>
            <a:pPr marL="571500" indent="-571500">
              <a:buFont typeface="Courier New"/>
              <a:buChar char="o"/>
            </a:pPr>
            <a:r>
              <a:rPr lang="en-US" sz="3600" dirty="0" smtClean="0">
                <a:latin typeface="Avenir Book"/>
                <a:cs typeface="Avenir Book"/>
              </a:rPr>
              <a:t>Streamline frequent tasks </a:t>
            </a:r>
          </a:p>
          <a:p>
            <a:pPr marL="1825508" lvl="1" indent="-571500">
              <a:buFont typeface="Courier New"/>
              <a:buChar char="o"/>
            </a:pPr>
            <a:r>
              <a:rPr lang="en-US" sz="3600" dirty="0" smtClean="0">
                <a:latin typeface="Avenir Book"/>
                <a:cs typeface="Avenir Book"/>
              </a:rPr>
              <a:t>Checking blood sugar</a:t>
            </a:r>
          </a:p>
          <a:p>
            <a:pPr marL="1825508" lvl="1" indent="-571500">
              <a:buFont typeface="Courier New"/>
              <a:buChar char="o"/>
            </a:pPr>
            <a:r>
              <a:rPr lang="en-US" sz="3600" dirty="0" smtClean="0">
                <a:latin typeface="Avenir Book"/>
                <a:cs typeface="Avenir Book"/>
              </a:rPr>
              <a:t>Counting carbs</a:t>
            </a:r>
          </a:p>
          <a:p>
            <a:pPr marL="1825508" lvl="1" indent="-571500">
              <a:buFont typeface="Courier New"/>
              <a:buChar char="o"/>
            </a:pPr>
            <a:r>
              <a:rPr lang="en-US" sz="3600" dirty="0" smtClean="0">
                <a:latin typeface="Avenir Book"/>
                <a:cs typeface="Avenir Book"/>
              </a:rPr>
              <a:t>Giving insulin</a:t>
            </a:r>
          </a:p>
          <a:p>
            <a:pPr marL="571500" indent="-571500">
              <a:buFont typeface="Courier New"/>
              <a:buChar char="o"/>
            </a:pPr>
            <a:r>
              <a:rPr lang="en-US" sz="3600" dirty="0" smtClean="0">
                <a:latin typeface="Avenir Book"/>
                <a:cs typeface="Avenir Book"/>
              </a:rPr>
              <a:t>Take care of your buddy by taking care of yourself!</a:t>
            </a:r>
            <a:endParaRPr lang="en-US" sz="3600" dirty="0">
              <a:latin typeface="Avenir Book"/>
              <a:cs typeface="Avenir Boo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672747" y="17983684"/>
            <a:ext cx="75987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venir Book"/>
                <a:cs typeface="Avenir Book"/>
              </a:rPr>
              <a:t>Paper</a:t>
            </a:r>
          </a:p>
          <a:p>
            <a:r>
              <a:rPr lang="en-US" sz="2800" dirty="0" smtClean="0">
                <a:latin typeface="Avenir Book"/>
                <a:cs typeface="Avenir Book"/>
              </a:rPr>
              <a:t>Found biggest interaction issues through </a:t>
            </a:r>
            <a:r>
              <a:rPr lang="en-US" sz="2800" smtClean="0">
                <a:latin typeface="Avenir Book"/>
                <a:cs typeface="Avenir Book"/>
              </a:rPr>
              <a:t>preliminary </a:t>
            </a:r>
            <a:r>
              <a:rPr lang="en-US" sz="2800" smtClean="0">
                <a:latin typeface="Avenir Book"/>
                <a:cs typeface="Avenir Book"/>
              </a:rPr>
              <a:t>testing</a:t>
            </a:r>
            <a:endParaRPr lang="en-US" sz="2800" dirty="0" smtClean="0">
              <a:latin typeface="Avenir Book"/>
              <a:cs typeface="Avenir Book"/>
            </a:endParaRPr>
          </a:p>
          <a:p>
            <a:r>
              <a:rPr lang="en-US" sz="3200" b="1" dirty="0" smtClean="0">
                <a:latin typeface="Avenir Book"/>
                <a:cs typeface="Avenir Book"/>
              </a:rPr>
              <a:t>Med-Fi</a:t>
            </a:r>
          </a:p>
          <a:p>
            <a:r>
              <a:rPr lang="en-US" sz="2800" dirty="0" smtClean="0">
                <a:latin typeface="Avenir Book"/>
                <a:cs typeface="Avenir Book"/>
              </a:rPr>
              <a:t>Made big UI changes to increase functionality and ease of use</a:t>
            </a:r>
          </a:p>
          <a:p>
            <a:r>
              <a:rPr lang="en-US" sz="3200" b="1" dirty="0" smtClean="0">
                <a:latin typeface="Avenir Book"/>
                <a:cs typeface="Avenir Book"/>
              </a:rPr>
              <a:t>Hi-Fi #1/2</a:t>
            </a:r>
          </a:p>
          <a:p>
            <a:r>
              <a:rPr lang="en-US" sz="2800" dirty="0" smtClean="0">
                <a:latin typeface="Avenir Book"/>
                <a:cs typeface="Avenir Book"/>
              </a:rPr>
              <a:t>Took suggestions from heuristic evaluation and polished up visual elements</a:t>
            </a:r>
          </a:p>
        </p:txBody>
      </p:sp>
    </p:spTree>
    <p:extLst>
      <p:ext uri="{BB962C8B-B14F-4D97-AF65-F5344CB8AC3E}">
        <p14:creationId xmlns:p14="http://schemas.microsoft.com/office/powerpoint/2010/main" val="227948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194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Cheng</dc:creator>
  <cp:lastModifiedBy>Janette Cheng</cp:lastModifiedBy>
  <cp:revision>2</cp:revision>
  <dcterms:created xsi:type="dcterms:W3CDTF">2014-12-03T21:44:00Z</dcterms:created>
  <dcterms:modified xsi:type="dcterms:W3CDTF">2014-12-04T02:36:29Z</dcterms:modified>
</cp:coreProperties>
</file>