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3518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y="3496604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44063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y="4384371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4"/><Relationship Target="../media/image07.jpg" Type="http://schemas.openxmlformats.org/officeDocument/2006/relationships/image" Id="rId3"/><Relationship Target="../media/image05.jpg" Type="http://schemas.openxmlformats.org/officeDocument/2006/relationships/image" Id="rId6"/><Relationship Target="../media/image08.jp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Lo8RHc1dkf4" Type="http://schemas.openxmlformats.org/officeDocument/2006/relationships/hyperlink" TargetMode="External" Id="rId4"/><Relationship Target="../media/image00.jp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BfkPmYqv_Ro" Type="http://schemas.openxmlformats.org/officeDocument/2006/relationships/hyperlink" TargetMode="External" Id="rId4"/><Relationship Target="../media/image01.jp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4"/><Relationship Target="../media/image08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SpeakEasy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Low-fi Prototype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sz="2200" lang="en">
                <a:solidFill>
                  <a:srgbClr val="2388DB"/>
                </a:solidFill>
              </a:rPr>
              <a:t>Eric Chew, Tommy Truong, Gabriela Groth, Carlos Araujo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Swiping from the suggested phrase to translation is slow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Difficulty with understanding what waiter said, unsure of how to respond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Gestures were confusing and unintuitive for new users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People liked that they could review missed words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Suggestions were on-point and useful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Overall, people liked the idea and could see themselves using it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Suggested UI Changes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600" lang="en"/>
              <a:t>1.  Suggested phrases should show both native and new language at the same time</a:t>
            </a:r>
          </a:p>
          <a:p>
            <a:pPr rtl="0">
              <a:spcBef>
                <a:spcPts val="0"/>
              </a:spcBef>
              <a:buNone/>
            </a:pPr>
            <a:r>
              <a:rPr sz="2600" lang="en"/>
              <a:t>2. Also provide translations for what the other speaker said</a:t>
            </a:r>
          </a:p>
          <a:p>
            <a:pPr rtl="0">
              <a:spcBef>
                <a:spcPts val="0"/>
              </a:spcBef>
              <a:buNone/>
            </a:pPr>
            <a:r>
              <a:rPr sz="2600" lang="en"/>
              <a:t>3. Identify more intuitive gestures to use, or have tutorial for new users </a:t>
            </a:r>
          </a:p>
          <a:p>
            <a:pPr lvl="0">
              <a:spcBef>
                <a:spcPts val="0"/>
              </a:spcBef>
              <a:buNone/>
            </a:pPr>
            <a:r>
              <a:rPr sz="2600" lang="en"/>
              <a:t>4. For added review, keep transcript of conversation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Designed low-fi prototype to include both paper prototypes and wizard-of-oz techniques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Tested low-fi prototype in a fictional restaurant scenario.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Discovered that gestures needed to be more intuitive, that app must provide more translation support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Mission Statement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Enable users to learn language easily and intuitively while having contextual support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Tasks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626200" x="457200"/>
            <a:ext cy="2528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b="1" sz="2400" lang="en">
                <a:latin typeface="Helvetica Neue"/>
                <a:ea typeface="Helvetica Neue"/>
                <a:cs typeface="Helvetica Neue"/>
                <a:sym typeface="Helvetica Neue"/>
              </a:rPr>
              <a:t>Intuitive Pronunciation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 rtl="0">
              <a:spcBef>
                <a:spcPts val="0"/>
              </a:spcBef>
              <a:buNone/>
            </a:pPr>
            <a:r>
              <a:rPr b="1" sz="2400" lang="en"/>
              <a:t>2.	</a:t>
            </a:r>
            <a:r>
              <a:rPr b="1" sz="2400" lang="en">
                <a:latin typeface="Helvetica Neue"/>
                <a:ea typeface="Helvetica Neue"/>
                <a:cs typeface="Helvetica Neue"/>
                <a:sym typeface="Helvetica Neue"/>
              </a:rPr>
              <a:t>Contextually Sensitive Language Support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startAt="3" type="arabicPeriod"/>
            </a:pPr>
            <a:r>
              <a:rPr b="1" sz="2400" lang="en">
                <a:latin typeface="Helvetica Neue"/>
                <a:ea typeface="Helvetica Neue"/>
                <a:cs typeface="Helvetica Neue"/>
                <a:sym typeface="Helvetica Neue"/>
              </a:rPr>
              <a:t>Active Language Learning Integration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Lo-fi Prototype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33069" x="659425"/>
            <a:ext cy="1993969" cx="265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4">
            <a:alphaModFix/>
          </a:blip>
          <a:srcRect t="16945" b="20105" r="15250" l="18357"/>
          <a:stretch/>
        </p:blipFill>
        <p:spPr>
          <a:xfrm>
            <a:off y="3166123" x="659425"/>
            <a:ext cy="1890597" cx="265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233069" x="3304875"/>
            <a:ext cy="3823649" cx="509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030294" x="5830025"/>
            <a:ext cy="1735576" cx="2314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Scenario 1: Intuitive Pronunciation</a:t>
            </a:r>
          </a:p>
        </p:txBody>
      </p:sp>
      <p:sp>
        <p:nvSpPr>
          <p:cNvPr id="61" name="Shape 61">
            <a:hlinkClick r:id="rId4"/>
          </p:cNvPr>
          <p:cNvSpPr/>
          <p:nvPr/>
        </p:nvSpPr>
        <p:spPr>
          <a:xfrm>
            <a:off y="1394500" x="2286000"/>
            <a:ext cy="3429000" cx="4572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05975" x="457200"/>
            <a:ext cy="857400" cx="8686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200" lang="en"/>
              <a:t>Scenario 2: Contextual Language Support</a:t>
            </a: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t="17968" b="22493" r="9187" l="5422"/>
          <a:stretch/>
        </p:blipFill>
        <p:spPr>
          <a:xfrm>
            <a:off y="1504587" x="1643987"/>
            <a:ext cy="3062325" cx="5856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400" lang="en"/>
              <a:t>Scenario 3: Active Language Learning</a:t>
            </a:r>
          </a:p>
        </p:txBody>
      </p:sp>
      <p:sp>
        <p:nvSpPr>
          <p:cNvPr id="73" name="Shape 73">
            <a:hlinkClick r:id="rId4"/>
          </p:cNvPr>
          <p:cNvSpPr/>
          <p:nvPr/>
        </p:nvSpPr>
        <p:spPr>
          <a:xfrm>
            <a:off y="1249475" x="1771150"/>
            <a:ext cy="3821199" cx="5094924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Experimental Method (1/2) 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988325" x="0"/>
            <a:ext cy="2975099" cx="4901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Participants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Know a little bit of Spanish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Stanford students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Not compensated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Testing environment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A restaurant in Mexico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Table and chair to </a:t>
            </a:r>
            <a:br>
              <a:rPr sz="2000" lang="en"/>
            </a:br>
            <a:r>
              <a:rPr sz="2000" lang="en"/>
              <a:t>resemble restaurant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Spanish menus with </a:t>
            </a:r>
            <a:br>
              <a:rPr sz="2000" lang="en"/>
            </a:br>
            <a:r>
              <a:rPr sz="2000" lang="en"/>
              <a:t>food options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60675" x="6199971"/>
            <a:ext cy="3741653" cx="28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334156" x="4074524"/>
            <a:ext cy="2672603" cx="2004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Experimental Method (2/2)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1063375" x="0"/>
            <a:ext cy="4009500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Procedure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Brief overview of app and setting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Carlos played the Mexican waiter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Gabriela typed phrases to help user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Eric took notes of mispronunciation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Tommy took notes of user reactions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Test Measures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How relevant a user found a suggestion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How many times each feature was used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Number of gesture swipes during conversation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Fluency of conversation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Ability to pronounce/learn to pronounce words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038324" x="6517604"/>
            <a:ext cy="1893373" cx="252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 t="17968" b="22493" r="9187" l="5422"/>
          <a:stretch/>
        </p:blipFill>
        <p:spPr>
          <a:xfrm>
            <a:off y="1194331" x="6010894"/>
            <a:ext cy="1582148" cx="30254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y="2402675" x="7301750"/>
            <a:ext cy="306900" cx="1648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000" lang="en"/>
              <a:t>Wizard-of-Oz (Gabriela)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y="4557300" x="7460575"/>
            <a:ext cy="306900" cx="153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000" lang="en"/>
              <a:t>Paper Prototype (Eric)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