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16.xml" Type="http://schemas.openxmlformats.org/officeDocument/2006/relationships/slide" Id="rId21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17.xml" Type="http://schemas.openxmlformats.org/officeDocument/2006/relationships/slide" Id="rId22"/><Relationship Target="slides/slide8.xml" Type="http://schemas.openxmlformats.org/officeDocument/2006/relationships/slide" Id="rId13"/><Relationship Target="theme/theme2.xml" Type="http://schemas.openxmlformats.org/officeDocument/2006/relationships/theme" Id="rId1"/><Relationship Target="slides/slide18.xml" Type="http://schemas.openxmlformats.org/officeDocument/2006/relationships/slide" Id="rId23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slides/slide19.xml" Type="http://schemas.openxmlformats.org/officeDocument/2006/relationships/slide" Id="rId24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0" name="Shape 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8" name="Shape 1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>
            <a:off y="0" x="0"/>
            <a:ext cy="3518399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9" name="Shape 9"/>
          <p:cNvCxnSpPr/>
          <p:nvPr/>
        </p:nvCxnSpPr>
        <p:spPr>
          <a:xfrm>
            <a:off y="3496604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0" name="Shape 10"/>
          <p:cNvSpPr txBox="1"/>
          <p:nvPr>
            <p:ph type="ctrTitle"/>
          </p:nvPr>
        </p:nvSpPr>
        <p:spPr>
          <a:xfrm>
            <a:off y="1867781" x="685800"/>
            <a:ext cy="1648800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y="3627026" x="685800"/>
            <a:ext cy="7743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/>
          <p:nvPr/>
        </p:nvSpPr>
        <p:spPr>
          <a:xfrm>
            <a:off y="0" x="0"/>
            <a:ext cy="1149900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y="1127875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5" name="Shape 1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/>
          <p:nvPr/>
        </p:nvSpPr>
        <p:spPr>
          <a:xfrm>
            <a:off y="0" x="0"/>
            <a:ext cy="1149900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9" name="Shape 19"/>
          <p:cNvCxnSpPr/>
          <p:nvPr/>
        </p:nvCxnSpPr>
        <p:spPr>
          <a:xfrm>
            <a:off y="1127875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0" name="Shape 2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/>
          <p:nvPr/>
        </p:nvSpPr>
        <p:spPr>
          <a:xfrm>
            <a:off y="0" x="0"/>
            <a:ext cy="1149900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5" name="Shape 25"/>
          <p:cNvCxnSpPr/>
          <p:nvPr/>
        </p:nvCxnSpPr>
        <p:spPr>
          <a:xfrm>
            <a:off y="1127875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6" name="Shape 2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29" name="Shape 29"/>
          <p:cNvSpPr/>
          <p:nvPr/>
        </p:nvSpPr>
        <p:spPr>
          <a:xfrm>
            <a:off y="0" x="4274"/>
            <a:ext cy="4406399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0" name="Shape 30"/>
          <p:cNvCxnSpPr/>
          <p:nvPr/>
        </p:nvCxnSpPr>
        <p:spPr>
          <a:xfrm>
            <a:off y="4384371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dk2"/>
        </a:solidFill>
      </p:bgPr>
    </p:bg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jpg" Type="http://schemas.openxmlformats.org/officeDocument/2006/relationships/image" Id="rId4"/><Relationship Target="../media/image13.jp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jpg" Type="http://schemas.openxmlformats.org/officeDocument/2006/relationships/image" Id="rId4"/><Relationship Target="../media/image11.jp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jpg" Type="http://schemas.openxmlformats.org/officeDocument/2006/relationships/image" Id="rId4"/><Relationship Target="../media/image14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jpg" Type="http://schemas.openxmlformats.org/officeDocument/2006/relationships/image" Id="rId4"/><Relationship Target="../media/image04.jpg" Type="http://schemas.openxmlformats.org/officeDocument/2006/relationships/image" Id="rId3"/><Relationship Target="../media/image16.jpg" Type="http://schemas.openxmlformats.org/officeDocument/2006/relationships/image" Id="rId6"/><Relationship Target="../media/image05.jpg" Type="http://schemas.openxmlformats.org/officeDocument/2006/relationships/image" Id="rId5"/><Relationship Target="../media/image08.jpg" Type="http://schemas.openxmlformats.org/officeDocument/2006/relationships/image" Id="rId8"/><Relationship Target="../media/image06.jpg" Type="http://schemas.openxmlformats.org/officeDocument/2006/relationships/image" Id="rId7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4"/><Relationship Target="../media/image00.jpg" Type="http://schemas.openxmlformats.org/officeDocument/2006/relationships/image" Id="rId3"/><Relationship Target="../media/image15.png" Type="http://schemas.openxmlformats.org/officeDocument/2006/relationships/image" Id="rId6"/><Relationship Target="../media/image02.png" Type="http://schemas.openxmlformats.org/officeDocument/2006/relationships/image" Id="rId5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 txBox="1"/>
          <p:nvPr>
            <p:ph type="ctrTitle"/>
          </p:nvPr>
        </p:nvSpPr>
        <p:spPr>
          <a:xfrm>
            <a:off y="1867781" x="685800"/>
            <a:ext cy="16488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SpeakEasy</a:t>
            </a:r>
          </a:p>
        </p:txBody>
      </p:sp>
      <p:sp>
        <p:nvSpPr>
          <p:cNvPr id="34" name="Shape 34"/>
          <p:cNvSpPr txBox="1"/>
          <p:nvPr>
            <p:ph idx="1" type="subTitle"/>
          </p:nvPr>
        </p:nvSpPr>
        <p:spPr>
          <a:xfrm>
            <a:off y="3627026" x="685800"/>
            <a:ext cy="7743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Eric Chew, Tommy Truong, Gabriela Groth, Carlos Araujo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Constraints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sz="3600" lang="en">
                <a:latin typeface="Helvetica Neue"/>
                <a:ea typeface="Helvetica Neue"/>
                <a:cs typeface="Helvetica Neue"/>
                <a:sym typeface="Helvetica Neue"/>
              </a:rPr>
              <a:t>Length of class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sz="3600" lang="en">
                <a:latin typeface="Helvetica Neue"/>
                <a:ea typeface="Helvetica Neue"/>
                <a:cs typeface="Helvetica Neue"/>
                <a:sym typeface="Helvetica Neue"/>
              </a:rPr>
              <a:t>Date of travel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sz="3600" lang="en">
                <a:latin typeface="Helvetica Neue"/>
                <a:ea typeface="Helvetica Neue"/>
                <a:cs typeface="Helvetica Neue"/>
                <a:sym typeface="Helvetica Neue"/>
              </a:rPr>
              <a:t>Awkwardness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sz="3600" lang="en">
                <a:latin typeface="Helvetica Neue"/>
                <a:ea typeface="Helvetica Neue"/>
                <a:cs typeface="Helvetica Neue"/>
                <a:sym typeface="Helvetica Neue"/>
              </a:rPr>
              <a:t>Places to learn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Representative Task 1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600" lang="en">
                <a:latin typeface="Helvetica Neue"/>
                <a:ea typeface="Helvetica Neue"/>
                <a:cs typeface="Helvetica Neue"/>
                <a:sym typeface="Helvetica Neue"/>
              </a:rPr>
              <a:t>Intuitive Pronunciation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Complex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High Importance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High Frequency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Representative Task 2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3600" lang="en">
                <a:latin typeface="Helvetica Neue"/>
                <a:ea typeface="Helvetica Neue"/>
                <a:cs typeface="Helvetica Neue"/>
                <a:sym typeface="Helvetica Neue"/>
              </a:rPr>
              <a:t>Context Sensitive Deduction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Complex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High Importance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High Frequency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Representative Task 3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600" lang="en">
                <a:latin typeface="Helvetica Neue"/>
                <a:ea typeface="Helvetica Neue"/>
                <a:cs typeface="Helvetica Neue"/>
                <a:sym typeface="Helvetica Neue"/>
              </a:rPr>
              <a:t>Active and Integrated Learning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Simple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Medium Importance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Medium Frequency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u="sng" sz="1100"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Application Idea 1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3600" lang="en">
                <a:latin typeface="Helvetica Neue"/>
                <a:ea typeface="Helvetica Neue"/>
                <a:cs typeface="Helvetica Neue"/>
                <a:sym typeface="Helvetica Neue"/>
              </a:rPr>
              <a:t>High Level Goals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Listens to your daily conversation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Allows for immediate or delayed feedback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Critiques pronunciation, word use, etc.</a:t>
            </a:r>
          </a:p>
          <a:p>
            <a:pPr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Tracks progress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Application Idea 2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3600" lang="en">
                <a:latin typeface="Helvetica Neue"/>
                <a:ea typeface="Helvetica Neue"/>
                <a:cs typeface="Helvetica Neue"/>
                <a:sym typeface="Helvetica Neue"/>
              </a:rPr>
              <a:t>High Level Goals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Recognizes objects arounds you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Provides immediate translation of objects</a:t>
            </a:r>
          </a:p>
          <a:p>
            <a:pPr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Provides various forms of pronunciation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Application Idea 3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3600" lang="en">
                <a:latin typeface="Helvetica Neue"/>
                <a:ea typeface="Helvetica Neue"/>
                <a:cs typeface="Helvetica Neue"/>
                <a:sym typeface="Helvetica Neue"/>
              </a:rPr>
              <a:t>High Level Goals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Recognizes your immediate context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Provides autocomplete suggestions based on speech and context</a:t>
            </a:r>
          </a:p>
          <a:p>
            <a:pPr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Provides pronunciation guidelines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Design Sketch 1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31437" x="457187"/>
            <a:ext cy="3663124" cx="4884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200150" x="5515876"/>
            <a:ext cy="3725702" cx="323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Design Sketch 2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00150" x="1176975"/>
            <a:ext cy="3725702" cx="2794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200150" x="5123587"/>
            <a:ext cy="3725702" cx="2794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Design Sketch 3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y="728951" x="566074"/>
            <a:ext cy="4528571" cx="3396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y="712786" x="5175463"/>
            <a:ext cy="4560901" cx="33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Problem and Solution</a:t>
            </a:r>
          </a:p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sz="3600" lang="en">
                <a:latin typeface="Helvetica Neue"/>
                <a:ea typeface="Helvetica Neue"/>
                <a:cs typeface="Helvetica Neue"/>
                <a:sym typeface="Helvetica Neue"/>
              </a:rPr>
              <a:t>Problem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Current language learning solutions are outside of regular activity and unhelpful when actually communicating in a contextually relevant environment.</a:t>
            </a:r>
          </a:p>
          <a:p>
            <a:pPr rtl="0">
              <a:spcBef>
                <a:spcPts val="0"/>
              </a:spcBef>
              <a:buNone/>
            </a:pPr>
            <a:r>
              <a:rPr b="1" sz="3600" lang="en">
                <a:latin typeface="Helvetica Neue"/>
                <a:ea typeface="Helvetica Neue"/>
                <a:cs typeface="Helvetica Neue"/>
                <a:sym typeface="Helvetica Neue"/>
              </a:rPr>
              <a:t>Solution</a:t>
            </a:r>
          </a:p>
          <a:p>
            <a:pPr>
              <a:spcBef>
                <a:spcPts val="0"/>
              </a:spcBef>
              <a:buNone/>
            </a:pPr>
            <a:r>
              <a:rPr sz="2400" lang="en">
                <a:latin typeface="Helvetica Neue"/>
                <a:ea typeface="Helvetica Neue"/>
                <a:cs typeface="Helvetica Neue"/>
                <a:sym typeface="Helvetica Neue"/>
              </a:rPr>
              <a:t>A mobile application that integrates with the users activities to provide on the go and contextually sensitive instruction.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Interviewees?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3600" lang="en">
                <a:latin typeface="Helvetica Neue"/>
                <a:ea typeface="Helvetica Neue"/>
                <a:cs typeface="Helvetica Neue"/>
                <a:sym typeface="Helvetica Neue"/>
              </a:rPr>
              <a:t>Tourists From Singapore</a:t>
            </a:r>
          </a:p>
          <a:p>
            <a:pPr rtl="0">
              <a:spcBef>
                <a:spcPts val="0"/>
              </a:spcBef>
              <a:buNone/>
            </a:pPr>
            <a:r>
              <a:rPr sz="3600" lang="en">
                <a:latin typeface="Helvetica Neue"/>
                <a:ea typeface="Helvetica Neue"/>
                <a:cs typeface="Helvetica Neue"/>
                <a:sym typeface="Helvetica Neue"/>
              </a:rPr>
              <a:t>A Linguistics Major</a:t>
            </a:r>
          </a:p>
          <a:p>
            <a:pPr rtl="0">
              <a:spcBef>
                <a:spcPts val="0"/>
              </a:spcBef>
              <a:buNone/>
            </a:pPr>
            <a:r>
              <a:rPr sz="3600" lang="en">
                <a:latin typeface="Helvetica Neue"/>
                <a:ea typeface="Helvetica Neue"/>
                <a:cs typeface="Helvetica Neue"/>
                <a:sym typeface="Helvetica Neue"/>
              </a:rPr>
              <a:t>First Year Chinese Students</a:t>
            </a:r>
          </a:p>
          <a:p>
            <a:pPr rtl="0">
              <a:spcBef>
                <a:spcPts val="0"/>
              </a:spcBef>
              <a:buNone/>
            </a:pPr>
            <a:r>
              <a:rPr sz="3600" lang="en">
                <a:latin typeface="Helvetica Neue"/>
                <a:ea typeface="Helvetica Neue"/>
                <a:cs typeface="Helvetica Neue"/>
                <a:sym typeface="Helvetica Neue"/>
              </a:rPr>
              <a:t>A Remote Student</a:t>
            </a:r>
          </a:p>
          <a:p>
            <a:pPr rtl="0">
              <a:spcBef>
                <a:spcPts val="0"/>
              </a:spcBef>
              <a:buNone/>
            </a:pPr>
            <a:r>
              <a:rPr sz="3600" lang="en">
                <a:latin typeface="Helvetica Neue"/>
                <a:ea typeface="Helvetica Neue"/>
                <a:cs typeface="Helvetica Neue"/>
                <a:sym typeface="Helvetica Neue"/>
              </a:rPr>
              <a:t>Stanford Janitors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Why?</a:t>
            </a:r>
          </a:p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3600" lang="en">
                <a:latin typeface="Helvetica Neue"/>
                <a:ea typeface="Helvetica Neue"/>
                <a:cs typeface="Helvetica Neue"/>
                <a:sym typeface="Helvetica Neue"/>
              </a:rPr>
              <a:t>Contextual Immersion</a:t>
            </a:r>
          </a:p>
          <a:p>
            <a:pPr rtl="0">
              <a:spcBef>
                <a:spcPts val="0"/>
              </a:spcBef>
              <a:buNone/>
            </a:pPr>
            <a:r>
              <a:rPr sz="3600" lang="en">
                <a:latin typeface="Helvetica Neue"/>
                <a:ea typeface="Helvetica Neue"/>
                <a:cs typeface="Helvetica Neue"/>
                <a:sym typeface="Helvetica Neue"/>
              </a:rPr>
              <a:t>Informal Learning</a:t>
            </a:r>
          </a:p>
          <a:p>
            <a:pPr rtl="0">
              <a:spcBef>
                <a:spcPts val="0"/>
              </a:spcBef>
              <a:buNone/>
            </a:pPr>
            <a:r>
              <a:rPr sz="3600" lang="en">
                <a:latin typeface="Helvetica Neue"/>
                <a:ea typeface="Helvetica Neue"/>
                <a:cs typeface="Helvetica Neue"/>
                <a:sym typeface="Helvetica Neue"/>
              </a:rPr>
              <a:t>Formal Learning</a:t>
            </a:r>
          </a:p>
          <a:p>
            <a:pPr rtl="0">
              <a:spcBef>
                <a:spcPts val="0"/>
              </a:spcBef>
              <a:buNone/>
            </a:pPr>
            <a:r>
              <a:rPr sz="3600" lang="en">
                <a:latin typeface="Helvetica Neue"/>
                <a:ea typeface="Helvetica Neue"/>
                <a:cs typeface="Helvetica Neue"/>
                <a:sym typeface="Helvetica Neue"/>
              </a:rPr>
              <a:t>Online Video Learning</a:t>
            </a:r>
          </a:p>
          <a:p>
            <a:pPr rtl="0">
              <a:spcBef>
                <a:spcPts val="0"/>
              </a:spcBef>
              <a:buNone/>
            </a:pPr>
            <a:r>
              <a:rPr sz="3600" lang="en">
                <a:latin typeface="Helvetica Neue"/>
                <a:ea typeface="Helvetica Neue"/>
                <a:cs typeface="Helvetica Neue"/>
                <a:sym typeface="Helvetica Neue"/>
              </a:rPr>
              <a:t>One on One Learning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Workspaces</a:t>
            </a:r>
          </a:p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00150" x="457200"/>
            <a:ext cy="1755624" cx="2928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 rotWithShape="1">
          <a:blip r:embed="rId4">
            <a:alphaModFix/>
          </a:blip>
          <a:srcRect t="0" b="19152" r="0" l="6898"/>
          <a:stretch/>
        </p:blipFill>
        <p:spPr>
          <a:xfrm>
            <a:off y="2955775" x="457200"/>
            <a:ext cy="1970073" cx="1841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2955775" x="2298426"/>
            <a:ext cy="1970073" cx="262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2850625" x="4688200"/>
            <a:ext cy="2075226" cx="17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y="1200150" x="3385350"/>
            <a:ext cy="1755624" cx="2928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y="1200150" x="6313500"/>
            <a:ext cy="3725700" cx="237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Findings?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3600" lang="en">
                <a:latin typeface="Helvetica Neue"/>
                <a:ea typeface="Helvetica Neue"/>
                <a:cs typeface="Helvetica Neue"/>
                <a:sym typeface="Helvetica Neue"/>
              </a:rPr>
              <a:t>Requirements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>
                <a:latin typeface="Helvetica Neue"/>
                <a:ea typeface="Helvetica Neue"/>
                <a:cs typeface="Helvetica Neue"/>
                <a:sym typeface="Helvetica Neue"/>
              </a:rPr>
              <a:t>Learning a language is a repetitive process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>
                <a:latin typeface="Helvetica Neue"/>
                <a:ea typeface="Helvetica Neue"/>
                <a:cs typeface="Helvetica Neue"/>
                <a:sym typeface="Helvetica Neue"/>
              </a:rPr>
              <a:t>It is as visual and contextual as it is oral and aural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>
                <a:latin typeface="Helvetica Neue"/>
                <a:ea typeface="Helvetica Neue"/>
                <a:cs typeface="Helvetica Neue"/>
                <a:sym typeface="Helvetica Neue"/>
              </a:rPr>
              <a:t>Immediate feedback and correction on pronunciation</a:t>
            </a:r>
          </a:p>
          <a:p>
            <a:pPr rtl="0" lvl="0">
              <a:spcBef>
                <a:spcPts val="0"/>
              </a:spcBef>
              <a:buNone/>
            </a:pPr>
            <a:r>
              <a:rPr b="1" sz="3600" lang="en">
                <a:latin typeface="Helvetica Neue"/>
                <a:ea typeface="Helvetica Neue"/>
                <a:cs typeface="Helvetica Neue"/>
                <a:sym typeface="Helvetica Neue"/>
              </a:rPr>
              <a:t>Behaviors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>
                <a:latin typeface="Helvetica Neue"/>
                <a:ea typeface="Helvetica Neue"/>
                <a:cs typeface="Helvetica Neue"/>
                <a:sym typeface="Helvetica Neue"/>
              </a:rPr>
              <a:t>Disconnected from regular activity and unengaging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>
                <a:latin typeface="Helvetica Neue"/>
                <a:ea typeface="Helvetica Neue"/>
                <a:cs typeface="Helvetica Neue"/>
                <a:sym typeface="Helvetica Neue"/>
              </a:rPr>
              <a:t>Conversation is disjointed as users look for words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>
                <a:latin typeface="Helvetica Neue"/>
                <a:ea typeface="Helvetica Neue"/>
                <a:cs typeface="Helvetica Neue"/>
                <a:sym typeface="Helvetica Neue"/>
              </a:rPr>
              <a:t>Internet offers an accessible repository of vocabulary</a:t>
            </a:r>
          </a:p>
          <a:p>
            <a:pPr rtl="0" lvl="0" indent="0" marL="22860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Who Are They?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People who want to learn a language on the go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838425" x="3485913"/>
            <a:ext cy="3191448" cx="2172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What, Where, How and Wants?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			   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" name="Shape 84"/>
          <p:cNvSpPr txBox="1"/>
          <p:nvPr/>
        </p:nvSpPr>
        <p:spPr>
          <a:xfrm>
            <a:off y="1200137" x="457200"/>
            <a:ext cy="609299" cx="3098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Current Tasks?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y="1200150" x="4627800"/>
            <a:ext cy="609299" cx="405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Performed Where?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y="1644202" x="457200"/>
            <a:ext cy="1637100" cx="4534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Memorize words/phrases</a:t>
            </a:r>
          </a:p>
          <a:p>
            <a:pPr rtl="0">
              <a:spcBef>
                <a:spcPts val="0"/>
              </a:spcBef>
              <a:buNone/>
            </a:pPr>
            <a:r>
              <a:rPr sz="24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Participate in activities</a:t>
            </a:r>
          </a:p>
          <a:p>
            <a:pPr rtl="0">
              <a:spcBef>
                <a:spcPts val="0"/>
              </a:spcBef>
              <a:buNone/>
            </a:pPr>
            <a:r>
              <a:rPr sz="24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Role play scenarios</a:t>
            </a:r>
          </a:p>
          <a:p>
            <a:pPr rtl="0">
              <a:spcBef>
                <a:spcPts val="0"/>
              </a:spcBef>
              <a:buNone/>
            </a:pPr>
            <a:r>
              <a:rPr sz="24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Search for words online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y="1644200" x="4627800"/>
            <a:ext cy="1516200" cx="405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a classroom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 home or in their bedroom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By their computer</a:t>
            </a:r>
          </a:p>
          <a:p>
            <a:pPr rtl="0" lvl="0">
              <a:spcBef>
                <a:spcPts val="60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60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 txBox="1"/>
          <p:nvPr/>
        </p:nvSpPr>
        <p:spPr>
          <a:xfrm>
            <a:off y="3160400" x="457200"/>
            <a:ext cy="671400" cx="405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Achieved Through?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y="2711850" x="4627800"/>
            <a:ext cy="702299" cx="3687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60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b="1"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Desired Tasks?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y="3647325" x="457200"/>
            <a:ext cy="1755900" cx="4214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Trial, error, and correction</a:t>
            </a:r>
          </a:p>
          <a:p>
            <a:pPr rtl="0">
              <a:spcBef>
                <a:spcPts val="0"/>
              </a:spcBef>
              <a:buNone/>
            </a:pPr>
            <a:r>
              <a:rPr sz="24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Repetition</a:t>
            </a:r>
          </a:p>
          <a:p>
            <a:pPr rtl="0">
              <a:spcBef>
                <a:spcPts val="0"/>
              </a:spcBef>
              <a:buNone/>
            </a:pPr>
            <a:r>
              <a:rPr sz="24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Routine discrete practice</a:t>
            </a:r>
          </a:p>
          <a:p>
            <a:pPr>
              <a:spcBef>
                <a:spcPts val="0"/>
              </a:spcBef>
              <a:buNone/>
            </a:pPr>
            <a:r>
              <a:rPr sz="24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y="3281450" x="4627800"/>
            <a:ext cy="1745399" cx="4214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sz="24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Smoothly converse anywhere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sz="24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Access live conversation help</a:t>
            </a:r>
          </a:p>
          <a:p>
            <a:pPr rtl="0" lvl="0" indent="0" marL="0">
              <a:lnSpc>
                <a:spcPct val="115000"/>
              </a:lnSpc>
              <a:spcBef>
                <a:spcPts val="0"/>
              </a:spcBef>
              <a:buNone/>
            </a:pPr>
            <a:r>
              <a:rPr sz="24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Grasp contextual information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Intuitive pronunciation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Tools Do They Have?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Textbooks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Audio Recordings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Websites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Dictionary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Translation Services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Wikipedia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Duolingo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00150" x="3928200"/>
            <a:ext cy="2053274" cx="2053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871275" x="6632393"/>
            <a:ext cy="2272225" cx="25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200150" x="5912275"/>
            <a:ext cy="1576907" cx="323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3390200" x="4523825"/>
            <a:ext cy="1618970" cx="1585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