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3004800" cy="9753600"/>
  <p:notesSz cx="6858000" cy="9144000"/>
  <p:defaultTextStyle>
    <a:lvl1pPr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1pPr>
    <a:lvl2pPr indent="228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2pPr>
    <a:lvl3pPr indent="457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3pPr>
    <a:lvl4pPr indent="685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4pPr>
    <a:lvl5pPr indent="9144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5pPr>
    <a:lvl6pPr indent="11430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6pPr>
    <a:lvl7pPr indent="13716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7pPr>
    <a:lvl8pPr indent="16002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8pPr>
    <a:lvl9pPr indent="1828800" algn="ctr" defTabSz="584200">
      <a:defRPr sz="3600">
        <a:solidFill>
          <a:srgbClr val="535353"/>
        </a:solidFill>
        <a:latin typeface="+mn-lt"/>
        <a:ea typeface="+mn-ea"/>
        <a:cs typeface="+mn-cs"/>
        <a:sym typeface="Gill Sans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4553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3D455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06B7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50800" cap="flat">
              <a:noFill/>
              <a:miter lim="400000"/>
            </a:ln>
          </a:left>
          <a:right>
            <a:ln w="50800" cap="flat">
              <a:noFill/>
              <a:miter lim="400000"/>
            </a:ln>
          </a:right>
          <a:top>
            <a:ln w="50800" cap="flat">
              <a:noFill/>
              <a:miter lim="400000"/>
            </a:ln>
          </a:top>
          <a:bottom>
            <a:ln w="50800" cap="flat">
              <a:noFill/>
              <a:miter lim="400000"/>
            </a:ln>
          </a:bottom>
          <a:insideH>
            <a:ln w="50800" cap="flat">
              <a:noFill/>
              <a:miter lim="400000"/>
            </a:ln>
          </a:insideH>
          <a:insideV>
            <a:ln w="508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1492557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1pPr>
    <a:lvl2pPr indent="228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2pPr>
    <a:lvl3pPr indent="457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3pPr>
    <a:lvl4pPr indent="685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4pPr>
    <a:lvl5pPr indent="9144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5pPr>
    <a:lvl6pPr indent="11430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6pPr>
    <a:lvl7pPr indent="13716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7pPr>
    <a:lvl8pPr indent="16002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8pPr>
    <a:lvl9pPr indent="1828800" defTabSz="457200">
      <a:lnSpc>
        <a:spcPct val="125000"/>
      </a:lnSpc>
      <a:defRPr sz="24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2286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4572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6858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91440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>
            <a:lvl1pPr marL="431800" indent="-431800">
              <a:lnSpc>
                <a:spcPct val="100000"/>
              </a:lnSpc>
              <a:spcBef>
                <a:spcPts val="3800"/>
              </a:spcBef>
              <a:defRPr sz="3800"/>
            </a:lvl1pPr>
            <a:lvl2pPr marL="863600" indent="-431800">
              <a:lnSpc>
                <a:spcPct val="100000"/>
              </a:lnSpc>
              <a:spcBef>
                <a:spcPts val="3800"/>
              </a:spcBef>
              <a:defRPr sz="3800"/>
            </a:lvl2pPr>
            <a:lvl3pPr marL="1295400" indent="-431800">
              <a:lnSpc>
                <a:spcPct val="100000"/>
              </a:lnSpc>
              <a:spcBef>
                <a:spcPts val="3800"/>
              </a:spcBef>
              <a:defRPr sz="3800"/>
            </a:lvl3pPr>
            <a:lvl4pPr marL="1727200" indent="-431800">
              <a:lnSpc>
                <a:spcPct val="100000"/>
              </a:lnSpc>
              <a:spcBef>
                <a:spcPts val="3800"/>
              </a:spcBef>
              <a:defRPr sz="3800"/>
            </a:lvl4pPr>
            <a:lvl5pPr marL="2159000" indent="-431800">
              <a:lnSpc>
                <a:spcPct val="100000"/>
              </a:lnSpc>
              <a:spcBef>
                <a:spcPts val="3800"/>
              </a:spcBef>
              <a:defRPr sz="3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600">
                <a:solidFill>
                  <a:srgbClr val="535353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 sz="7200" cap="all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titleStyle>
    <p:bodyStyle>
      <a:lvl1pPr marL="5207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1pPr>
      <a:lvl2pPr marL="10414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2pPr>
      <a:lvl3pPr marL="15621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3pPr>
      <a:lvl4pPr marL="20828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4pPr>
      <a:lvl5pPr marL="26035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5pPr>
      <a:lvl6pPr marL="31242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6pPr>
      <a:lvl7pPr marL="36449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7pPr>
      <a:lvl8pPr marL="41656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8pPr>
      <a:lvl9pPr marL="4686300" indent="-520700" defTabSz="584200">
        <a:lnSpc>
          <a:spcPct val="120000"/>
        </a:lnSpc>
        <a:spcBef>
          <a:spcPts val="4600"/>
        </a:spcBef>
        <a:buSzPct val="82000"/>
        <a:buChar char="•"/>
        <a:defRPr sz="4600">
          <a:solidFill>
            <a:srgbClr val="535353"/>
          </a:solidFill>
          <a:latin typeface="+mn-lt"/>
          <a:ea typeface="+mn-ea"/>
          <a:cs typeface="+mn-cs"/>
          <a:sym typeface="Gill Sans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4600"/>
              </a:spcBef>
              <a:defRPr sz="129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900">
                <a:solidFill>
                  <a:srgbClr val="535353"/>
                </a:solidFill>
              </a:rPr>
              <a:t>KinX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Brandon B., Jiakun L., Tony W., Shahab F.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72516">
              <a:defRPr sz="7056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56">
                <a:solidFill>
                  <a:srgbClr val="535353"/>
                </a:solidFill>
              </a:rPr>
              <a:t>KinX works on three fronts: Family, Organization, &amp; Connection</a:t>
            </a:r>
          </a:p>
        </p:txBody>
      </p:sp>
      <p:pic>
        <p:nvPicPr>
          <p:cNvPr id="73" name="pasted-imag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1938" y="2686050"/>
            <a:ext cx="3943082" cy="66161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KinX facilitates intra-family communication</a:t>
            </a:r>
          </a:p>
        </p:txBody>
      </p:sp>
      <p:pic>
        <p:nvPicPr>
          <p:cNvPr id="76" name="pasted-imag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649" y="2659277"/>
            <a:ext cx="5103502" cy="7279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defRPr sz="6696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696">
                <a:solidFill>
                  <a:srgbClr val="535353"/>
                </a:solidFill>
              </a:rPr>
              <a:t>The app provides structure and organization to help families operate</a:t>
            </a:r>
          </a:p>
        </p:txBody>
      </p:sp>
      <p:pic>
        <p:nvPicPr>
          <p:cNvPr id="79" name="pasted-imag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0393" y="2417977"/>
            <a:ext cx="5043716" cy="7279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5976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976">
                <a:solidFill>
                  <a:srgbClr val="535353"/>
                </a:solidFill>
              </a:rPr>
              <a:t>KinX enables inter-family communication, enabling many possibilities</a:t>
            </a:r>
          </a:p>
        </p:txBody>
      </p:sp>
      <p:pic>
        <p:nvPicPr>
          <p:cNvPr id="82" name="pasted-imag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257" y="2405277"/>
            <a:ext cx="4866286" cy="7279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355600" y="-12700"/>
            <a:ext cx="12293600" cy="2438400"/>
          </a:xfrm>
          <a:prstGeom prst="rect">
            <a:avLst/>
          </a:prstGeom>
        </p:spPr>
        <p:txBody>
          <a:bodyPr/>
          <a:lstStyle>
            <a:lvl1pPr>
              <a:defRPr sz="38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Through KinX, families can streamline busy work and spend more quality time with each other</a:t>
            </a:r>
          </a:p>
        </p:txBody>
      </p:sp>
      <p:pic>
        <p:nvPicPr>
          <p:cNvPr id="85" name="pasted-image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3227" y="1830880"/>
            <a:ext cx="10944973" cy="8098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asted-image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831" y="1845506"/>
            <a:ext cx="10217357" cy="7742994"/>
          </a:xfrm>
          <a:prstGeom prst="rect">
            <a:avLst/>
          </a:prstGeom>
          <a:ln w="12700">
            <a:miter lim="400000"/>
          </a:ln>
        </p:spPr>
      </p:pic>
      <p:sp>
        <p:nvSpPr>
          <p:cNvPr id="88" name="Shape 88"/>
          <p:cNvSpPr>
            <a:spLocks noGrp="1"/>
          </p:cNvSpPr>
          <p:nvPr>
            <p:ph type="title" idx="4294967295"/>
          </p:nvPr>
        </p:nvSpPr>
        <p:spPr>
          <a:xfrm>
            <a:off x="355600" y="-12700"/>
            <a:ext cx="12293600" cy="2438400"/>
          </a:xfrm>
          <a:prstGeom prst="rect">
            <a:avLst/>
          </a:prstGeom>
        </p:spPr>
        <p:txBody>
          <a:bodyPr/>
          <a:lstStyle>
            <a:lvl1pPr>
              <a:defRPr sz="38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The different functionalities of the app come together in a streamlined fashion across both communication &amp; organization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4600"/>
              </a:spcBef>
              <a:defRPr sz="12900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900">
                <a:solidFill>
                  <a:srgbClr val="535353"/>
                </a:solidFill>
              </a:rPr>
              <a:t>KinX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Bringing families together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The problem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27481" lvl="0" indent="-427481" defTabSz="578358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762">
                <a:solidFill>
                  <a:srgbClr val="535353"/>
                </a:solidFill>
              </a:rPr>
              <a:t>People have less quality time to spend with their families:</a:t>
            </a:r>
          </a:p>
          <a:p>
            <a:pPr marL="854963" lvl="1" indent="-427481" defTabSz="578358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762">
                <a:solidFill>
                  <a:srgbClr val="535353"/>
                </a:solidFill>
              </a:rPr>
              <a:t>Workaholic culture</a:t>
            </a:r>
          </a:p>
          <a:p>
            <a:pPr marL="854963" lvl="1" indent="-427481" defTabSz="578358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762">
                <a:solidFill>
                  <a:srgbClr val="535353"/>
                </a:solidFill>
              </a:rPr>
              <a:t>Fewer people meeting in person due to online social networks</a:t>
            </a:r>
          </a:p>
          <a:p>
            <a:pPr marL="854963" lvl="1" indent="-427481" defTabSz="578358">
              <a:spcBef>
                <a:spcPts val="3700"/>
              </a:spcBef>
              <a:defRPr sz="1800">
                <a:solidFill>
                  <a:srgbClr val="000000"/>
                </a:solidFill>
              </a:defRPr>
            </a:pPr>
            <a:r>
              <a:rPr sz="3762">
                <a:solidFill>
                  <a:srgbClr val="535353"/>
                </a:solidFill>
              </a:rPr>
              <a:t>Not enough clear overlap in people’s free time</a:t>
            </a:r>
          </a:p>
        </p:txBody>
      </p:sp>
      <p:pic>
        <p:nvPicPr>
          <p:cNvPr id="37" name="pasted-ima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450" y="3321050"/>
            <a:ext cx="6489700" cy="4905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05600" y="609600"/>
            <a:ext cx="5359400" cy="77597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/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Our solution &amp; value prop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defTabSz="496570">
              <a:defRPr sz="61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20">
                <a:solidFill>
                  <a:srgbClr val="535353"/>
                </a:solidFill>
              </a:rPr>
              <a:t>KinX works on three fronts: Family, Organization, &amp; Connection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Contextual inquiry: interviews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8 interviewees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Ages ranging from 17 to 75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Common user values: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The ability to spend more time with their families without hurting other aspects of their lives (e.g., careers)</a:t>
            </a:r>
          </a:p>
        </p:txBody>
      </p:sp>
      <p:pic>
        <p:nvPicPr>
          <p:cNvPr id="45" name="pasted-image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4762" y="2609850"/>
            <a:ext cx="3298145" cy="4999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" name="pasted-image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0307" y="2609850"/>
            <a:ext cx="3298145" cy="24741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7" name="pasted-image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561" y="5048250"/>
            <a:ext cx="3298145" cy="44002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Existing behaviors</a:t>
            </a:r>
          </a:p>
        </p:txBody>
      </p:sp>
      <p:pic>
        <p:nvPicPr>
          <p:cNvPr id="50" name="pasted-imag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407" y="2254250"/>
            <a:ext cx="1820070" cy="3230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pasted-image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2483" y="2127125"/>
            <a:ext cx="1663949" cy="1663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p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3627" y="4362450"/>
            <a:ext cx="2081660" cy="2081659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asted-image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4891" y="6698076"/>
            <a:ext cx="3120010" cy="1753774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asted-image.pn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383" y="6620331"/>
            <a:ext cx="2201717" cy="973866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asted-image.pn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117" y="5684776"/>
            <a:ext cx="4973766" cy="323062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Data summary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Mobile is a great platform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3800">
              <a:solidFill>
                <a:srgbClr val="535353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People use a variety of sources to communicate and organize family-related events</a:t>
            </a:r>
          </a:p>
        </p:txBody>
      </p:sp>
      <p:graphicFrame>
        <p:nvGraphicFramePr>
          <p:cNvPr id="59" name="Table 59"/>
          <p:cNvGraphicFramePr/>
          <p:nvPr/>
        </p:nvGraphicFramePr>
        <p:xfrm>
          <a:off x="6959600" y="768350"/>
          <a:ext cx="5359400" cy="8216900"/>
        </p:xfrm>
        <a:graphic>
          <a:graphicData uri="http://schemas.openxmlformats.org/drawingml/2006/table">
            <a:tbl>
              <a:tblPr firstRow="1" firstCol="1">
                <a:tableStyleId>{4C3C2611-4C71-4FC5-86AE-919BDF0F9419}</a:tableStyleId>
              </a:tblPr>
              <a:tblGrid>
                <a:gridCol w="1339850"/>
                <a:gridCol w="1339850"/>
                <a:gridCol w="1339850"/>
                <a:gridCol w="1339850"/>
              </a:tblGrid>
              <a:tr h="912988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Source used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Age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Sex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Occupation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12988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Mobile Apps + In-person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17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M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High school senior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12988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Mobile Apps + text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18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M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Going to college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12988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Fb + mobile apps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20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M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Student (non-Stanford)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12988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Mobile apps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37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Professor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12988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Text + phone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54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Homemaker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12988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Phone + in-person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55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M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Engineer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12988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Phone + in-person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55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Homemaker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  <a:tr h="912988"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FFFFFF"/>
                          </a:solidFill>
                        </a:rPr>
                        <a:t>Phone + text + in-person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75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F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1600">
                          <a:solidFill>
                            <a:srgbClr val="5A5F5E"/>
                          </a:solidFill>
                        </a:rPr>
                        <a:t>Retired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KinX: task analysis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New behavior: One app solution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535353"/>
                </a:solidFill>
              </a:rPr>
              <a:t>fb is to individuals as Linkedin is to professionals as KinX is to families</a:t>
            </a:r>
          </a:p>
        </p:txBody>
      </p:sp>
      <p:pic>
        <p:nvPicPr>
          <p:cNvPr id="63" name="pasted-imag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7050" y="3651250"/>
            <a:ext cx="4127500" cy="355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35353"/>
                </a:solidFill>
              </a:rPr>
              <a:t>Some sample questions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259080" lvl="0" indent="-25908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535353"/>
                </a:solidFill>
              </a:rPr>
              <a:t>1. How does your family predominantly communicate?</a:t>
            </a:r>
          </a:p>
          <a:p>
            <a:pPr marL="259080" lvl="0" indent="-25908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535353"/>
                </a:solidFill>
              </a:rPr>
              <a:t>2. Where do you feel any communication gaps occur within your family?</a:t>
            </a:r>
          </a:p>
          <a:p>
            <a:pPr marL="259080" lvl="0" indent="-25908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535353"/>
                </a:solidFill>
              </a:rPr>
              <a:t>3. How often do you text the people in your family?</a:t>
            </a:r>
          </a:p>
          <a:p>
            <a:pPr marL="259080" lvl="0" indent="-25908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535353"/>
                </a:solidFill>
              </a:rPr>
              <a:t>4. Do you have a family group chat?</a:t>
            </a:r>
          </a:p>
          <a:p>
            <a:pPr marL="259080" lvl="0" indent="-25908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535353"/>
                </a:solidFill>
              </a:rPr>
              <a:t>5. Do you ask other families how they operate?</a:t>
            </a:r>
          </a:p>
          <a:p>
            <a:pPr marL="259080" lvl="0" indent="-25908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535353"/>
                </a:solidFill>
              </a:rPr>
              <a:t>6. What is your preferred device to use? How often do you use it? What else do you use often?</a:t>
            </a:r>
          </a:p>
          <a:p>
            <a:pPr marL="259080" lvl="0" indent="-259080" defTabSz="350520">
              <a:spcBef>
                <a:spcPts val="2200"/>
              </a:spcBef>
              <a:defRPr sz="1800">
                <a:solidFill>
                  <a:srgbClr val="000000"/>
                </a:solidFill>
              </a:defRPr>
            </a:pPr>
            <a:r>
              <a:rPr sz="2280">
                <a:solidFill>
                  <a:srgbClr val="535353"/>
                </a:solidFill>
              </a:rPr>
              <a:t>7. Do you value the input of your friends higher than that of reviews from something like yelp?</a:t>
            </a:r>
          </a:p>
        </p:txBody>
      </p:sp>
      <p:pic>
        <p:nvPicPr>
          <p:cNvPr id="67" name="pasted-image.tif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8162" y="2533139"/>
            <a:ext cx="4415861" cy="66939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8715672" y="800100"/>
            <a:ext cx="3590628" cy="323051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56362">
              <a:defRPr sz="4392" cap="none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392">
                <a:solidFill>
                  <a:srgbClr val="535353"/>
                </a:solidFill>
              </a:rPr>
              <a:t>KinX is a one app solution that allows for communication &amp; organization</a:t>
            </a:r>
          </a:p>
        </p:txBody>
      </p:sp>
      <p:pic>
        <p:nvPicPr>
          <p:cNvPr id="70" name="pasted-image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7612" y="762269"/>
            <a:ext cx="6915525" cy="9226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396</Words>
  <Application>Microsoft Office PowerPoint</Application>
  <PresentationFormat>Custom</PresentationFormat>
  <Paragraphs>75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Avenir Book</vt:lpstr>
      <vt:lpstr>Gill Sans Light</vt:lpstr>
      <vt:lpstr>Showroom</vt:lpstr>
      <vt:lpstr>KinX</vt:lpstr>
      <vt:lpstr>The problem</vt:lpstr>
      <vt:lpstr>Our solution &amp; value prop</vt:lpstr>
      <vt:lpstr>Contextual inquiry: interviews</vt:lpstr>
      <vt:lpstr>Existing behaviors</vt:lpstr>
      <vt:lpstr>Data summary</vt:lpstr>
      <vt:lpstr>KinX: task analysis</vt:lpstr>
      <vt:lpstr>Some sample questions</vt:lpstr>
      <vt:lpstr>KinX is a one app solution that allows for communication &amp; organization</vt:lpstr>
      <vt:lpstr>KinX works on three fronts: Family, Organization, &amp; Connection</vt:lpstr>
      <vt:lpstr>KinX facilitates intra-family communication</vt:lpstr>
      <vt:lpstr>The app provides structure and organization to help families operate</vt:lpstr>
      <vt:lpstr>KinX enables inter-family communication, enabling many possibilities</vt:lpstr>
      <vt:lpstr>Through KinX, families can streamline busy work and spend more quality time with each other</vt:lpstr>
      <vt:lpstr>The different functionalities of the app come together in a streamlined fashion across both communication &amp; organization</vt:lpstr>
      <vt:lpstr>KinX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KinX</dc:title>
  <dc:creator>Tony Wang</dc:creator>
  <cp:lastModifiedBy>Tony Wang</cp:lastModifiedBy>
  <cp:revision>2</cp:revision>
  <dcterms:modified xsi:type="dcterms:W3CDTF">2014-12-05T09:18:16Z</dcterms:modified>
</cp:coreProperties>
</file>