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theme/theme3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http://www.mainlesson.com/books/ober/magellan/zpage116.gif" Type="http://schemas.openxmlformats.org/officeDocument/2006/relationships/hyperlink" TargetMode="External" Id="rId2"/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we are investorscope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image from: http://thenounproject.com/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8" name="Shape 1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image credit: http://chalkdot.files.wordpress.com/2009/07/compass1.jpg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" name="Shape 3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Image credit: </a:t>
            </a:r>
            <a:r>
              <a:rPr u="sng" lang="en">
                <a:solidFill>
                  <a:schemeClr val="hlink"/>
                </a:solidFill>
                <a:hlinkClick r:id="rId2"/>
              </a:rPr>
              <a:t>http://www.mainlesson.com/books/ober/magellan/zpage116.gif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lvl="0" indent="-228600" marL="45720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200" lang="en">
                <a:latin typeface="Raleway"/>
                <a:ea typeface="Raleway"/>
                <a:cs typeface="Raleway"/>
                <a:sym typeface="Raleway"/>
              </a:rPr>
              <a:t>Mag glass: one good reason this is counter-intuitive is that different platforms seem to have different expectations of where a magnifying glass button will be placed (left vs. right), if there is one at all. In our paper UI it’s also not clearly marked as a button.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" name="Shape 5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Note a key change: qualitative metrics were added based on user feedback, and should be emphasized. Users thought this was more understandable or useful.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Not a specific task, but a sore spot with users.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5" name="Shape 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SzPct val="1000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" name="Shape 9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Clr>
                <a:srgbClr val="E67837"/>
              </a:buClr>
              <a:buSzPct val="100000"/>
              <a:buFont typeface="Raleway"/>
              <a:defRPr b="0" sz="3000">
                <a:solidFill>
                  <a:srgbClr val="E67837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rgbClr val="E67837"/>
              </a:buClr>
              <a:buSzPct val="100000"/>
              <a:buFont typeface="Raleway"/>
              <a:defRPr b="0" sz="3000">
                <a:solidFill>
                  <a:srgbClr val="E67837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SzPct val="100000"/>
              <a:buFont typeface="Raleway"/>
              <a:defRPr sz="2400">
                <a:latin typeface="Raleway"/>
                <a:ea typeface="Raleway"/>
                <a:cs typeface="Raleway"/>
                <a:sym typeface="Raleway"/>
              </a:defRPr>
            </a:lvl1pPr>
            <a:lvl2pPr>
              <a:spcBef>
                <a:spcPts val="0"/>
              </a:spcBef>
              <a:buSzPct val="100000"/>
              <a:buFont typeface="Raleway"/>
              <a:defRPr sz="2000">
                <a:latin typeface="Raleway"/>
                <a:ea typeface="Raleway"/>
                <a:cs typeface="Raleway"/>
                <a:sym typeface="Raleway"/>
              </a:defRPr>
            </a:lvl2pPr>
            <a:lvl3pPr>
              <a:spcBef>
                <a:spcPts val="0"/>
              </a:spcBef>
              <a:buSzPct val="100000"/>
              <a:buFont typeface="Raleway"/>
              <a:defRPr sz="2000">
                <a:latin typeface="Raleway"/>
                <a:ea typeface="Raleway"/>
                <a:cs typeface="Raleway"/>
                <a:sym typeface="Raleway"/>
              </a:defRPr>
            </a:lvl3pPr>
            <a:lvl4pPr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4pPr>
            <a:lvl5pPr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5pPr>
            <a:lvl6pPr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6pPr>
            <a:lvl7pPr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7pPr>
            <a:lvl8pPr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8pPr>
            <a:lvl9pPr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rgbClr val="E67837"/>
              </a:buClr>
              <a:buSzPct val="100000"/>
              <a:buFont typeface="Raleway"/>
              <a:buNone/>
              <a:defRPr b="1" sz="3000">
                <a:solidFill>
                  <a:srgbClr val="E67837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lt1"/>
              </a:buClr>
              <a:buSzPct val="100000"/>
              <a:buFont typeface="Raleway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>
              <a:spcBef>
                <a:spcPts val="480"/>
              </a:spcBef>
              <a:buClr>
                <a:schemeClr val="lt1"/>
              </a:buClr>
              <a:buSzPct val="100000"/>
              <a:buFont typeface="Raleway"/>
              <a:defRPr sz="2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buFont typeface="Raleway"/>
              <a:defRPr sz="2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>
              <a:spcBef>
                <a:spcPts val="360"/>
              </a:spcBef>
              <a:buClr>
                <a:schemeClr val="lt1"/>
              </a:buClr>
              <a:buSzPct val="100000"/>
              <a:buFont typeface="Raleway"/>
              <a:defRPr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>
              <a:spcBef>
                <a:spcPts val="360"/>
              </a:spcBef>
              <a:buClr>
                <a:schemeClr val="lt1"/>
              </a:buClr>
              <a:buSzPct val="100000"/>
              <a:buFont typeface="Raleway"/>
              <a:defRPr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>
              <a:spcBef>
                <a:spcPts val="360"/>
              </a:spcBef>
              <a:buClr>
                <a:schemeClr val="lt1"/>
              </a:buClr>
              <a:buSzPct val="100000"/>
              <a:buFont typeface="Raleway"/>
              <a:defRPr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>
              <a:spcBef>
                <a:spcPts val="360"/>
              </a:spcBef>
              <a:buClr>
                <a:schemeClr val="lt1"/>
              </a:buClr>
              <a:buSzPct val="100000"/>
              <a:buFont typeface="Raleway"/>
              <a:defRPr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>
              <a:spcBef>
                <a:spcPts val="360"/>
              </a:spcBef>
              <a:buClr>
                <a:schemeClr val="lt1"/>
              </a:buClr>
              <a:buSzPct val="100000"/>
              <a:buFont typeface="Raleway"/>
              <a:defRPr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>
              <a:spcBef>
                <a:spcPts val="360"/>
              </a:spcBef>
              <a:buClr>
                <a:schemeClr val="lt1"/>
              </a:buClr>
              <a:buSzPct val="100000"/>
              <a:buFont typeface="Raleway"/>
              <a:defRPr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0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4"/><Relationship Target="../media/image03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4"/><Relationship Target="../media/image02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4"/><Relationship Target="../media/image02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4"/><Relationship Target="../media/image01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png" Type="http://schemas.openxmlformats.org/officeDocument/2006/relationships/image" Id="rId4"/><Relationship Target="../media/image00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9.png" Type="http://schemas.openxmlformats.org/officeDocument/2006/relationships/image" Id="rId10"/><Relationship Target="../media/image09.png" Type="http://schemas.openxmlformats.org/officeDocument/2006/relationships/image" Id="rId4"/><Relationship Target="../media/image18.png" Type="http://schemas.openxmlformats.org/officeDocument/2006/relationships/image" Id="rId11"/><Relationship Target="../media/image12.png" Type="http://schemas.openxmlformats.org/officeDocument/2006/relationships/image" Id="rId3"/><Relationship Target="../media/image13.png" Type="http://schemas.openxmlformats.org/officeDocument/2006/relationships/image" Id="rId9"/><Relationship Target="../media/image10.png" Type="http://schemas.openxmlformats.org/officeDocument/2006/relationships/image" Id="rId6"/><Relationship Target="../media/image08.png" Type="http://schemas.openxmlformats.org/officeDocument/2006/relationships/image" Id="rId5"/><Relationship Target="../media/image17.png" Type="http://schemas.openxmlformats.org/officeDocument/2006/relationships/image" Id="rId8"/><Relationship Target="../media/image16.png" Type="http://schemas.openxmlformats.org/officeDocument/2006/relationships/image" Id="rId7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s://projects.invisionapp.com/share/7H1M2O2W5#/screens" Type="http://schemas.openxmlformats.org/officeDocument/2006/relationships/hyperlink" TargetMode="External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y="1751300" x="685800"/>
            <a:ext cy="9206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0" sz="3000" lang="en">
                <a:solidFill>
                  <a:srgbClr val="E67837"/>
                </a:solidFill>
                <a:latin typeface="Raleway"/>
                <a:ea typeface="Raleway"/>
                <a:cs typeface="Raleway"/>
                <a:sym typeface="Raleway"/>
              </a:rPr>
              <a:t>InvestorScope</a:t>
            </a:r>
          </a:p>
          <a:p>
            <a:pPr>
              <a:spcBef>
                <a:spcPts val="0"/>
              </a:spcBef>
              <a:buNone/>
            </a:pPr>
            <a:r>
              <a:rPr b="0" sz="2400" lang="en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Interactive Medium-Fi Prototype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y="2672000" x="2615550"/>
            <a:ext cy="1603500" cx="39128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000" lang="en">
                <a:latin typeface="Raleway"/>
                <a:ea typeface="Raleway"/>
                <a:cs typeface="Raleway"/>
                <a:sym typeface="Raleway"/>
              </a:rPr>
              <a:t>David Khavari</a:t>
            </a:r>
          </a:p>
          <a:p>
            <a:pPr rtl="0">
              <a:spcBef>
                <a:spcPts val="0"/>
              </a:spcBef>
              <a:buNone/>
            </a:pPr>
            <a:r>
              <a:rPr sz="2000" lang="en">
                <a:latin typeface="Raleway"/>
                <a:ea typeface="Raleway"/>
                <a:cs typeface="Raleway"/>
                <a:sym typeface="Raleway"/>
              </a:rPr>
              <a:t>Aaron Sekhri</a:t>
            </a:r>
          </a:p>
          <a:p>
            <a:pPr rtl="0">
              <a:spcBef>
                <a:spcPts val="0"/>
              </a:spcBef>
              <a:buNone/>
            </a:pPr>
            <a:r>
              <a:rPr sz="2000" lang="en">
                <a:latin typeface="Raleway"/>
                <a:ea typeface="Raleway"/>
                <a:cs typeface="Raleway"/>
                <a:sym typeface="Raleway"/>
              </a:rPr>
              <a:t>Matt Appleby</a:t>
            </a:r>
          </a:p>
          <a:p>
            <a:pPr>
              <a:spcBef>
                <a:spcPts val="0"/>
              </a:spcBef>
              <a:buNone/>
            </a:pPr>
            <a:r>
              <a:rPr sz="2000" lang="en">
                <a:latin typeface="Raleway"/>
                <a:ea typeface="Raleway"/>
                <a:cs typeface="Raleway"/>
                <a:sym typeface="Raleway"/>
              </a:rPr>
              <a:t>David McLaren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Tools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y="1063375" x="457200"/>
            <a:ext cy="1457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55600" marL="45720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Char char="-"/>
            </a:pPr>
            <a:r>
              <a:rPr sz="2000" lang="en"/>
              <a:t>InVision: to build the prototype</a:t>
            </a:r>
          </a:p>
          <a:p>
            <a:pPr rtl="0" lvl="0" indent="-355600" marL="45720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Char char="-"/>
            </a:pPr>
            <a:r>
              <a:rPr sz="2000" lang="en"/>
              <a:t>Adobe Illustrator: screen mockups</a:t>
            </a:r>
          </a:p>
          <a:p>
            <a:pPr rtl="0" lvl="0" indent="-355600" marL="45720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Char char="-"/>
            </a:pPr>
            <a:r>
              <a:rPr sz="2000" lang="en"/>
              <a:t>The Noun Project: icons</a:t>
            </a:r>
          </a:p>
          <a:p>
            <a:pPr rtl="0" lvl="0" indent="-355600" marL="45720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Char char="-"/>
            </a:pPr>
            <a:r>
              <a:rPr sz="2000" lang="en"/>
              <a:t>iOS 8 Illustrator Vector UI Kit: buttons, search, tab bar, font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520475" x="3024187"/>
            <a:ext cy="2505075" cx="30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Tools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0" marL="0">
              <a:spcBef>
                <a:spcPts val="0"/>
              </a:spcBef>
              <a:buNone/>
            </a:pPr>
            <a:r>
              <a:rPr sz="2000" lang="en"/>
              <a:t>What worked:</a:t>
            </a:r>
          </a:p>
          <a:p>
            <a:pPr rtl="0" lvl="0" indent="-355600" marL="45720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Char char="-"/>
            </a:pPr>
            <a:r>
              <a:rPr sz="2000" lang="en"/>
              <a:t>Team member had lots of experience using Adobe Illustrator and InVision to build prototypes.</a:t>
            </a:r>
          </a:p>
          <a:p>
            <a:pPr rtl="0" lvl="0" indent="-355600" marL="45720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Char char="-"/>
            </a:pPr>
            <a:r>
              <a:rPr sz="2000" lang="en"/>
              <a:t>InVision syncs with Dropbox. When a file is committed there, it automatically gets synced with the prototype.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rtl="0" lvl="0" indent="0" marL="0">
              <a:spcBef>
                <a:spcPts val="0"/>
              </a:spcBef>
              <a:buNone/>
            </a:pPr>
            <a:r>
              <a:rPr sz="2000" lang="en"/>
              <a:t>What could be better:</a:t>
            </a:r>
          </a:p>
          <a:p>
            <a:pPr rtl="0" lvl="0" indent="-355600" marL="45720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Char char="-"/>
            </a:pPr>
            <a:r>
              <a:rPr sz="2000" lang="en"/>
              <a:t>Could have been more interactive, with more real data, if we used Proto.io, but this would have taken longer to learn and implement.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22" name="Shape 122"/>
          <p:cNvPicPr preferRelativeResize="0"/>
          <p:nvPr/>
        </p:nvPicPr>
        <p:blipFill>
          <a:blip r:embed="rId3">
            <a:alphaModFix amt="33000"/>
          </a:blip>
          <a:stretch>
            <a:fillRect/>
          </a:stretch>
        </p:blipFill>
        <p:spPr>
          <a:xfrm>
            <a:off y="1063375" x="0"/>
            <a:ext cy="4080125" cx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Summary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Char char="-"/>
            </a:pPr>
            <a:r>
              <a:rPr lang="en"/>
              <a:t>Medium-fi prototype addresses flaws found in lo-fi prototype evaluation while preserving its best features.</a:t>
            </a:r>
          </a:p>
          <a:p>
            <a:pPr rtl="0" lvl="0" indent="-381000" marL="45720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Char char="-"/>
            </a:pPr>
            <a:r>
              <a:rPr lang="en"/>
              <a:t>Redesigned around a new list view using native UI elements.</a:t>
            </a:r>
          </a:p>
          <a:p>
            <a:pPr rtl="0" lvl="0" indent="-381000" marL="45720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Char char="-"/>
            </a:pPr>
            <a:r>
              <a:rPr lang="en"/>
              <a:t>Shows the way towards production of the hi-fi prototype.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Looking Ahead</a:t>
            </a:r>
          </a:p>
        </p:txBody>
      </p:sp>
      <p:pic>
        <p:nvPicPr>
          <p:cNvPr id="30" name="Shape 30"/>
          <p:cNvPicPr preferRelativeResize="0"/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y="1063375" x="0"/>
            <a:ext cy="4080124" cx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 txBox="1"/>
          <p:nvPr>
            <p:ph idx="1" type="body"/>
          </p:nvPr>
        </p:nvSpPr>
        <p:spPr>
          <a:xfrm>
            <a:off y="3711250" x="404925"/>
            <a:ext cy="11813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000" lang="en"/>
              <a:t>A task-by-task review of flaws found during evaluation of the lo-fi prototype, and the corresponding revisions in the medium-fi prototype.</a:t>
            </a:r>
          </a:p>
        </p:txBody>
      </p:sp>
      <p:sp>
        <p:nvSpPr>
          <p:cNvPr id="32" name="Shape 32"/>
          <p:cNvSpPr txBox="1"/>
          <p:nvPr/>
        </p:nvSpPr>
        <p:spPr>
          <a:xfrm>
            <a:off y="1063375" x="4839950"/>
            <a:ext cy="1542300" cx="3846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000" lang="en" i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A seamless, intuitive way for amateur investors to discover new investment opportunities.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Task #1: Stock Lookup</a:t>
            </a:r>
          </a:p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y="1000875" x="457200"/>
            <a:ext cy="54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000" lang="en">
                <a:solidFill>
                  <a:schemeClr val="accent4"/>
                </a:solidFill>
              </a:rPr>
              <a:t> A user wants to view relevant information for a specific company.</a:t>
            </a:r>
          </a:p>
        </p:txBody>
      </p:sp>
      <p:pic>
        <p:nvPicPr>
          <p:cNvPr id="39" name="Shape 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82300" x="4038600"/>
            <a:ext cy="3114675" cx="231457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Shape 40"/>
          <p:cNvSpPr txBox="1"/>
          <p:nvPr/>
        </p:nvSpPr>
        <p:spPr>
          <a:xfrm>
            <a:off y="1769575" x="457200"/>
            <a:ext cy="2927399" cx="358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355600" marL="45720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Char char="-"/>
            </a:pPr>
            <a:r>
              <a:rPr sz="2000"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Some users didn’t know how to do a search after typing query.</a:t>
            </a:r>
          </a:p>
          <a:p>
            <a:pPr rtl="0" lvl="0" indent="-355600" marL="45720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Char char="-"/>
            </a:pPr>
            <a:r>
              <a:rPr sz="2000"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Some found magnifying glass button distracting or counter-intuitive.</a:t>
            </a:r>
          </a:p>
        </p:txBody>
      </p:sp>
      <p:pic>
        <p:nvPicPr>
          <p:cNvPr id="41" name="Shape 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731800" x="6353175"/>
            <a:ext cy="3024801" cx="1700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Task #2: Stock Recommendation</a:t>
            </a:r>
          </a:p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y="1000850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000" lang="en">
                <a:solidFill>
                  <a:schemeClr val="accent4"/>
                </a:solidFill>
              </a:rPr>
              <a:t>A user answers a series of questions and receives automatically generated stock recommendations.</a:t>
            </a:r>
          </a:p>
        </p:txBody>
      </p:sp>
      <p:sp>
        <p:nvSpPr>
          <p:cNvPr id="48" name="Shape 48"/>
          <p:cNvSpPr txBox="1"/>
          <p:nvPr/>
        </p:nvSpPr>
        <p:spPr>
          <a:xfrm>
            <a:off y="1769575" x="457200"/>
            <a:ext cy="2927399" cx="358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355600" marL="45720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Char char="-"/>
            </a:pPr>
            <a:r>
              <a:rPr sz="2000"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Users loved Q&amp;A.</a:t>
            </a:r>
          </a:p>
          <a:p>
            <a:pPr rtl="0" lvl="0" indent="-355600" marL="45720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Char char="-"/>
            </a:pPr>
            <a:r>
              <a:rPr sz="2000"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“Bread crumbs” at bottom of result page unintuitive; we made it a list instead.</a:t>
            </a:r>
          </a:p>
        </p:txBody>
      </p:sp>
      <p:pic>
        <p:nvPicPr>
          <p:cNvPr id="49" name="Shape 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769575" x="4038600"/>
            <a:ext cy="3133725" cx="22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Shape 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754075" x="6257920"/>
            <a:ext cy="3164724" cx="177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Task #2: Stock Recommendation</a:t>
            </a:r>
          </a:p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y="1000850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000" lang="en">
                <a:solidFill>
                  <a:schemeClr val="accent4"/>
                </a:solidFill>
              </a:rPr>
              <a:t>A user answers a series of questions and receives automatically generated stock recommendations.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y="1769575" x="457200"/>
            <a:ext cy="2927399" cx="358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355600" marL="45720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Char char="-"/>
            </a:pPr>
            <a:r>
              <a:rPr sz="2000"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Some users wanted more content on stock page, or more context for why stock picked.</a:t>
            </a:r>
          </a:p>
        </p:txBody>
      </p:sp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769575" x="4038600"/>
            <a:ext cy="3133725" cx="22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696725" x="6304576"/>
            <a:ext cy="3279425" cx="184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Task #3: Stock Sorting</a:t>
            </a:r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y="1000875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000" lang="en">
                <a:solidFill>
                  <a:schemeClr val="accent4"/>
                </a:solidFill>
              </a:rPr>
              <a:t>A user filters down a large list of potential investments to a small number of candidates, sorting by qualitative and financial metrics.</a:t>
            </a:r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846650" x="4038600"/>
            <a:ext cy="3095625" cx="21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/>
          <p:nvPr/>
        </p:nvSpPr>
        <p:spPr>
          <a:xfrm>
            <a:off y="1769575" x="457200"/>
            <a:ext cy="2927399" cx="358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355600" marL="45720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Char char="-"/>
            </a:pPr>
            <a:r>
              <a:rPr sz="2000"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Users wished to sort by qualitative metrics (like sustainability).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927475" x="6262775"/>
            <a:ext cy="4953599" cx="278497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y="2392700" x="6346062"/>
            <a:ext cy="682500" cx="2618399"/>
          </a:xfrm>
          <a:prstGeom prst="rect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Home Page Redesign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846650" x="4038600"/>
            <a:ext cy="2924175" cx="20002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/>
        </p:nvSpPr>
        <p:spPr>
          <a:xfrm>
            <a:off y="1769575" x="457200"/>
            <a:ext cy="2927399" cx="358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355600" marL="45720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Char char="-"/>
            </a:pPr>
            <a:r>
              <a:rPr sz="2000"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Users expressed that it didn’t </a:t>
            </a:r>
            <a:r>
              <a:rPr sz="2000" lang="en" i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feel</a:t>
            </a:r>
            <a:r>
              <a:rPr sz="2000"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like a home page. Confused if they had returned to the right place.</a:t>
            </a:r>
          </a:p>
          <a:p>
            <a:pPr rtl="0" lvl="0" indent="-355600" marL="45720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Char char="-"/>
            </a:pPr>
            <a:r>
              <a:rPr sz="2000"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Same tasks are accessible, but the homepage now contains information.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352519" x="6375971"/>
            <a:ext cy="3557804" cx="20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Storyboard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401125" x="256026"/>
            <a:ext cy="2222474" cx="1249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401125" x="1628719"/>
            <a:ext cy="2222474" cx="1249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2754730" x="3424550"/>
            <a:ext cy="2222470" cx="1249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2754730" x="4871230"/>
            <a:ext cy="2222470" cx="1249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y="2754730" x="6301439"/>
            <a:ext cy="2222470" cx="1249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y="2754730" x="7731648"/>
            <a:ext cy="2222470" cx="1249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y="205975" x="4871230"/>
            <a:ext cy="2222470" cx="1249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y="205975" x="6301439"/>
            <a:ext cy="2222470" cx="1249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y="205975" x="7731648"/>
            <a:ext cy="2222470" cx="1249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Shape 92"/>
          <p:cNvCxnSpPr/>
          <p:nvPr/>
        </p:nvCxnSpPr>
        <p:spPr>
          <a:xfrm rot="10800000" flipH="1">
            <a:off y="366350" x="2571750"/>
            <a:ext cy="1172699" cx="2404500"/>
          </a:xfrm>
          <a:prstGeom prst="straightConnector1">
            <a:avLst/>
          </a:prstGeom>
          <a:noFill/>
          <a:ln w="19050" cap="flat">
            <a:solidFill>
              <a:srgbClr val="999999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93" name="Shape 93"/>
          <p:cNvCxnSpPr/>
          <p:nvPr/>
        </p:nvCxnSpPr>
        <p:spPr>
          <a:xfrm rot="10800000" flipH="1">
            <a:off y="3024749" x="2571750"/>
            <a:ext cy="473100" cx="866100"/>
          </a:xfrm>
          <a:prstGeom prst="straightConnector1">
            <a:avLst/>
          </a:prstGeom>
          <a:noFill/>
          <a:ln w="19050" cap="flat">
            <a:solidFill>
              <a:srgbClr val="999999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94" name="Shape 94"/>
          <p:cNvSpPr/>
          <p:nvPr/>
        </p:nvSpPr>
        <p:spPr>
          <a:xfrm>
            <a:off y="1505750" x="2458650"/>
            <a:ext cy="113100" cx="113100"/>
          </a:xfrm>
          <a:prstGeom prst="ellipse">
            <a:avLst/>
          </a:prstGeom>
          <a:noFill/>
          <a:ln w="19050" cap="flat">
            <a:solidFill>
              <a:srgbClr val="99999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/>
        </p:nvSpPr>
        <p:spPr>
          <a:xfrm>
            <a:off y="3470350" x="2458650"/>
            <a:ext cy="113100" cx="113100"/>
          </a:xfrm>
          <a:prstGeom prst="ellipse">
            <a:avLst/>
          </a:prstGeom>
          <a:noFill/>
          <a:ln w="19050" cap="flat">
            <a:solidFill>
              <a:srgbClr val="99999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 txBox="1"/>
          <p:nvPr/>
        </p:nvSpPr>
        <p:spPr>
          <a:xfrm>
            <a:off y="3697725" x="213200"/>
            <a:ext cy="279899" cx="2705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000" lang="en">
                <a:solidFill>
                  <a:srgbClr val="EFEFEF"/>
                </a:solidFill>
              </a:rPr>
              <a:t>Task 3: Sort lists by different subjective and objective measures. (here: Sustainability -&gt; Chillness)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y="2451637" x="3377100"/>
            <a:ext cy="279899" cx="2705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000" lang="en">
                <a:solidFill>
                  <a:srgbClr val="EFEFEF"/>
                </a:solidFill>
              </a:rPr>
              <a:t>Task 2: Stock Recommendations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y="-39987" x="4871225"/>
            <a:ext cy="279899" cx="2705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000" lang="en">
                <a:solidFill>
                  <a:srgbClr val="EFEFEF"/>
                </a:solidFill>
              </a:rPr>
              <a:t>Task 1: Stock Search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Demonstration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y="2092200" x="457200"/>
            <a:ext cy="959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u="sng" sz="1800" lang="en">
                <a:solidFill>
                  <a:schemeClr val="hlink"/>
                </a:solidFill>
                <a:hlinkClick r:id="rId3"/>
              </a:rPr>
              <a:t>https://projects.invisionapp.com/share/7H1M2O2W5#/screens</a:t>
            </a:r>
          </a:p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dark">
  <a:themeElements>
    <a:clrScheme name="Custom 345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