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lvl1pPr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1pPr>
    <a:lvl2pPr indent="228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2pPr>
    <a:lvl3pPr indent="457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3pPr>
    <a:lvl4pPr indent="685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4pPr>
    <a:lvl5pPr indent="9144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5pPr>
    <a:lvl6pPr indent="11430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6pPr>
    <a:lvl7pPr indent="1371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7pPr>
    <a:lvl8pPr indent="1600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8pPr>
    <a:lvl9pPr indent="1828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2829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E4E5C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5D7FF"/>
        </a:fontRef>
        <a:srgbClr val="55D7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4" name="Shape 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8" name="Shape 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This involves actually finding companies, based on non-quantitative factors.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One</a:t>
            </a:r>
            <a:endParaRPr cap="all" spc="384" sz="2400">
              <a:solidFill>
                <a:srgbClr val="55D7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Two</a:t>
            </a:r>
            <a:endParaRPr cap="all" spc="384" sz="2400">
              <a:solidFill>
                <a:srgbClr val="55D7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Three</a:t>
            </a:r>
            <a:endParaRPr cap="all" spc="384" sz="2400">
              <a:solidFill>
                <a:srgbClr val="55D7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Four</a:t>
            </a:r>
            <a:endParaRPr cap="all" spc="384" sz="2400">
              <a:solidFill>
                <a:srgbClr val="55D7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One</a:t>
            </a:r>
            <a:endParaRPr cap="all" spc="384" sz="2400">
              <a:solidFill>
                <a:srgbClr val="FFFF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Two</a:t>
            </a:r>
            <a:endParaRPr cap="all" spc="384" sz="2400">
              <a:solidFill>
                <a:srgbClr val="FFFF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Three</a:t>
            </a:r>
            <a:endParaRPr cap="all" spc="384" sz="2400">
              <a:solidFill>
                <a:srgbClr val="FFFF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Four</a:t>
            </a:r>
            <a:endParaRPr cap="all" spc="384" sz="2400">
              <a:solidFill>
                <a:srgbClr val="FFFF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One</a:t>
            </a:r>
            <a:endParaRPr cap="all" spc="384" sz="2400">
              <a:solidFill>
                <a:srgbClr val="FFFF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Two</a:t>
            </a:r>
            <a:endParaRPr cap="all" spc="384" sz="2400">
              <a:solidFill>
                <a:srgbClr val="FFFF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Three</a:t>
            </a:r>
            <a:endParaRPr cap="all" spc="384" sz="2400">
              <a:solidFill>
                <a:srgbClr val="FFFF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Four</a:t>
            </a:r>
            <a:endParaRPr cap="all" spc="384" sz="2400">
              <a:solidFill>
                <a:srgbClr val="FFFF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One</a:t>
            </a:r>
            <a:endParaRPr cap="all" spc="384" sz="2400">
              <a:solidFill>
                <a:srgbClr val="55D7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Two</a:t>
            </a:r>
            <a:endParaRPr cap="all" spc="384" sz="2400">
              <a:solidFill>
                <a:srgbClr val="55D7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Three</a:t>
            </a:r>
            <a:endParaRPr cap="all" spc="384" sz="2400">
              <a:solidFill>
                <a:srgbClr val="55D7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Four</a:t>
            </a:r>
            <a:endParaRPr cap="all" spc="384" sz="2400">
              <a:solidFill>
                <a:srgbClr val="55D7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One</a:t>
            </a:r>
            <a:endParaRPr sz="3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Two</a:t>
            </a:r>
            <a:endParaRPr sz="3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Three</a:t>
            </a:r>
            <a:endParaRPr sz="3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Four</a:t>
            </a:r>
            <a:endParaRPr sz="3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spd="med" advClick="1"/>
  <p:txStyles>
    <p:titleStyle>
      <a:lvl1pPr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indent="2286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indent="4572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indent="6858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indent="9144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indent="11430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indent="13716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indent="16002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indent="18288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titleStyle>
    <p:bodyStyle>
      <a:lvl1pPr marL="4699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marL="9398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marL="14097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marL="18796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marL="23495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marL="28194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marL="32893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marL="37592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marL="42291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1518">
              <a:defRPr spc="783" sz="4898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83" sz="4898">
                <a:solidFill>
                  <a:srgbClr val="FFFFFF"/>
                </a:solidFill>
              </a:rPr>
              <a:t>Contextual Inquiry, Task Analysis &amp; Rough Sketches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660400" y="8686800"/>
            <a:ext cx="11684000" cy="889000"/>
          </a:xfrm>
          <a:prstGeom prst="rect">
            <a:avLst/>
          </a:prstGeom>
        </p:spPr>
        <p:txBody>
          <a:bodyPr/>
          <a:lstStyle>
            <a:lvl1pPr>
              <a:defRPr spc="288" sz="1800"/>
            </a:lvl1pPr>
          </a:lstStyle>
          <a:p>
            <a:pPr lvl="0">
              <a:defRPr cap="none" spc="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David McLaren, Matthew Appleby, David Khavari, and Aaron Sekhri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asted-image.png"/>
          <p:cNvPicPr/>
          <p:nvPr/>
        </p:nvPicPr>
        <p:blipFill>
          <a:blip r:embed="rId2">
            <a:extLst/>
          </a:blip>
          <a:srcRect l="2318" t="0" r="2318" b="0"/>
          <a:stretch>
            <a:fillRect/>
          </a:stretch>
        </p:blipFill>
        <p:spPr>
          <a:xfrm>
            <a:off x="0" y="2717800"/>
            <a:ext cx="13004800" cy="7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OVER-COMPLICATION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pc="372" sz="2328">
                <a:solidFill>
                  <a:srgbClr val="55D7FF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72" sz="2328">
                <a:solidFill>
                  <a:srgbClr val="55D7FF"/>
                </a:solidFill>
              </a:rPr>
              <a:t>tASK ANALYSIS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Passive investors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pc="372" sz="2328">
                <a:solidFill>
                  <a:srgbClr val="55D7FF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72" sz="2328">
                <a:solidFill>
                  <a:srgbClr val="55D7FF"/>
                </a:solidFill>
              </a:rPr>
              <a:t>task analysis</a:t>
            </a:r>
          </a:p>
        </p:txBody>
      </p:sp>
      <p:pic>
        <p:nvPicPr>
          <p:cNvPr id="8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33" y="3310128"/>
            <a:ext cx="13004801" cy="4047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asted-image.tif"/>
          <p:cNvPicPr/>
          <p:nvPr/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6496050" y="635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the final four</a:t>
            </a:r>
          </a:p>
        </p:txBody>
      </p:sp>
      <p:sp>
        <p:nvSpPr>
          <p:cNvPr id="86" name="Shape 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our best ideas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20" y="80296"/>
            <a:ext cx="1299952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96" y="-18026"/>
            <a:ext cx="13258392" cy="9947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96" y="-96684"/>
            <a:ext cx="13257242" cy="9946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asted-image.png"/>
          <p:cNvPicPr/>
          <p:nvPr/>
        </p:nvPicPr>
        <p:blipFill>
          <a:blip r:embed="rId2">
            <a:extLst/>
          </a:blip>
          <a:srcRect l="0" t="20" r="0" b="2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8" y="-234336"/>
            <a:ext cx="1299952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466" y="-371988"/>
            <a:ext cx="13179732" cy="9888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image.png"/>
          <p:cNvPicPr/>
          <p:nvPr/>
        </p:nvPicPr>
        <p:blipFill>
          <a:blip r:embed="rId2">
            <a:extLst/>
          </a:blip>
          <a:srcRect l="0" t="9423" r="0" b="9423"/>
          <a:stretch>
            <a:fillRect/>
          </a:stretch>
        </p:blipFill>
        <p:spPr>
          <a:xfrm>
            <a:off x="0" y="2717800"/>
            <a:ext cx="13004800" cy="7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>
            <p:ph type="title"/>
          </p:nvPr>
        </p:nvSpPr>
        <p:spPr>
          <a:xfrm>
            <a:off x="342900" y="279400"/>
            <a:ext cx="9295954" cy="2298006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2800 companies</a:t>
            </a:r>
            <a:endParaRPr cap="all" spc="992" sz="6200">
              <a:solidFill>
                <a:srgbClr val="FFFFFF"/>
              </a:solidFill>
            </a:endParaRP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-50800" y="-1422400"/>
            <a:ext cx="11684000" cy="508000"/>
          </a:xfrm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sp>
        <p:nvSpPr>
          <p:cNvPr id="42" name="Shape 42"/>
          <p:cNvSpPr/>
          <p:nvPr/>
        </p:nvSpPr>
        <p:spPr>
          <a:xfrm>
            <a:off x="365645" y="1365249"/>
            <a:ext cx="6444210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cap="all"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$18 trillion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" grpId="1"/>
      <p:bldP build="whole" bldLvl="1" animBg="1" rev="0" advAuto="0" spid="4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138" y="80296"/>
            <a:ext cx="1299952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questions?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xfrm>
            <a:off x="2576413" y="3255788"/>
            <a:ext cx="7851974" cy="2222501"/>
          </a:xfrm>
          <a:prstGeom prst="rect">
            <a:avLst/>
          </a:prstGeom>
        </p:spPr>
        <p:txBody>
          <a:bodyPr/>
          <a:lstStyle>
            <a:lvl1pPr defTabSz="578358">
              <a:defRPr spc="982" sz="6138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82" sz="6138">
                <a:solidFill>
                  <a:srgbClr val="FFFFFF"/>
                </a:solidFill>
              </a:rPr>
              <a:t>discretionary investor</a:t>
            </a:r>
          </a:p>
        </p:txBody>
      </p:sp>
      <p:sp>
        <p:nvSpPr>
          <p:cNvPr id="45" name="Shape 45"/>
          <p:cNvSpPr/>
          <p:nvPr>
            <p:ph type="body" idx="4294967295"/>
          </p:nvPr>
        </p:nvSpPr>
        <p:spPr>
          <a:xfrm>
            <a:off x="2598390" y="5421138"/>
            <a:ext cx="6618139" cy="1076674"/>
          </a:xfrm>
          <a:prstGeom prst="rect">
            <a:avLst/>
          </a:prstGeom>
        </p:spPr>
        <p:txBody>
          <a:bodyPr/>
          <a:lstStyle>
            <a:lvl1pPr marL="0" indent="0" defTabSz="449833">
              <a:spcBef>
                <a:spcPts val="0"/>
              </a:spcBef>
              <a:buClrTx/>
              <a:buSzTx/>
              <a:buNone/>
              <a:defRPr cap="all" spc="295" sz="1848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95" sz="1848">
                <a:solidFill>
                  <a:srgbClr val="55D7FF"/>
                </a:solidFill>
              </a:rPr>
              <a:t>Investors who judge companies on the basis of quantitative as well as qualitative factors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asted-image.png"/>
          <p:cNvPicPr/>
          <p:nvPr/>
        </p:nvPicPr>
        <p:blipFill>
          <a:blip r:embed="rId2">
            <a:extLst/>
          </a:blip>
          <a:srcRect l="0" t="13000" r="0" b="13000"/>
          <a:stretch>
            <a:fillRect/>
          </a:stretch>
        </p:blipFill>
        <p:spPr>
          <a:xfrm>
            <a:off x="0" y="2717800"/>
            <a:ext cx="13004800" cy="7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mASTER/APPRENTICE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xfrm>
            <a:off x="660400" y="508000"/>
            <a:ext cx="2449761" cy="508000"/>
          </a:xfrm>
          <a:prstGeom prst="rect">
            <a:avLst/>
          </a:prstGeom>
        </p:spPr>
        <p:txBody>
          <a:bodyPr/>
          <a:lstStyle>
            <a:lvl1pPr>
              <a:defRPr spc="319" sz="2000">
                <a:solidFill>
                  <a:srgbClr val="55D7FF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19" sz="2000">
                <a:solidFill>
                  <a:srgbClr val="55D7FF"/>
                </a:solidFill>
              </a:rPr>
              <a:t>bRIDGE EIMON</a:t>
            </a:r>
          </a:p>
        </p:txBody>
      </p:sp>
      <p:sp>
        <p:nvSpPr>
          <p:cNvPr id="50" name="Shape 50"/>
          <p:cNvSpPr/>
          <p:nvPr/>
        </p:nvSpPr>
        <p:spPr>
          <a:xfrm>
            <a:off x="3146044" y="539750"/>
            <a:ext cx="359054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cap="all" spc="319" sz="20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19" sz="2000">
                <a:solidFill>
                  <a:srgbClr val="55D7FF"/>
                </a:solidFill>
              </a:rPr>
              <a:t>/ jOHN hOCHSTATTER</a:t>
            </a:r>
          </a:p>
        </p:txBody>
      </p:sp>
      <p:sp>
        <p:nvSpPr>
          <p:cNvPr id="51" name="Shape 51"/>
          <p:cNvSpPr/>
          <p:nvPr/>
        </p:nvSpPr>
        <p:spPr>
          <a:xfrm>
            <a:off x="6772471" y="539750"/>
            <a:ext cx="4115817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cap="all" spc="319" sz="20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19" sz="2000">
                <a:solidFill>
                  <a:srgbClr val="55D7FF"/>
                </a:solidFill>
              </a:rPr>
              <a:t>/ jASON VAN DER MERWE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" grpId="1"/>
      <p:bldP build="whole" bldLvl="1" animBg="1" rev="0" advAuto="0" spid="51" grpId="3"/>
      <p:bldP build="whole" bldLvl="1" animBg="1" rev="0" advAuto="0" spid="50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asted-image.tif"/>
          <p:cNvPicPr/>
          <p:nvPr/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6496050" y="635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>
            <p:ph type="title"/>
          </p:nvPr>
        </p:nvSpPr>
        <p:spPr>
          <a:xfrm>
            <a:off x="244607" y="3082982"/>
            <a:ext cx="6013186" cy="4430267"/>
          </a:xfrm>
          <a:prstGeom prst="rect">
            <a:avLst/>
          </a:prstGeom>
        </p:spPr>
        <p:txBody>
          <a:bodyPr/>
          <a:lstStyle/>
          <a:p>
            <a:pPr lvl="0" defTabSz="549148">
              <a:defRPr cap="none" spc="0" sz="1800">
                <a:solidFill>
                  <a:srgbClr val="000000"/>
                </a:solidFill>
              </a:defRPr>
            </a:pPr>
            <a:r>
              <a:rPr cap="all" spc="1052" sz="6580">
                <a:solidFill>
                  <a:srgbClr val="FFFFFF"/>
                </a:solidFill>
              </a:rPr>
              <a:t>educated,</a:t>
            </a:r>
            <a:endParaRPr cap="all" spc="1052" sz="6580">
              <a:solidFill>
                <a:srgbClr val="FFFFFF"/>
              </a:solidFill>
            </a:endParaRPr>
          </a:p>
          <a:p>
            <a:pPr lvl="0" defTabSz="549148">
              <a:defRPr cap="none" spc="0" sz="1800">
                <a:solidFill>
                  <a:srgbClr val="000000"/>
                </a:solidFill>
              </a:defRPr>
            </a:pPr>
            <a:r>
              <a:rPr cap="all" spc="1052" sz="6580">
                <a:solidFill>
                  <a:srgbClr val="FFFFFF"/>
                </a:solidFill>
              </a:rPr>
              <a:t>Amateur,</a:t>
            </a:r>
            <a:endParaRPr cap="all" spc="1052" sz="6580">
              <a:solidFill>
                <a:srgbClr val="FFFFFF"/>
              </a:solidFill>
            </a:endParaRPr>
          </a:p>
          <a:p>
            <a:pPr lvl="0" defTabSz="549148">
              <a:defRPr cap="none" spc="0" sz="1800">
                <a:solidFill>
                  <a:srgbClr val="000000"/>
                </a:solidFill>
              </a:defRPr>
            </a:pPr>
            <a:r>
              <a:rPr cap="all" spc="1052" sz="6580">
                <a:solidFill>
                  <a:srgbClr val="FFFFFF"/>
                </a:solidFill>
              </a:rPr>
              <a:t>motivated</a:t>
            </a:r>
          </a:p>
        </p:txBody>
      </p:sp>
      <p:sp>
        <p:nvSpPr>
          <p:cNvPr id="55" name="Shape 55"/>
          <p:cNvSpPr/>
          <p:nvPr>
            <p:ph type="body" idx="1"/>
          </p:nvPr>
        </p:nvSpPr>
        <p:spPr>
          <a:xfrm>
            <a:off x="325966" y="2380249"/>
            <a:ext cx="5410201" cy="889001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Contextual analysis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asted-image.png"/>
          <p:cNvPicPr/>
          <p:nvPr/>
        </p:nvPicPr>
        <p:blipFill>
          <a:blip r:embed="rId2">
            <a:extLst/>
          </a:blip>
          <a:srcRect l="0" t="4915" r="0" b="4915"/>
          <a:stretch>
            <a:fillRect/>
          </a:stretch>
        </p:blipFill>
        <p:spPr>
          <a:xfrm>
            <a:off x="0" y="2717800"/>
            <a:ext cx="13004800" cy="7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Affiliation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pc="372" sz="2328">
                <a:solidFill>
                  <a:srgbClr val="55D7FF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72" sz="2328">
                <a:solidFill>
                  <a:srgbClr val="55D7FF"/>
                </a:solidFill>
              </a:rPr>
              <a:t>Contextual analysis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368275" y="2178546"/>
            <a:ext cx="12268250" cy="5396509"/>
          </a:xfrm>
          <a:prstGeom prst="rect">
            <a:avLst/>
          </a:prstGeom>
        </p:spPr>
        <p:txBody>
          <a:bodyPr/>
          <a:lstStyle>
            <a:lvl1pPr defTabSz="560831">
              <a:defRPr spc="952" sz="5952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52" sz="5952">
                <a:solidFill>
                  <a:srgbClr val="FFFFFF"/>
                </a:solidFill>
              </a:rPr>
              <a:t>irrespective of experience, a personal connection to the industry or company is a constant</a:t>
            </a:r>
          </a:p>
        </p:txBody>
      </p:sp>
      <p:sp>
        <p:nvSpPr>
          <p:cNvPr id="62" name="Shape 62"/>
          <p:cNvSpPr/>
          <p:nvPr>
            <p:ph type="body" idx="4294967295"/>
          </p:nvPr>
        </p:nvSpPr>
        <p:spPr>
          <a:xfrm>
            <a:off x="406400" y="177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 defTabSz="566674">
              <a:spcBef>
                <a:spcPts val="0"/>
              </a:spcBef>
              <a:buClrTx/>
              <a:buSzTx/>
              <a:buNone/>
              <a:defRPr cap="all" spc="372" sz="2328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72" sz="2328">
                <a:solidFill>
                  <a:srgbClr val="55D7FF"/>
                </a:solidFill>
              </a:rPr>
              <a:t>insight (!)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asted-image.png"/>
          <p:cNvPicPr/>
          <p:nvPr/>
        </p:nvPicPr>
        <p:blipFill>
          <a:blip r:embed="rId3">
            <a:extLst/>
          </a:blip>
          <a:srcRect l="0" t="1909" r="0" b="1909"/>
          <a:stretch>
            <a:fillRect/>
          </a:stretch>
        </p:blipFill>
        <p:spPr>
          <a:xfrm>
            <a:off x="0" y="2717800"/>
            <a:ext cx="13004800" cy="7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pc="912" sz="5704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12" sz="5704">
                <a:solidFill>
                  <a:srgbClr val="FFFFFF"/>
                </a:solidFill>
              </a:rPr>
              <a:t>hearing past the noise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pc="372" sz="2328">
                <a:solidFill>
                  <a:srgbClr val="55D7FF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72" sz="2328">
                <a:solidFill>
                  <a:srgbClr val="55D7FF"/>
                </a:solidFill>
              </a:rPr>
              <a:t>task analysis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asted-image.png"/>
          <p:cNvPicPr/>
          <p:nvPr/>
        </p:nvPicPr>
        <p:blipFill>
          <a:blip r:embed="rId2">
            <a:extLst/>
          </a:blip>
          <a:srcRect l="13301" t="0" r="13301" b="14167"/>
          <a:stretch>
            <a:fillRect/>
          </a:stretch>
        </p:blipFill>
        <p:spPr>
          <a:xfrm>
            <a:off x="0" y="2344214"/>
            <a:ext cx="13004691" cy="7406145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pc="932" sz="5828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32" sz="5828">
                <a:solidFill>
                  <a:srgbClr val="FFFFFF"/>
                </a:solidFill>
              </a:rPr>
              <a:t>the best information?</a:t>
            </a:r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pc="372" sz="2328">
                <a:solidFill>
                  <a:srgbClr val="55D7FF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72" sz="2328">
                <a:solidFill>
                  <a:srgbClr val="55D7FF"/>
                </a:solidFill>
              </a:rPr>
              <a:t>task analysis</a:t>
            </a:r>
          </a:p>
        </p:txBody>
      </p:sp>
    </p:spTree>
  </p:cSld>
  <p:clrMapOvr>
    <a:masterClrMapping/>
  </p:clrMapOvr>
  <p:transition spd="slow" advClick="1">
    <p:dissolve/>
  </p:transition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