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Helvetica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Helvetica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Helvetica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Helvetica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Helvetica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Helvetica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Helvetica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Helvetica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>
                <a:latin typeface="+mj-lt"/>
                <a:ea typeface="+mj-ea"/>
                <a:cs typeface="+mj-cs"/>
                <a:sym typeface="Avenir Light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One</a:t>
            </a:r>
            <a:endParaRPr cap="all" spc="384" sz="2400">
              <a:solidFill>
                <a:srgbClr val="55D7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Two</a:t>
            </a:r>
            <a:endParaRPr cap="all" spc="384" sz="2400">
              <a:solidFill>
                <a:srgbClr val="55D7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Three</a:t>
            </a:r>
            <a:endParaRPr cap="all" spc="384" sz="2400">
              <a:solidFill>
                <a:srgbClr val="55D7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Four</a:t>
            </a:r>
            <a:endParaRPr cap="all" spc="384" sz="2400">
              <a:solidFill>
                <a:srgbClr val="55D7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>
                <a:latin typeface="+mj-lt"/>
                <a:ea typeface="+mj-ea"/>
                <a:cs typeface="+mj-cs"/>
                <a:sym typeface="Avenir Light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One</a:t>
            </a:r>
            <a:endParaRPr cap="all" spc="384" sz="2400">
              <a:solidFill>
                <a:srgbClr val="FFFF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Two</a:t>
            </a:r>
            <a:endParaRPr cap="all" spc="384" sz="2400">
              <a:solidFill>
                <a:srgbClr val="FFFF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Three</a:t>
            </a:r>
            <a:endParaRPr cap="all" spc="384" sz="2400">
              <a:solidFill>
                <a:srgbClr val="FFFF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Four</a:t>
            </a:r>
            <a:endParaRPr cap="all" spc="384" sz="2400">
              <a:solidFill>
                <a:srgbClr val="FFFF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>
                <a:latin typeface="+mj-lt"/>
                <a:ea typeface="+mj-ea"/>
                <a:cs typeface="+mj-cs"/>
                <a:sym typeface="Avenir Light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One</a:t>
            </a:r>
            <a:endParaRPr cap="all" spc="384" sz="2400">
              <a:solidFill>
                <a:srgbClr val="FFFF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Two</a:t>
            </a:r>
            <a:endParaRPr cap="all" spc="384" sz="2400">
              <a:solidFill>
                <a:srgbClr val="FFFF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Three</a:t>
            </a:r>
            <a:endParaRPr cap="all" spc="384" sz="2400">
              <a:solidFill>
                <a:srgbClr val="FFFF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Four</a:t>
            </a:r>
            <a:endParaRPr cap="all" spc="384" sz="2400">
              <a:solidFill>
                <a:srgbClr val="FFFF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>
                <a:latin typeface="+mj-lt"/>
                <a:ea typeface="+mj-ea"/>
                <a:cs typeface="+mj-cs"/>
                <a:sym typeface="Avenir Light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59"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One</a:t>
            </a:r>
            <a:endParaRPr cap="all" spc="384" sz="2400">
              <a:solidFill>
                <a:srgbClr val="55D7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Two</a:t>
            </a:r>
            <a:endParaRPr cap="all" spc="384" sz="2400">
              <a:solidFill>
                <a:srgbClr val="55D7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Three</a:t>
            </a:r>
            <a:endParaRPr cap="all" spc="384" sz="2400">
              <a:solidFill>
                <a:srgbClr val="55D7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Four</a:t>
            </a:r>
            <a:endParaRPr cap="all" spc="384" sz="2400">
              <a:solidFill>
                <a:srgbClr val="55D7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59" sz="6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59"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59"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  <a:endParaRPr sz="3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  <a:endParaRPr sz="3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  <a:endParaRPr sz="3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  <a:endParaRPr sz="3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59"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defTabSz="584200">
        <a:defRPr cap="all" spc="959" sz="6000">
          <a:solidFill>
            <a:srgbClr val="FFFFFF"/>
          </a:solidFill>
          <a:latin typeface="+mn-lt"/>
          <a:ea typeface="+mn-ea"/>
          <a:cs typeface="+mn-cs"/>
          <a:sym typeface="Helvetica"/>
        </a:defRPr>
      </a:lvl1pPr>
      <a:lvl2pPr indent="228600" defTabSz="584200">
        <a:defRPr cap="all" spc="959" sz="6000">
          <a:solidFill>
            <a:srgbClr val="FFFFFF"/>
          </a:solidFill>
          <a:latin typeface="+mn-lt"/>
          <a:ea typeface="+mn-ea"/>
          <a:cs typeface="+mn-cs"/>
          <a:sym typeface="Helvetica"/>
        </a:defRPr>
      </a:lvl2pPr>
      <a:lvl3pPr indent="457200" defTabSz="584200">
        <a:defRPr cap="all" spc="959" sz="6000">
          <a:solidFill>
            <a:srgbClr val="FFFFFF"/>
          </a:solidFill>
          <a:latin typeface="+mn-lt"/>
          <a:ea typeface="+mn-ea"/>
          <a:cs typeface="+mn-cs"/>
          <a:sym typeface="Helvetica"/>
        </a:defRPr>
      </a:lvl3pPr>
      <a:lvl4pPr indent="685800" defTabSz="584200">
        <a:defRPr cap="all" spc="959" sz="6000">
          <a:solidFill>
            <a:srgbClr val="FFFFFF"/>
          </a:solidFill>
          <a:latin typeface="+mn-lt"/>
          <a:ea typeface="+mn-ea"/>
          <a:cs typeface="+mn-cs"/>
          <a:sym typeface="Helvetica"/>
        </a:defRPr>
      </a:lvl4pPr>
      <a:lvl5pPr indent="914400" defTabSz="584200">
        <a:defRPr cap="all" spc="959" sz="6000">
          <a:solidFill>
            <a:srgbClr val="FFFFFF"/>
          </a:solidFill>
          <a:latin typeface="+mn-lt"/>
          <a:ea typeface="+mn-ea"/>
          <a:cs typeface="+mn-cs"/>
          <a:sym typeface="Helvetica"/>
        </a:defRPr>
      </a:lvl5pPr>
      <a:lvl6pPr indent="1143000" defTabSz="584200">
        <a:defRPr cap="all" spc="959" sz="6000">
          <a:solidFill>
            <a:srgbClr val="FFFFFF"/>
          </a:solidFill>
          <a:latin typeface="+mn-lt"/>
          <a:ea typeface="+mn-ea"/>
          <a:cs typeface="+mn-cs"/>
          <a:sym typeface="Helvetica"/>
        </a:defRPr>
      </a:lvl6pPr>
      <a:lvl7pPr indent="1371600" defTabSz="584200">
        <a:defRPr cap="all" spc="959" sz="6000">
          <a:solidFill>
            <a:srgbClr val="FFFFFF"/>
          </a:solidFill>
          <a:latin typeface="+mn-lt"/>
          <a:ea typeface="+mn-ea"/>
          <a:cs typeface="+mn-cs"/>
          <a:sym typeface="Helvetica"/>
        </a:defRPr>
      </a:lvl7pPr>
      <a:lvl8pPr indent="1600200" defTabSz="584200">
        <a:defRPr cap="all" spc="959" sz="6000">
          <a:solidFill>
            <a:srgbClr val="FFFFFF"/>
          </a:solidFill>
          <a:latin typeface="+mn-lt"/>
          <a:ea typeface="+mn-ea"/>
          <a:cs typeface="+mn-cs"/>
          <a:sym typeface="Helvetica"/>
        </a:defRPr>
      </a:lvl8pPr>
      <a:lvl9pPr indent="1828800" defTabSz="584200">
        <a:defRPr cap="all" spc="959" sz="6000">
          <a:solidFill>
            <a:srgbClr val="FFFFFF"/>
          </a:solidFill>
          <a:latin typeface="+mn-lt"/>
          <a:ea typeface="+mn-ea"/>
          <a:cs typeface="+mn-cs"/>
          <a:sym typeface="Helvetica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earthporn1.jpeg"/>
          <p:cNvPicPr/>
          <p:nvPr/>
        </p:nvPicPr>
        <p:blipFill>
          <a:blip r:embed="rId2">
            <a:extLst/>
          </a:blip>
          <a:srcRect l="12554" t="0" r="16262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-392361" y="8777816"/>
            <a:ext cx="341828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Moustafa Asfour</a:t>
            </a:r>
          </a:p>
        </p:txBody>
      </p:sp>
      <p:sp>
        <p:nvSpPr>
          <p:cNvPr id="38" name="Shape 38"/>
          <p:cNvSpPr/>
          <p:nvPr/>
        </p:nvSpPr>
        <p:spPr>
          <a:xfrm>
            <a:off x="2992513" y="8777816"/>
            <a:ext cx="34432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Raissa Largman</a:t>
            </a:r>
          </a:p>
        </p:txBody>
      </p:sp>
      <p:sp>
        <p:nvSpPr>
          <p:cNvPr id="39" name="Shape 39"/>
          <p:cNvSpPr/>
          <p:nvPr/>
        </p:nvSpPr>
        <p:spPr>
          <a:xfrm>
            <a:off x="7078592" y="8777816"/>
            <a:ext cx="23420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Matt Taylor</a:t>
            </a:r>
          </a:p>
        </p:txBody>
      </p:sp>
      <p:sp>
        <p:nvSpPr>
          <p:cNvPr id="40" name="Shape 40"/>
          <p:cNvSpPr/>
          <p:nvPr/>
        </p:nvSpPr>
        <p:spPr>
          <a:xfrm>
            <a:off x="10225492" y="8777816"/>
            <a:ext cx="28255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Kate Wendell</a:t>
            </a:r>
          </a:p>
        </p:txBody>
      </p:sp>
      <p:sp>
        <p:nvSpPr>
          <p:cNvPr id="41" name="Shape 41"/>
          <p:cNvSpPr/>
          <p:nvPr/>
        </p:nvSpPr>
        <p:spPr>
          <a:xfrm>
            <a:off x="2928336" y="8746066"/>
            <a:ext cx="24626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42" name="Shape 42"/>
          <p:cNvSpPr/>
          <p:nvPr/>
        </p:nvSpPr>
        <p:spPr>
          <a:xfrm>
            <a:off x="9781802" y="8746066"/>
            <a:ext cx="24626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43" name="Shape 43"/>
          <p:cNvSpPr/>
          <p:nvPr/>
        </p:nvSpPr>
        <p:spPr>
          <a:xfrm>
            <a:off x="6471155" y="8746066"/>
            <a:ext cx="24626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|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 idx="4294967295"/>
          </p:nvPr>
        </p:nvSpPr>
        <p:spPr>
          <a:xfrm>
            <a:off x="660400" y="374927"/>
            <a:ext cx="11684000" cy="1149814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cap="none" spc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Heuristic Evaluation Feedback</a:t>
            </a:r>
          </a:p>
        </p:txBody>
      </p:sp>
      <p:sp>
        <p:nvSpPr>
          <p:cNvPr id="86" name="Shape 86"/>
          <p:cNvSpPr/>
          <p:nvPr/>
        </p:nvSpPr>
        <p:spPr>
          <a:xfrm>
            <a:off x="-11378" y="8839199"/>
            <a:ext cx="771048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5. Recognition Rather than Recall</a:t>
            </a:r>
          </a:p>
        </p:txBody>
      </p:sp>
      <p:pic>
        <p:nvPicPr>
          <p:cNvPr id="87" name="screensho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4874" y="1604422"/>
            <a:ext cx="3373539" cy="7142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0466" y="6544733"/>
            <a:ext cx="1371601" cy="1371601"/>
          </a:xfrm>
          <a:prstGeom prst="rect">
            <a:avLst/>
          </a:prstGeom>
        </p:spPr>
      </p:pic>
      <p:pic>
        <p:nvPicPr>
          <p:cNvPr id="90" name="screensho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9415" y="1604121"/>
            <a:ext cx="3348903" cy="7143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" grpId="1"/>
      <p:bldP build="whole" bldLvl="1" animBg="1" rev="0" advAuto="0" spid="88" grpId="4"/>
      <p:bldP build="whole" bldLvl="1" animBg="1" rev="0" advAuto="0" spid="86" grpId="2"/>
      <p:bldP build="whole" bldLvl="1" animBg="1" rev="0" advAuto="0" spid="8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 idx="4294967295"/>
          </p:nvPr>
        </p:nvSpPr>
        <p:spPr>
          <a:xfrm>
            <a:off x="2728747" y="4301893"/>
            <a:ext cx="7547306" cy="1149814"/>
          </a:xfrm>
          <a:prstGeom prst="rect">
            <a:avLst/>
          </a:prstGeom>
        </p:spPr>
        <p:txBody>
          <a:bodyPr/>
          <a:lstStyle>
            <a:lvl1pPr defTabSz="233679">
              <a:spcBef>
                <a:spcPts val="1600"/>
              </a:spcBef>
              <a:defRPr cap="none" spc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Prototype Implementation Status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 idx="4294967295"/>
          </p:nvPr>
        </p:nvSpPr>
        <p:spPr>
          <a:xfrm>
            <a:off x="660400" y="374927"/>
            <a:ext cx="11684000" cy="1149814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cap="none" spc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Prototype Implementation Status</a:t>
            </a:r>
          </a:p>
        </p:txBody>
      </p:sp>
      <p:sp>
        <p:nvSpPr>
          <p:cNvPr id="95" name="Shape 95"/>
          <p:cNvSpPr/>
          <p:nvPr>
            <p:ph type="body" idx="4294967295"/>
          </p:nvPr>
        </p:nvSpPr>
        <p:spPr>
          <a:xfrm>
            <a:off x="660400" y="2053166"/>
            <a:ext cx="11684000" cy="6718301"/>
          </a:xfrm>
          <a:prstGeom prst="rect">
            <a:avLst/>
          </a:prstGeom>
        </p:spPr>
        <p:txBody>
          <a:bodyPr/>
          <a:lstStyle/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JavaScript Framework Meteor</a:t>
            </a:r>
            <a:endParaRPr sz="44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Mongo Database</a:t>
            </a:r>
            <a:endParaRPr sz="44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iOS Simulator</a:t>
            </a:r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 idx="4294967295"/>
          </p:nvPr>
        </p:nvSpPr>
        <p:spPr>
          <a:xfrm>
            <a:off x="660400" y="374927"/>
            <a:ext cx="11684000" cy="1149814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cap="none" spc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Prototype Implementation Status</a:t>
            </a:r>
          </a:p>
        </p:txBody>
      </p:sp>
      <p:sp>
        <p:nvSpPr>
          <p:cNvPr id="98" name="Shape 98"/>
          <p:cNvSpPr/>
          <p:nvPr>
            <p:ph type="body" idx="4294967295"/>
          </p:nvPr>
        </p:nvSpPr>
        <p:spPr>
          <a:xfrm>
            <a:off x="660400" y="19685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Task One: Browse Destinations</a:t>
            </a:r>
            <a:endParaRPr sz="44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3" marL="0" indent="6858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- Destination Content</a:t>
            </a:r>
            <a:endParaRPr sz="36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3" marL="0" indent="6858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-Destination View Template</a:t>
            </a:r>
            <a:endParaRPr sz="36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3" marL="0" indent="6858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- Trip Details View Template</a:t>
            </a:r>
            <a:endParaRPr sz="36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3" marL="0" indent="6858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- Swiping Gesture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 idx="4294967295"/>
          </p:nvPr>
        </p:nvSpPr>
        <p:spPr>
          <a:xfrm>
            <a:off x="660400" y="374927"/>
            <a:ext cx="11684000" cy="1149814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cap="none" spc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Prototype Implementation Status</a:t>
            </a:r>
          </a:p>
        </p:txBody>
      </p:sp>
      <p:sp>
        <p:nvSpPr>
          <p:cNvPr id="101" name="Shape 101"/>
          <p:cNvSpPr/>
          <p:nvPr>
            <p:ph type="body" idx="4294967295"/>
          </p:nvPr>
        </p:nvSpPr>
        <p:spPr>
          <a:xfrm>
            <a:off x="660400" y="24765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Challenges Implementing Task One</a:t>
            </a:r>
            <a:endParaRPr sz="44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3" marL="0" indent="6858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-Meteor has much less documentation </a:t>
            </a:r>
            <a:endParaRPr sz="36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3" marL="0" indent="6858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-JQuery mobile package for swipe gesture</a:t>
            </a:r>
            <a:endParaRPr sz="36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3" marL="0" indent="6858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- Aesthetic: image stretching, icons, animations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 idx="4294967295"/>
          </p:nvPr>
        </p:nvSpPr>
        <p:spPr>
          <a:xfrm>
            <a:off x="660400" y="374927"/>
            <a:ext cx="11684000" cy="1149814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cap="none" spc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Prototype Implementation Status</a:t>
            </a:r>
          </a:p>
        </p:txBody>
      </p:sp>
      <p:sp>
        <p:nvSpPr>
          <p:cNvPr id="104" name="Shape 104"/>
          <p:cNvSpPr/>
          <p:nvPr>
            <p:ph type="body" idx="4294967295"/>
          </p:nvPr>
        </p:nvSpPr>
        <p:spPr>
          <a:xfrm>
            <a:off x="660400" y="2137833"/>
            <a:ext cx="11684000" cy="6718301"/>
          </a:xfrm>
          <a:prstGeom prst="rect">
            <a:avLst/>
          </a:prstGeom>
        </p:spPr>
        <p:txBody>
          <a:bodyPr/>
          <a:lstStyle/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Whats Next</a:t>
            </a:r>
            <a:endParaRPr sz="44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3" marL="0" indent="6858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-Filtering</a:t>
            </a:r>
            <a:endParaRPr sz="36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3" marL="0" indent="6858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-Wishlists</a:t>
            </a:r>
            <a:endParaRPr sz="36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3" marL="0" indent="6858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-More content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 idx="4294967295"/>
          </p:nvPr>
        </p:nvSpPr>
        <p:spPr>
          <a:xfrm>
            <a:off x="4787106" y="4301893"/>
            <a:ext cx="3430588" cy="1149814"/>
          </a:xfrm>
          <a:prstGeom prst="rect">
            <a:avLst/>
          </a:prstGeom>
        </p:spPr>
        <p:txBody>
          <a:bodyPr/>
          <a:lstStyle>
            <a:lvl1pPr defTabSz="233679">
              <a:spcBef>
                <a:spcPts val="1600"/>
              </a:spcBef>
              <a:defRPr cap="none" spc="0"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prototype Demo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59" sz="6000">
                <a:solidFill>
                  <a:srgbClr val="FFFFFF"/>
                </a:solidFill>
              </a:rPr>
              <a:t>UNCHARTED</a:t>
            </a:r>
          </a:p>
        </p:txBody>
      </p:sp>
      <p:sp>
        <p:nvSpPr>
          <p:cNvPr id="46" name="Shape 46"/>
          <p:cNvSpPr/>
          <p:nvPr>
            <p:ph type="body" idx="4294967295"/>
          </p:nvPr>
        </p:nvSpPr>
        <p:spPr>
          <a:xfrm>
            <a:off x="660400" y="202565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Problem &amp; Solution</a:t>
            </a:r>
            <a:endParaRPr sz="44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Heuristic Evaluation Feedback &amp; Revised Designs</a:t>
            </a:r>
            <a:endParaRPr sz="44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Prototype Implementation Status</a:t>
            </a:r>
            <a:endParaRPr sz="44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Live Demo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660400" y="609600"/>
            <a:ext cx="5080000" cy="1084197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59" sz="6000">
                <a:solidFill>
                  <a:srgbClr val="FFFFFF"/>
                </a:solidFill>
              </a:rPr>
              <a:t>Problem</a:t>
            </a:r>
          </a:p>
        </p:txBody>
      </p:sp>
      <p:pic>
        <p:nvPicPr>
          <p:cNvPr id="49" name="Screen Shot 2014-11-19 at 10.34.2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961" y="1841711"/>
            <a:ext cx="12448878" cy="7454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59" sz="6000">
                <a:solidFill>
                  <a:srgbClr val="FFFFFF"/>
                </a:solidFill>
              </a:rPr>
              <a:t>Solution</a:t>
            </a:r>
          </a:p>
        </p:txBody>
      </p:sp>
      <p:pic>
        <p:nvPicPr>
          <p:cNvPr id="52" name="screensho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565" y="2010635"/>
            <a:ext cx="3517107" cy="745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creensho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74263" y="2010441"/>
            <a:ext cx="3517108" cy="7460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8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2"/>
      <p:bldP build="whole" bldLvl="1" animBg="1" rev="0" advAuto="0" spid="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 idx="4294967295"/>
          </p:nvPr>
        </p:nvSpPr>
        <p:spPr>
          <a:xfrm>
            <a:off x="2684528" y="4226255"/>
            <a:ext cx="7635744" cy="1301090"/>
          </a:xfrm>
          <a:prstGeom prst="rect">
            <a:avLst/>
          </a:prstGeom>
        </p:spPr>
        <p:txBody>
          <a:bodyPr/>
          <a:lstStyle>
            <a:lvl1pPr defTabSz="233679">
              <a:spcBef>
                <a:spcPts val="1600"/>
              </a:spcBef>
              <a:defRPr cap="none" spc="0" sz="6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Heuristic Evaluation Feedback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660400" y="374927"/>
            <a:ext cx="11684000" cy="1149814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cap="none" spc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Heuristic Evaluation Feedback</a:t>
            </a:r>
          </a:p>
        </p:txBody>
      </p:sp>
      <p:pic>
        <p:nvPicPr>
          <p:cNvPr id="58" name="screensho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6968" y="1932121"/>
            <a:ext cx="3090864" cy="6556385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 rot="10800000">
            <a:off x="3381838" y="4843402"/>
            <a:ext cx="950979" cy="733823"/>
          </a:xfrm>
          <a:prstGeom prst="rightArrow">
            <a:avLst>
              <a:gd name="adj1" fmla="val 25750"/>
              <a:gd name="adj2" fmla="val 5078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8671983" y="4843402"/>
            <a:ext cx="813661" cy="733823"/>
          </a:xfrm>
          <a:prstGeom prst="rightArrow">
            <a:avLst>
              <a:gd name="adj1" fmla="val 25750"/>
              <a:gd name="adj2" fmla="val 4345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-129167" y="8788399"/>
            <a:ext cx="669300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1. User Freedom and Control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1"/>
      <p:bldP build="whole" bldLvl="1" animBg="1" rev="0" advAuto="0" spid="60" grpId="4"/>
      <p:bldP build="whole" bldLvl="1" animBg="1" rev="0" advAuto="0" spid="61" grpId="3"/>
      <p:bldP build="whole" bldLvl="1" animBg="1" rev="0" advAuto="0" spid="5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-25607" y="8788399"/>
            <a:ext cx="648588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2. Visibility of System Status</a:t>
            </a:r>
          </a:p>
        </p:txBody>
      </p:sp>
      <p:pic>
        <p:nvPicPr>
          <p:cNvPr id="64" name="screensho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3104" y="1749016"/>
            <a:ext cx="3271044" cy="695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screensho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6530" y="1669636"/>
            <a:ext cx="3277395" cy="6951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1800" y="2243666"/>
            <a:ext cx="1371600" cy="1371601"/>
          </a:xfrm>
          <a:prstGeom prst="rect">
            <a:avLst/>
          </a:prstGeom>
        </p:spPr>
      </p:pic>
      <p:sp>
        <p:nvSpPr>
          <p:cNvPr id="68" name="Shape 68"/>
          <p:cNvSpPr/>
          <p:nvPr>
            <p:ph type="title" idx="4294967295"/>
          </p:nvPr>
        </p:nvSpPr>
        <p:spPr>
          <a:xfrm>
            <a:off x="660400" y="374927"/>
            <a:ext cx="11684000" cy="1149814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cap="none" spc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Heuristic Evaluation Feedback</a:t>
            </a:r>
          </a:p>
        </p:txBody>
      </p:sp>
    </p:spTree>
  </p:cSld>
  <p:clrMapOvr>
    <a:masterClrMapping/>
  </p:clrMapOvr>
  <p:transition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  <p:bldP build="whole" bldLvl="1" animBg="1" rev="0" advAuto="0" spid="66" grpId="4"/>
      <p:bldP build="whole" bldLvl="1" animBg="1" rev="0" advAuto="0" spid="65" grpId="3"/>
      <p:bldP build="whole" bldLvl="1" animBg="1" rev="0" advAuto="0" spid="6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 idx="4294967295"/>
          </p:nvPr>
        </p:nvSpPr>
        <p:spPr>
          <a:xfrm>
            <a:off x="660400" y="374927"/>
            <a:ext cx="11684000" cy="1149814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cap="none" spc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Heuristic Evaluation Feedback</a:t>
            </a:r>
          </a:p>
        </p:txBody>
      </p:sp>
      <p:sp>
        <p:nvSpPr>
          <p:cNvPr id="71" name="Shape 71"/>
          <p:cNvSpPr/>
          <p:nvPr/>
        </p:nvSpPr>
        <p:spPr>
          <a:xfrm>
            <a:off x="-11378" y="8839199"/>
            <a:ext cx="771048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3. Recognition Rather than Recall</a:t>
            </a:r>
          </a:p>
        </p:txBody>
      </p:sp>
      <p:pic>
        <p:nvPicPr>
          <p:cNvPr id="72" name="screensho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6974" y="1732533"/>
            <a:ext cx="3172042" cy="6785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screensho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084" y="1897784"/>
            <a:ext cx="3079821" cy="6569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74066" y="6375400"/>
            <a:ext cx="1371601" cy="1371600"/>
          </a:xfrm>
          <a:prstGeom prst="rect">
            <a:avLst/>
          </a:prstGeom>
        </p:spPr>
      </p:pic>
      <p:pic>
        <p:nvPicPr>
          <p:cNvPr id="76" name="screenshot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9955" y="1733491"/>
            <a:ext cx="3244889" cy="6884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xi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nodeType="afterEffect" presetClass="exi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nodeType="afterEffect" presetClass="exi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1"/>
      <p:bldP build="whole" bldLvl="1" animBg="1" rev="0" advAuto="0" spid="71" grpId="3"/>
      <p:bldP build="whole" bldLvl="1" animBg="1" rev="0" advAuto="0" spid="74" grpId="2"/>
      <p:bldP build="whole" bldLvl="1" animBg="1" rev="0" advAuto="0" spid="76" grpId="8"/>
      <p:bldP build="whole" bldLvl="1" animBg="1" rev="0" advAuto="0" spid="74" grpId="6"/>
      <p:bldP build="whole" bldLvl="1" animBg="1" rev="0" advAuto="0" spid="73" grpId="5"/>
      <p:bldP build="whole" bldLvl="1" animBg="1" rev="0" advAuto="0" spid="72" grpId="4"/>
      <p:bldP build="whole" bldLvl="1" animBg="1" rev="0" advAuto="0" spid="72" grpId="7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creensho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5071" y="1750874"/>
            <a:ext cx="3335442" cy="7115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screensho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6351" y="1750867"/>
            <a:ext cx="3347696" cy="7115469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-59474" y="8923866"/>
            <a:ext cx="648588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4. Visibility of System Status</a:t>
            </a:r>
          </a:p>
        </p:txBody>
      </p:sp>
      <p:sp>
        <p:nvSpPr>
          <p:cNvPr id="81" name="Shape 81"/>
          <p:cNvSpPr/>
          <p:nvPr>
            <p:ph type="title" idx="4294967295"/>
          </p:nvPr>
        </p:nvSpPr>
        <p:spPr>
          <a:xfrm>
            <a:off x="660400" y="374927"/>
            <a:ext cx="11684000" cy="1149814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cap="none" spc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Heuristic Evaluation Feedback</a:t>
            </a:r>
          </a:p>
        </p:txBody>
      </p:sp>
      <p:pic>
        <p:nvPicPr>
          <p:cNvPr id="82" name="screensho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6980" y="1544343"/>
            <a:ext cx="3451623" cy="7347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screenshot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54388" y="1558817"/>
            <a:ext cx="3451622" cy="7318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xi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nodeType="afterEffect" presetClass="exi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nodeType="afterEffect" presetClass="entr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2"/>
      <p:bldP build="whole" bldLvl="1" animBg="1" rev="0" advAuto="0" spid="80" grpId="3"/>
      <p:bldP build="whole" bldLvl="1" animBg="1" rev="0" advAuto="0" spid="78" grpId="1"/>
      <p:bldP build="whole" bldLvl="1" animBg="1" rev="0" advAuto="0" spid="79" grpId="5"/>
      <p:bldP build="whole" bldLvl="1" animBg="1" rev="0" advAuto="0" spid="82" grpId="6"/>
      <p:bldP build="whole" bldLvl="1" animBg="1" rev="0" advAuto="0" spid="78" grpId="4"/>
      <p:bldP build="whole" bldLvl="1" animBg="1" rev="0" advAuto="0" spid="83" grpId="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Helvetica"/>
        <a:ea typeface="Helvetica"/>
        <a:cs typeface="Helvetica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Helvetica"/>
        <a:ea typeface="Helvetica"/>
        <a:cs typeface="Helvetica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