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png" Type="http://schemas.openxmlformats.org/officeDocument/2006/relationships/image" Id="rId4"/><Relationship Target="../media/image06.jpg" Type="http://schemas.openxmlformats.org/officeDocument/2006/relationships/image" Id="rId3"/><Relationship Target="../media/image09.jp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snaboitiz.com/wp-content/themes/StudioPress_Red/images/handshake.jpg" Type="http://schemas.openxmlformats.org/officeDocument/2006/relationships/hyperlink" TargetMode="External" Id="rId4"/><Relationship Target="http://blog.lookthink.com/wp-content/uploads/2012/11/pop.png" Type="http://schemas.openxmlformats.org/officeDocument/2006/relationships/hyperlink" TargetMode="External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9737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400" lang="en">
                <a:latin typeface="Droid Sans"/>
                <a:ea typeface="Droid Sans"/>
                <a:cs typeface="Droid Sans"/>
                <a:sym typeface="Droid Sans"/>
              </a:rPr>
              <a:t>mWork: Low-fi Prototyping 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078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b="1" sz="1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October 24th, 2014 | CS147 HCI + D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algn="l" rtl="0" lv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Lea Coligado | Design + Development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Andrea Sy | Managment + Design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Allen Yu | Documentation + User Testing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John Yang-Sammataro | Development + Management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y="524375" x="4304350"/>
            <a:ext cy="734099" cx="629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101509" x="6096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client tasks to workers (moderate)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body"/>
          </p:nvPr>
        </p:nvSpPr>
        <p:spPr>
          <a:xfrm>
            <a:off y="42539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Paying users (client) cashing out (workers) (both complex)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Categorizing content (simple)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9144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Categorizing content (simple)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clients to workers (moderate)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Payments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 </a:t>
            </a: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(Client / Worker Split)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9906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Categorizing content (simple)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Droid Sans"/>
              <a:buAutoNum type="alphaL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 interface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clients to workers (moderate)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Droid Sans"/>
              <a:buAutoNum type="alphaL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Client: filtering workforce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Droid Sans"/>
              <a:buAutoNum type="alphaL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Worker: choosing tasks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Payments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Droid Sans"/>
              <a:buAutoNum type="alphaL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Client: paying workers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Droid Sans"/>
              <a:buAutoNum type="alphaL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Worker: cashing out earnings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Tools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0975" x="291575"/>
            <a:ext cy="2943375" cx="220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829650" x="3423750"/>
            <a:ext cy="2291700" cx="225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y="2559712" x="2864975"/>
            <a:ext cy="645899" cx="58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600" lang="en">
                <a:solidFill>
                  <a:schemeClr val="lt1"/>
                </a:solidFill>
              </a:rPr>
              <a:t>+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y="2559725" x="5948675"/>
            <a:ext cy="645899" cx="58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600" lang="en">
                <a:solidFill>
                  <a:schemeClr val="lt1"/>
                </a:solidFill>
              </a:rPr>
              <a:t>+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898675" x="6442448"/>
            <a:ext cy="2153648" cx="24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The Big Picture: Worker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1825" x="1361075"/>
            <a:ext cy="3451749" cx="642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Overview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123950" x="9906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Mission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 &amp; Scenarios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Low-Fi Prototype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Method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Results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Summary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Discussion and Q&amp;A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The Big Picture: Client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37649" x="1575498"/>
            <a:ext cy="3689199" cx="59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 and scenarios</a:t>
            </a:r>
          </a:p>
        </p:txBody>
      </p:sp>
      <p:sp>
        <p:nvSpPr>
          <p:cNvPr id="140" name="Shape 14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0: Sign-up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0" b="32605" r="0" l="941"/>
          <a:stretch/>
        </p:blipFill>
        <p:spPr>
          <a:xfrm>
            <a:off y="1366275" x="891450"/>
            <a:ext cy="2779150" cx="75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y="1728162" x="9729950"/>
            <a:ext cy="1925100" cx="6120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2539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(Super Simple)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½: Login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0" b="32605" r="80193" l="2819"/>
          <a:stretch/>
        </p:blipFill>
        <p:spPr>
          <a:xfrm>
            <a:off y="1211449" x="3801025"/>
            <a:ext cy="3288399" cx="154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(Super Simple)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586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1: Categorizing Content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76950" x="3368699"/>
            <a:ext cy="2956948" cx="22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(Simple)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2: Matching a task with a user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t="32609" b="-6470" r="61875" l="466"/>
          <a:stretch/>
        </p:blipFill>
        <p:spPr>
          <a:xfrm>
            <a:off y="1412850" x="2979625"/>
            <a:ext cy="3357474" cx="31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(Moderate)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6631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3: Cashing Out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0" b="49091" r="0" l="48448"/>
          <a:stretch/>
        </p:blipFill>
        <p:spPr>
          <a:xfrm>
            <a:off y="1796450" x="2418348"/>
            <a:ext cy="2618450" cx="43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(Complex)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 and Scenarios</a:t>
            </a:r>
          </a:p>
        </p:txBody>
      </p:sp>
      <p:sp>
        <p:nvSpPr>
          <p:cNvPr id="182" name="Shape 182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Client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1: Micro-Task Creation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4" x="3281487"/>
            <a:ext cy="3441373" cx="25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/>
              <a:t>(Complex)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2: Filtering Workers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294449"/>
            <a:ext cy="3406800" cx="25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/>
              <a:t>(Moderate)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Mission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3: Result Analysis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48723" b="0" r="25683" l="23519"/>
          <a:stretch/>
        </p:blipFill>
        <p:spPr>
          <a:xfrm>
            <a:off y="1313150" x="2220912"/>
            <a:ext cy="2921850" cx="470217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/>
              <a:t>(Simple)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Participants, environment, procedure </a:t>
            </a:r>
          </a:p>
        </p:txBody>
      </p:sp>
      <p:sp>
        <p:nvSpPr>
          <p:cNvPr id="209" name="Shape 20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Method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(Workers)</a:t>
            </a:r>
          </a:p>
        </p:txBody>
      </p:sp>
      <p:sp>
        <p:nvSpPr>
          <p:cNvPr id="215" name="Shape 21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Participants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1627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 Candidates: V and R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2106835"/>
            <a:ext cy="3697751" cx="49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 rot="900042">
            <a:off y="1952849" x="3405133"/>
            <a:ext cy="120798" cx="527371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y="2791025" x="5995900"/>
            <a:ext cy="120900" cx="5990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1627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 Candidates: V and R</a:t>
            </a:r>
          </a:p>
        </p:txBody>
      </p:sp>
      <p:grpSp>
        <p:nvGrpSpPr>
          <p:cNvPr id="229" name="Shape 229"/>
          <p:cNvGrpSpPr/>
          <p:nvPr/>
        </p:nvGrpSpPr>
        <p:grpSpPr>
          <a:xfrm>
            <a:off y="1020175" x="3876660"/>
            <a:ext cy="3697751" cx="4930324"/>
            <a:chOff y="1063375" x="2106835"/>
            <a:chExt cy="3697751" cx="4930324"/>
          </a:xfrm>
        </p:grpSpPr>
        <p:pic>
          <p:nvPicPr>
            <p:cNvPr id="230" name="Shape 2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063375" x="2106835"/>
              <a:ext cy="3697751" cx="4930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Shape 231"/>
            <p:cNvSpPr/>
            <p:nvPr/>
          </p:nvSpPr>
          <p:spPr>
            <a:xfrm rot="900042">
              <a:off y="1952849" x="3405133"/>
              <a:ext cy="120798" cx="527371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y="2791025" x="5995900"/>
              <a:ext cy="120900" cx="599099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Shape 233"/>
          <p:cNvSpPr txBox="1"/>
          <p:nvPr/>
        </p:nvSpPr>
        <p:spPr>
          <a:xfrm>
            <a:off y="1020300" x="218475"/>
            <a:ext cy="3697799" cx="340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Homeless Palo Alto residents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Construction and marine veteran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Disabilities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Unemployed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 Candidate: JC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111675"/>
            <a:ext cy="3729751" cx="278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 rot="2466558">
            <a:off y="1931965" x="4152001"/>
            <a:ext cy="255998" cx="928520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 Candidate: JC</a:t>
            </a:r>
          </a:p>
        </p:txBody>
      </p:sp>
      <p:grpSp>
        <p:nvGrpSpPr>
          <p:cNvPr id="246" name="Shape 246"/>
          <p:cNvGrpSpPr/>
          <p:nvPr/>
        </p:nvGrpSpPr>
        <p:grpSpPr>
          <a:xfrm>
            <a:off y="1063375" x="5821000"/>
            <a:ext cy="3729751" cx="2785802"/>
            <a:chOff y="1063375" x="3111675"/>
            <a:chExt cy="3729751" cx="2785802"/>
          </a:xfrm>
        </p:grpSpPr>
        <p:pic>
          <p:nvPicPr>
            <p:cNvPr id="247" name="Shape 2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063375" x="3111675"/>
              <a:ext cy="3729751" cx="2785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Shape 248"/>
            <p:cNvSpPr/>
            <p:nvPr/>
          </p:nvSpPr>
          <p:spPr>
            <a:xfrm rot="2466558">
              <a:off y="1931965" x="4152001"/>
              <a:ext cy="255998" cx="928520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Shape 249"/>
          <p:cNvSpPr txBox="1"/>
          <p:nvPr/>
        </p:nvSpPr>
        <p:spPr>
          <a:xfrm>
            <a:off y="1536550" x="786575"/>
            <a:ext cy="3697799" cx="471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Filipina from Manila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Day-time executive assistant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Uses her iPhone extensively for communication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(Client)</a:t>
            </a:r>
          </a:p>
        </p:txBody>
      </p:sp>
      <p:sp>
        <p:nvSpPr>
          <p:cNvPr id="255" name="Shape 25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Participant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Client Candidate: CR 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4100" x="2385725"/>
            <a:ext cy="3279425" cx="437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 rot="-900000">
            <a:off y="2212175" x="5799624"/>
            <a:ext cy="319849" cx="795300"/>
          </a:xfrm>
          <a:prstGeom prst="flowChartProcess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Client Candidate: CR </a:t>
            </a:r>
          </a:p>
        </p:txBody>
      </p:sp>
      <p:grpSp>
        <p:nvGrpSpPr>
          <p:cNvPr id="268" name="Shape 268"/>
          <p:cNvGrpSpPr/>
          <p:nvPr/>
        </p:nvGrpSpPr>
        <p:grpSpPr>
          <a:xfrm>
            <a:off y="1295950" x="4363100"/>
            <a:ext cy="3279425" cx="4372551"/>
            <a:chOff y="1274100" x="2385725"/>
            <a:chExt cy="3279425" cx="4372551"/>
          </a:xfrm>
        </p:grpSpPr>
        <p:pic>
          <p:nvPicPr>
            <p:cNvPr id="269" name="Shape 2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274100" x="2385725"/>
              <a:ext cy="3279425" cx="4372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Shape 270"/>
            <p:cNvSpPr/>
            <p:nvPr/>
          </p:nvSpPr>
          <p:spPr>
            <a:xfrm rot="-900000">
              <a:off y="2212175" x="5799624"/>
              <a:ext cy="319849" cx="795300"/>
            </a:xfrm>
            <a:prstGeom prst="flowChartProcess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Shape 271"/>
          <p:cNvSpPr txBox="1"/>
          <p:nvPr/>
        </p:nvSpPr>
        <p:spPr>
          <a:xfrm>
            <a:off y="1600750" x="185700"/>
            <a:ext cy="3488699" cx="38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~ 30 year old Stanford humanities lab manager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Char char="●"/>
            </a:pP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Already uses Amazon mTurk to run studies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/>
        </p:nvSpPr>
        <p:spPr>
          <a:xfrm>
            <a:off y="1207375" x="1034650"/>
            <a:ext cy="2407800" cx="7214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mWork</a:t>
            </a: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helps complete tasks by connecting </a:t>
            </a:r>
            <a:r>
              <a:rPr b="1" sz="2400" lang="en" i="1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clients</a:t>
            </a:r>
            <a:r>
              <a:rPr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with micro-tasks that require human intelligence to previously inaccessible pools of mobile device carrying </a:t>
            </a:r>
            <a:r>
              <a:rPr b="1" sz="2400" lang="en" i="1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workers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Procedure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An experimenter works with participant 007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727363"/>
            <a:ext cy="4266953" cx="56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 rot="662237">
            <a:off y="1373918" x="5119195"/>
            <a:ext cy="276586" cx="1125111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Procedure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“In situ” testing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Two group members → interaction + recording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Application purpose, overview, and tasks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Contextual interview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POP walk through + guidance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Edible compensation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Results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The desktop of a an interviewed client.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1399" x="3073675"/>
            <a:ext cy="3995527" cx="299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Key Takeaways: Client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Make micro-task creation “like Google forms” (existing models)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Drag and drop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More complicated = Third Party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Allow additions of filters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CSVs are critical for exporting data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Summarizing the interview with participants 1299 and 007 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1325" x="1879737"/>
            <a:ext cy="4038375" cx="538452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y="764725" x="3747175"/>
            <a:ext cy="76499" cx="4697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y="1517975" x="5898800"/>
            <a:ext cy="76499" cx="4697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Key Takeaways: Workers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10477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Icon clarity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Looking for a linear flow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Fewer options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Free form is challenging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No email?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Bigger situational problems (homeless)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How do you tackle disabilities?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Questions of legitimacy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Suggested UI Changes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Client: Suggested UI Changes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Drag and drop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More filters (optional additions)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Third party integration easy and key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MVP CSV focus for results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/>
        </p:nvSpPr>
        <p:spPr>
          <a:xfrm>
            <a:off y="1207375" x="1034650"/>
            <a:ext cy="2407800" cx="7214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“micro-tasks for the masses”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Worker: Suggested UI Changes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Clarity + simplicity of flow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Rethinking + simplifying free form → time limit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Voice interface?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Suggested UI Changes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Suggested UI Changes</a:t>
            </a:r>
          </a:p>
        </p:txBody>
      </p:sp>
      <p:cxnSp>
        <p:nvCxnSpPr>
          <p:cNvPr id="348" name="Shape 348"/>
          <p:cNvCxnSpPr/>
          <p:nvPr/>
        </p:nvCxnSpPr>
        <p:spPr>
          <a:xfrm flipH="1">
            <a:off y="1573150" x="4348100"/>
            <a:ext cy="1496699" cx="950399"/>
          </a:xfrm>
          <a:prstGeom prst="straightConnector1">
            <a:avLst/>
          </a:prstGeom>
          <a:noFill/>
          <a:ln w="114300" cap="flat">
            <a:solidFill>
              <a:schemeClr val="lt1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49" name="Shape 349"/>
          <p:cNvSpPr txBox="1"/>
          <p:nvPr>
            <p:ph idx="2" type="ctrTitle"/>
          </p:nvPr>
        </p:nvSpPr>
        <p:spPr>
          <a:xfrm>
            <a:off y="2522317" x="9371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latin typeface="Droid Sans"/>
                <a:ea typeface="Droid Sans"/>
                <a:cs typeface="Droid Sans"/>
                <a:sym typeface="Droid Sans"/>
              </a:rPr>
              <a:t>customer or product?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Talking with homeless participants.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6800" x="1868812"/>
            <a:ext cy="4054776" cx="54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y="1531300" x="4451675"/>
            <a:ext cy="87600" cx="5249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y="2527950" x="5621300"/>
            <a:ext cy="87600" cx="5249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Results: “Wow” moments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1189225" x="12045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Disabilities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Contextual problems (alcoholism, bureaucracy…)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Social security, disability, and VA benefits?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Education of customers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Results: “Wow” moments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y="1189225" x="12045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Disabilities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Contextual problems (alcoholism, bureaucracy…)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Social security, disability, and VA benefits?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Education of customers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Developing world a better fit than homeless in the United States?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Re-thinking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Rethinking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1189225" x="103485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Product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Customers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Personal lives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Summary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y="1189225" x="12045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Mission: mWork = “micro-tasks for the masses”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6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Tasks: Categorization, task matching, payments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6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Valuable UI feedback from low-fi prototype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More impactful product + customer target + life feedback from participants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6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Rethinking next steps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Complex, Moderate, Simple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Discussions and Q&amp;A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Image Sources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y="10477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Pop Image: </a:t>
            </a:r>
            <a:r>
              <a:rPr u="sng" sz="2400" lang="en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3"/>
              </a:rPr>
              <a:t>http://blog.lookthink.com/wp-content/uploads/2012/11/pop.png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Handshake: </a:t>
            </a:r>
            <a:r>
              <a:rPr u="sng" sz="2400" lang="en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4"/>
              </a:rPr>
              <a:t>http://www.snaboitiz.com/wp-content/themes/StudioPress_Red/images/handshake.jpg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All other images by presentation authors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