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png" ContentType="image/png"/>
  <Default Extension="xml" ContentType="application/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16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9.xml" ContentType="application/vnd.openxmlformats-officedocument.presentationml.slide+xml"/>
  <Override PartName="/ppt/slides/slide3.xml" ContentType="application/vnd.openxmlformats-officedocument.presentationml.slide+xml"/>
  <Override PartName="/ppt/slides/slide6.xml" ContentType="application/vnd.openxmlformats-officedocument.presentationml.slide+xml"/>
  <Override PartName="/ppt/slides/slide18.xml" ContentType="application/vnd.openxmlformats-officedocument.presentationml.slide+xml"/>
  <Override PartName="/ppt/slides/slide15.xml" ContentType="application/vnd.openxmlformats-officedocument.presentationml.slide+xml"/>
  <Override PartName="/ppt/slides/slide7.xml" ContentType="application/vnd.openxmlformats-officedocument.presentationml.slide+xml"/>
  <Override PartName="/ppt/slides/slide17.xml" ContentType="application/vnd.openxmlformats-officedocument.presentationml.slide+xml"/>
  <Override PartName="/ppt/slides/slide24.xml" ContentType="application/vnd.openxmlformats-officedocument.presentationml.slide+xml"/>
  <Override PartName="/ppt/slides/slide8.xml" ContentType="application/vnd.openxmlformats-officedocument.presentationml.slide+xml"/>
  <Override PartName="/ppt/slides/slide23.xml" ContentType="application/vnd.openxmlformats-officedocument.presentationml.slide+xml"/>
  <Override PartName="/ppt/slides/slide19.xml" ContentType="application/vnd.openxmlformats-officedocument.presentationml.slide+xml"/>
  <Override PartName="/ppt/slides/slide4.xml" ContentType="application/vnd.openxmlformats-officedocument.presentationml.slide+xml"/>
  <Override PartName="/ppt/slides/slide10.xml" ContentType="application/vnd.openxmlformats-officedocument.presentationml.slide+xml"/>
  <Override PartName="/ppt/slides/slide14.xml" ContentType="application/vnd.openxmlformats-officedocument.presentationml.slide+xml"/>
  <Override PartName="/ppt/slides/slide11.xml" ContentType="application/vnd.openxmlformats-officedocument.presentationml.slide+xml"/>
  <Override PartName="/ppt/slides/slide5.xml" ContentType="application/vnd.openxmlformats-officedocument.presentationml.slide+xml"/>
  <Override PartName="/ppt/slides/slide22.xml" ContentType="application/vnd.openxmlformats-officedocument.presentationml.slide+xml"/>
  <Override PartName="/ppt/tableStyles.xml" ContentType="application/vnd.openxmlformats-officedocument.presentationml.tableStyles+xml"/>
</Types>
</file>

<file path=_rels/.rels><?xml version="1.0" encoding="UTF-8" standalone="yes"?><Relationships xmlns="http://schemas.openxmlformats.org/package/2006/relationships"><Relationship Target="ppt/presentation.xml" Type="http://schemas.openxmlformats.org/officeDocument/2006/relationships/officeDocument" Id="rId1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aveSubsetFonts="1" autoCompressPictures="0" strictFirstAndLastChars="0">
  <p:sldMasterIdLst>
    <p:sldMasterId id="214748365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</p:sldIdLst>
  <p:sldSz cy="5143500" cx="9144000"/>
  <p:notesSz cy="9144000" cx="6858000"/>
  <p:defaultTextStyle>
    <a:defPPr algn="l" rtl="0" marR="0">
      <a:lnSpc>
        <a:spcPct val="100000"/>
      </a:lnSpc>
      <a:spcBef>
        <a:spcPts val="0"/>
      </a:spcBef>
      <a:spcAft>
        <a:spcPts val="0"/>
      </a:spcAft>
    </a:defPPr>
    <a:lvl1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Target="slides/slide14.xml" Type="http://schemas.openxmlformats.org/officeDocument/2006/relationships/slide" Id="rId19"/><Relationship Target="slides/slide13.xml" Type="http://schemas.openxmlformats.org/officeDocument/2006/relationships/slide" Id="rId18"/><Relationship Target="slides/slide12.xml" Type="http://schemas.openxmlformats.org/officeDocument/2006/relationships/slide" Id="rId17"/><Relationship Target="slides/slide11.xml" Type="http://schemas.openxmlformats.org/officeDocument/2006/relationships/slide" Id="rId16"/><Relationship Target="slides/slide10.xml" Type="http://schemas.openxmlformats.org/officeDocument/2006/relationships/slide" Id="rId15"/><Relationship Target="slides/slide9.xml" Type="http://schemas.openxmlformats.org/officeDocument/2006/relationships/slide" Id="rId14"/><Relationship Target="slides/slide7.xml" Type="http://schemas.openxmlformats.org/officeDocument/2006/relationships/slide" Id="rId12"/><Relationship Target="slides/slide8.xml" Type="http://schemas.openxmlformats.org/officeDocument/2006/relationships/slide" Id="rId13"/><Relationship Target="slides/slide5.xml" Type="http://schemas.openxmlformats.org/officeDocument/2006/relationships/slide" Id="rId10"/><Relationship Target="slides/slide6.xml" Type="http://schemas.openxmlformats.org/officeDocument/2006/relationships/slide" Id="rId11"/><Relationship Target="slides/slide24.xml" Type="http://schemas.openxmlformats.org/officeDocument/2006/relationships/slide" Id="rId29"/><Relationship Target="slides/slide21.xml" Type="http://schemas.openxmlformats.org/officeDocument/2006/relationships/slide" Id="rId26"/><Relationship Target="slides/slide20.xml" Type="http://schemas.openxmlformats.org/officeDocument/2006/relationships/slide" Id="rId25"/><Relationship Target="slides/slide23.xml" Type="http://schemas.openxmlformats.org/officeDocument/2006/relationships/slide" Id="rId28"/><Relationship Target="slides/slide22.xml" Type="http://schemas.openxmlformats.org/officeDocument/2006/relationships/slide" Id="rId27"/><Relationship Target="presProps.xml" Type="http://schemas.openxmlformats.org/officeDocument/2006/relationships/presProps" Id="rId2"/><Relationship Target="slides/slide16.xml" Type="http://schemas.openxmlformats.org/officeDocument/2006/relationships/slide" Id="rId21"/><Relationship Target="theme/theme3.xml" Type="http://schemas.openxmlformats.org/officeDocument/2006/relationships/theme" Id="rId1"/><Relationship Target="slides/slide17.xml" Type="http://schemas.openxmlformats.org/officeDocument/2006/relationships/slide" Id="rId22"/><Relationship Target="slideMasters/slideMaster1.xml" Type="http://schemas.openxmlformats.org/officeDocument/2006/relationships/slideMaster" Id="rId4"/><Relationship Target="slides/slide18.xml" Type="http://schemas.openxmlformats.org/officeDocument/2006/relationships/slide" Id="rId23"/><Relationship Target="tableStyles.xml" Type="http://schemas.openxmlformats.org/officeDocument/2006/relationships/tableStyles" Id="rId3"/><Relationship Target="slides/slide19.xml" Type="http://schemas.openxmlformats.org/officeDocument/2006/relationships/slide" Id="rId24"/><Relationship Target="slides/slide15.xml" Type="http://schemas.openxmlformats.org/officeDocument/2006/relationships/slide" Id="rId20"/><Relationship Target="slides/slide4.xml" Type="http://schemas.openxmlformats.org/officeDocument/2006/relationships/slide" Id="rId9"/><Relationship Target="slides/slide1.xml" Type="http://schemas.openxmlformats.org/officeDocument/2006/relationships/slide" Id="rId6"/><Relationship Target="notesMasters/notesMaster1.xml" Type="http://schemas.openxmlformats.org/officeDocument/2006/relationships/notesMaster" Id="rId5"/><Relationship Target="slides/slide3.xml" Type="http://schemas.openxmlformats.org/officeDocument/2006/relationships/slide" Id="rId8"/><Relationship Target="slides/slide2.xml" Type="http://schemas.openxmlformats.org/officeDocument/2006/relationships/slide" Id="rId7"/></Relationships>
</file>

<file path=ppt/notesMasters/_rels/notesMaster1.xml.rels><?xml version="1.0" encoding="UTF-8" standalone="yes"?><Relationships xmlns="http://schemas.openxmlformats.org/package/2006/relationships"><Relationship Target="../theme/theme2.xml" Type="http://schemas.openxmlformats.org/officeDocument/2006/relationships/theme" Id="rId1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</p:notesMaster>
</file>

<file path=ppt/notesSlides/_rels/notesSlide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7" name="Shape 2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8" name="Shape 28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29" name="Shape 2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93" name="Shape 9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4" name="Shape 94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95" name="Shape 9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01" name="Shape 10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2" name="Shape 102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03" name="Shape 10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08" name="Shape 10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9" name="Shape 109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10" name="Shape 11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15" name="Shape 11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6" name="Shape 116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17" name="Shape 11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22" name="Shape 12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3" name="Shape 123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24" name="Shape 12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29" name="Shape 12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0" name="Shape 130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31" name="Shape 13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36" name="Shape 13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7" name="Shape 137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38" name="Shape 13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43" name="Shape 14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4" name="Shape 144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45" name="Shape 14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50" name="Shape 15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51" name="Shape 151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52" name="Shape 15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63" name="Shape 16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64" name="Shape 164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65" name="Shape 16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4" name="Shape 3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5" name="Shape 35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36" name="Shape 3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70" name="Shape 17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71" name="Shape 171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72" name="Shape 17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82" name="Shape 18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3" name="Shape 183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84" name="Shape 18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89" name="Shape 18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90" name="Shape 190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91" name="Shape 19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98" name="Shape 19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99" name="Shape 199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200" name="Shape 20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06" name="Shape 20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07" name="Shape 207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208" name="Shape 20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1" name="Shape 4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2" name="Shape 42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43" name="Shape 4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8" name="Shape 4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9" name="Shape 49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50" name="Shape 5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57" name="Shape 5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8" name="Shape 58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59" name="Shape 5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64" name="Shape 6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5" name="Shape 65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66" name="Shape 6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71" name="Shape 7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2" name="Shape 72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73" name="Shape 7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78" name="Shape 7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9" name="Shape 79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80" name="Shape 8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85" name="Shape 8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6" name="Shape 86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87" name="Shape 8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2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3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4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5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6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7" name="Shape 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" name="Shape 8"/>
          <p:cNvSpPr txBox="1"/>
          <p:nvPr>
            <p:ph type="ctrTitle"/>
          </p:nvPr>
        </p:nvSpPr>
        <p:spPr>
          <a:xfrm>
            <a:off y="1583342" x="685800"/>
            <a:ext cy="1159856" cx="77724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 algn="ctr">
              <a:spcBef>
                <a:spcPts val="0"/>
              </a:spcBef>
              <a:buSzPct val="100000"/>
              <a:defRPr sz="4800"/>
            </a:lvl1pPr>
            <a:lvl2pPr algn="ctr">
              <a:spcBef>
                <a:spcPts val="0"/>
              </a:spcBef>
              <a:buSzPct val="100000"/>
              <a:defRPr sz="4800"/>
            </a:lvl2pPr>
            <a:lvl3pPr algn="ctr">
              <a:spcBef>
                <a:spcPts val="0"/>
              </a:spcBef>
              <a:buSzPct val="100000"/>
              <a:defRPr sz="4800"/>
            </a:lvl3pPr>
            <a:lvl4pPr algn="ctr">
              <a:spcBef>
                <a:spcPts val="0"/>
              </a:spcBef>
              <a:buSzPct val="100000"/>
              <a:defRPr sz="4800"/>
            </a:lvl4pPr>
            <a:lvl5pPr algn="ctr">
              <a:spcBef>
                <a:spcPts val="0"/>
              </a:spcBef>
              <a:buSzPct val="100000"/>
              <a:defRPr sz="4800"/>
            </a:lvl5pPr>
            <a:lvl6pPr algn="ctr">
              <a:spcBef>
                <a:spcPts val="0"/>
              </a:spcBef>
              <a:buSzPct val="100000"/>
              <a:defRPr sz="4800"/>
            </a:lvl6pPr>
            <a:lvl7pPr algn="ctr">
              <a:spcBef>
                <a:spcPts val="0"/>
              </a:spcBef>
              <a:buSzPct val="100000"/>
              <a:defRPr sz="4800"/>
            </a:lvl7pPr>
            <a:lvl8pPr algn="ctr">
              <a:spcBef>
                <a:spcPts val="0"/>
              </a:spcBef>
              <a:buSzPct val="100000"/>
              <a:defRPr sz="4800"/>
            </a:lvl8pPr>
            <a:lvl9pPr algn="ctr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9" name="Shape 9"/>
          <p:cNvSpPr txBox="1"/>
          <p:nvPr>
            <p:ph idx="1" type="subTitle"/>
          </p:nvPr>
        </p:nvSpPr>
        <p:spPr>
          <a:xfrm>
            <a:off y="2840053" x="685800"/>
            <a:ext cy="784737" cx="77724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 algn="ctr">
              <a:spcBef>
                <a:spcPts val="0"/>
              </a:spcBef>
              <a:buClr>
                <a:schemeClr val="dk2"/>
              </a:buClr>
              <a:buNone/>
              <a:defRPr>
                <a:solidFill>
                  <a:schemeClr val="dk2"/>
                </a:solidFill>
              </a:defRPr>
            </a:lvl1pPr>
            <a:lvl2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2pPr>
            <a:lvl3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3pPr>
            <a:lvl4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4pPr>
            <a:lvl5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5pPr>
            <a:lvl6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6pPr>
            <a:lvl7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7pPr>
            <a:lvl8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8pPr>
            <a:lvl9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0" name="Shape 1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" name="Shape 11"/>
          <p:cNvSpPr txBox="1"/>
          <p:nvPr>
            <p:ph type="title"/>
          </p:nvPr>
        </p:nvSpPr>
        <p:spPr>
          <a:xfrm>
            <a:off y="205978" x="457200"/>
            <a:ext cy="857250" cx="82296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2" name="Shape 12"/>
          <p:cNvSpPr txBox="1"/>
          <p:nvPr>
            <p:ph idx="1" type="body"/>
          </p:nvPr>
        </p:nvSpPr>
        <p:spPr>
          <a:xfrm>
            <a:off y="1200150" x="457200"/>
            <a:ext cy="3725680" cx="82296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13" name="Shape 1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y="205978" x="457200"/>
            <a:ext cy="857250" cx="82296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5" name="Shape 15"/>
          <p:cNvSpPr txBox="1"/>
          <p:nvPr>
            <p:ph idx="1" type="body"/>
          </p:nvPr>
        </p:nvSpPr>
        <p:spPr>
          <a:xfrm>
            <a:off y="1200150" x="457200"/>
            <a:ext cy="3725680" cx="3994525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6" name="Shape 16"/>
          <p:cNvSpPr txBox="1"/>
          <p:nvPr>
            <p:ph idx="2" type="body"/>
          </p:nvPr>
        </p:nvSpPr>
        <p:spPr>
          <a:xfrm>
            <a:off y="1200150" x="4692273"/>
            <a:ext cy="3725680" cx="3994525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17" name="Shape 1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" name="Shape 18"/>
          <p:cNvSpPr txBox="1"/>
          <p:nvPr>
            <p:ph type="title"/>
          </p:nvPr>
        </p:nvSpPr>
        <p:spPr>
          <a:xfrm>
            <a:off y="205978" x="457200"/>
            <a:ext cy="857250" cx="82296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19" name="Shape 1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0" name="Shape 20"/>
          <p:cNvSpPr txBox="1"/>
          <p:nvPr>
            <p:ph idx="1" type="body"/>
          </p:nvPr>
        </p:nvSpPr>
        <p:spPr>
          <a:xfrm>
            <a:off y="4406309" x="457200"/>
            <a:ext cy="519520" cx="82296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 algn="ctr">
              <a:spcBef>
                <a:spcPts val="360"/>
              </a:spcBef>
              <a:buSzPct val="100000"/>
              <a:buNone/>
              <a:defRPr sz="1800"/>
            </a:lvl1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21" name="Shape 21"/>
        <p:cNvGrpSpPr/>
        <p:nvPr/>
      </p:nvGrpSpPr>
      <p:grpSpPr>
        <a:xfrm>
          <a:off y="0" x="0"/>
          <a:ext cy="0" cx="0"/>
          <a:chOff y="0" x="0"/>
          <a:chExt cy="0" cx="0"/>
        </a:xfrm>
      </p:grpSpPr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Target="../slideLayouts/slideLayout2.xml" Type="http://schemas.openxmlformats.org/officeDocument/2006/relationships/slideLayout" Id="rId2"/><Relationship Target="../slideLayouts/slideLayout1.xml" Type="http://schemas.openxmlformats.org/officeDocument/2006/relationships/slideLayout" Id="rId1"/><Relationship Target="../slideLayouts/slideLayout4.xml" Type="http://schemas.openxmlformats.org/officeDocument/2006/relationships/slideLayout" Id="rId4"/><Relationship Target="../slideLayouts/slideLayout3.xml" Type="http://schemas.openxmlformats.org/officeDocument/2006/relationships/slideLayout" Id="rId3"/><Relationship Target="../slideLayouts/slideLayout6.xml" Type="http://schemas.openxmlformats.org/officeDocument/2006/relationships/slideLayout" Id="rId6"/><Relationship Target="../slideLayouts/slideLayout5.xml" Type="http://schemas.openxmlformats.org/officeDocument/2006/relationships/slideLayout" Id="rId5"/><Relationship Target="../theme/theme1.xml" Type="http://schemas.openxmlformats.org/officeDocument/2006/relationships/theme" Id="rId7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4" name="Shape 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" name="Shape 5"/>
          <p:cNvSpPr txBox="1"/>
          <p:nvPr>
            <p:ph type="title"/>
          </p:nvPr>
        </p:nvSpPr>
        <p:spPr>
          <a:xfrm>
            <a:off y="205978" x="457200"/>
            <a:ext cy="85725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1pPr>
            <a:lvl2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2pPr>
            <a:lvl3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3pPr>
            <a:lvl4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4pPr>
            <a:lvl5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5pPr>
            <a:lvl6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6pPr>
            <a:lvl7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7pPr>
            <a:lvl8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8pPr>
            <a:lvl9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6" name="Shape 6"/>
          <p:cNvSpPr txBox="1"/>
          <p:nvPr>
            <p:ph idx="1" type="body"/>
          </p:nvPr>
        </p:nvSpPr>
        <p:spPr>
          <a:xfrm>
            <a:off y="1200150" x="457200"/>
            <a:ext cy="372568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>
              <a:spcBef>
                <a:spcPts val="600"/>
              </a:spcBef>
              <a:buClr>
                <a:schemeClr val="dk1"/>
              </a:buClr>
              <a:buSzPct val="100000"/>
              <a:defRPr sz="3000">
                <a:solidFill>
                  <a:schemeClr val="dk1"/>
                </a:solidFill>
              </a:defRPr>
            </a:lvl1pPr>
            <a:lvl2pPr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2pPr>
            <a:lvl3pPr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3pPr>
            <a:lvl4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4pPr>
            <a:lvl5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5pPr>
            <a:lvl6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6pPr>
            <a:lvl7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7pPr>
            <a:lvl8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8pPr>
            <a:lvl9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dt="0" ftr="0" sldNum="0" hdr="0"/>
  <p:txStyles>
    <p:title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Target="../notesSlides/notesSlide1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11.png" Type="http://schemas.openxmlformats.org/officeDocument/2006/relationships/image" Id="rId3"/></Relationships>
</file>

<file path=ppt/slides/_rels/slide10.xml.rels><?xml version="1.0" encoding="UTF-8" standalone="yes"?><Relationships xmlns="http://schemas.openxmlformats.org/package/2006/relationships"><Relationship Target="../notesSlides/notesSlide10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0.png" Type="http://schemas.openxmlformats.org/officeDocument/2006/relationships/image" Id="rId3"/></Relationships>
</file>

<file path=ppt/slides/_rels/slide11.xml.rels><?xml version="1.0" encoding="UTF-8" standalone="yes"?><Relationships xmlns="http://schemas.openxmlformats.org/package/2006/relationships"><Relationship Target="../notesSlides/notesSlide11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3.png" Type="http://schemas.openxmlformats.org/officeDocument/2006/relationships/image" Id="rId3"/></Relationships>
</file>

<file path=ppt/slides/_rels/slide12.xml.rels><?xml version="1.0" encoding="UTF-8" standalone="yes"?><Relationships xmlns="http://schemas.openxmlformats.org/package/2006/relationships"><Relationship Target="../notesSlides/notesSlide12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13.xml.rels><?xml version="1.0" encoding="UTF-8" standalone="yes"?><Relationships xmlns="http://schemas.openxmlformats.org/package/2006/relationships"><Relationship Target="../notesSlides/notesSlide13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24.png" Type="http://schemas.openxmlformats.org/officeDocument/2006/relationships/image" Id="rId3"/></Relationships>
</file>

<file path=ppt/slides/_rels/slide14.xml.rels><?xml version="1.0" encoding="UTF-8" standalone="yes"?><Relationships xmlns="http://schemas.openxmlformats.org/package/2006/relationships"><Relationship Target="../notesSlides/notesSlide14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15.xml.rels><?xml version="1.0" encoding="UTF-8" standalone="yes"?><Relationships xmlns="http://schemas.openxmlformats.org/package/2006/relationships"><Relationship Target="../notesSlides/notesSlide15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16.xml.rels><?xml version="1.0" encoding="UTF-8" standalone="yes"?><Relationships xmlns="http://schemas.openxmlformats.org/package/2006/relationships"><Relationship Target="../notesSlides/notesSlide16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17.xml.rels><?xml version="1.0" encoding="UTF-8" standalone="yes"?><Relationships xmlns="http://schemas.openxmlformats.org/package/2006/relationships"><Relationship Target="../notesSlides/notesSlide17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25.png" Type="http://schemas.openxmlformats.org/officeDocument/2006/relationships/image" Id="rId3"/></Relationships>
</file>

<file path=ppt/slides/_rels/slide18.xml.rels><?xml version="1.0" encoding="UTF-8" standalone="yes"?><Relationships xmlns="http://schemas.openxmlformats.org/package/2006/relationships"><Relationship Target="../notesSlides/notesSlide18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19.xml.rels><?xml version="1.0" encoding="UTF-8" standalone="yes"?><Relationships xmlns="http://schemas.openxmlformats.org/package/2006/relationships"><Relationship Target="../notesSlides/notesSlide19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6.jpg" Type="http://schemas.openxmlformats.org/officeDocument/2006/relationships/image" Id="rId4"/><Relationship Target="../media/image07.jpg" Type="http://schemas.openxmlformats.org/officeDocument/2006/relationships/image" Id="rId3"/><Relationship Target="../media/image08.jpg" Type="http://schemas.openxmlformats.org/officeDocument/2006/relationships/image" Id="rId6"/><Relationship Target="../media/image12.png" Type="http://schemas.openxmlformats.org/officeDocument/2006/relationships/image" Id="rId5"/><Relationship Target="../media/image09.png" Type="http://schemas.openxmlformats.org/officeDocument/2006/relationships/image" Id="rId8"/><Relationship Target="../media/image14.png" Type="http://schemas.openxmlformats.org/officeDocument/2006/relationships/image" Id="rId7"/></Relationships>
</file>

<file path=ppt/slides/_rels/slide2.xml.rels><?xml version="1.0" encoding="UTF-8" standalone="yes"?><Relationships xmlns="http://schemas.openxmlformats.org/package/2006/relationships"><Relationship Target="../notesSlides/notesSlide2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20.xml.rels><?xml version="1.0" encoding="UTF-8" standalone="yes"?><Relationships xmlns="http://schemas.openxmlformats.org/package/2006/relationships"><Relationship Target="../notesSlides/notesSlide20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21.xml.rels><?xml version="1.0" encoding="UTF-8" standalone="yes"?><Relationships xmlns="http://schemas.openxmlformats.org/package/2006/relationships"><Relationship Target="../notesSlides/notesSlide21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0.png" Type="http://schemas.openxmlformats.org/officeDocument/2006/relationships/image" Id="rId4"/><Relationship Target="../media/image15.png" Type="http://schemas.openxmlformats.org/officeDocument/2006/relationships/image" Id="rId3"/><Relationship Target="../media/image18.png" Type="http://schemas.openxmlformats.org/officeDocument/2006/relationships/image" Id="rId6"/><Relationship Target="../media/image16.png" Type="http://schemas.openxmlformats.org/officeDocument/2006/relationships/image" Id="rId5"/><Relationship Target="../media/image20.png" Type="http://schemas.openxmlformats.org/officeDocument/2006/relationships/image" Id="rId8"/><Relationship Target="../media/image21.png" Type="http://schemas.openxmlformats.org/officeDocument/2006/relationships/image" Id="rId7"/></Relationships>
</file>

<file path=ppt/slides/_rels/slide22.xml.rels><?xml version="1.0" encoding="UTF-8" standalone="yes"?><Relationships xmlns="http://schemas.openxmlformats.org/package/2006/relationships"><Relationship Target="../notesSlides/notesSlide22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23.xml.rels><?xml version="1.0" encoding="UTF-8" standalone="yes"?><Relationships xmlns="http://schemas.openxmlformats.org/package/2006/relationships"><Relationship Target="../notesSlides/notesSlide23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7.png" Type="http://schemas.openxmlformats.org/officeDocument/2006/relationships/image" Id="rId4"/><Relationship Target="../media/image13.png" Type="http://schemas.openxmlformats.org/officeDocument/2006/relationships/image" Id="rId3"/><Relationship Target="../media/image19.png" Type="http://schemas.openxmlformats.org/officeDocument/2006/relationships/image" Id="rId5"/></Relationships>
</file>

<file path=ppt/slides/_rels/slide24.xml.rels><?xml version="1.0" encoding="UTF-8" standalone="yes"?><Relationships xmlns="http://schemas.openxmlformats.org/package/2006/relationships"><Relationship Target="../notesSlides/notesSlide24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26.png" Type="http://schemas.openxmlformats.org/officeDocument/2006/relationships/image" Id="rId3"/></Relationships>
</file>

<file path=ppt/slides/_rels/slide3.xml.rels><?xml version="1.0" encoding="UTF-8" standalone="yes"?><Relationships xmlns="http://schemas.openxmlformats.org/package/2006/relationships"><Relationship Target="../notesSlides/notesSlide3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22.png" Type="http://schemas.openxmlformats.org/officeDocument/2006/relationships/image" Id="rId3"/></Relationships>
</file>

<file path=ppt/slides/_rels/slide4.xml.rels><?xml version="1.0" encoding="UTF-8" standalone="yes"?><Relationships xmlns="http://schemas.openxmlformats.org/package/2006/relationships"><Relationship Target="../notesSlides/notesSlide4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5.xml.rels><?xml version="1.0" encoding="UTF-8" standalone="yes"?><Relationships xmlns="http://schemas.openxmlformats.org/package/2006/relationships"><Relationship Target="../notesSlides/notesSlide5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4.png" Type="http://schemas.openxmlformats.org/officeDocument/2006/relationships/image" Id="rId4"/><Relationship Target="../media/image05.png" Type="http://schemas.openxmlformats.org/officeDocument/2006/relationships/image" Id="rId3"/><Relationship Target="../media/image01.jpg" Type="http://schemas.openxmlformats.org/officeDocument/2006/relationships/image" Id="rId5"/></Relationships>
</file>

<file path=ppt/slides/_rels/slide6.xml.rels><?xml version="1.0" encoding="UTF-8" standalone="yes"?><Relationships xmlns="http://schemas.openxmlformats.org/package/2006/relationships"><Relationship Target="../notesSlides/notesSlide6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7.xml.rels><?xml version="1.0" encoding="UTF-8" standalone="yes"?><Relationships xmlns="http://schemas.openxmlformats.org/package/2006/relationships"><Relationship Target="../notesSlides/notesSlide7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23.png" Type="http://schemas.openxmlformats.org/officeDocument/2006/relationships/image" Id="rId3"/></Relationships>
</file>

<file path=ppt/slides/_rels/slide8.xml.rels><?xml version="1.0" encoding="UTF-8" standalone="yes"?><Relationships xmlns="http://schemas.openxmlformats.org/package/2006/relationships"><Relationship Target="../notesSlides/notesSlide8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9.xml.rels><?xml version="1.0" encoding="UTF-8" standalone="yes"?><Relationships xmlns="http://schemas.openxmlformats.org/package/2006/relationships"><Relationship Target="../notesSlides/notesSlide9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" name="Shape 2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3" name="Shape 23"/>
          <p:cNvSpPr/>
          <p:nvPr/>
        </p:nvSpPr>
        <p:spPr>
          <a:xfrm>
            <a:off y="1472225" x="-20625"/>
            <a:ext cy="966300" cx="9164699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24" name="Shape 24"/>
          <p:cNvPicPr preferRelativeResize="0"/>
          <p:nvPr/>
        </p:nvPicPr>
        <p:blipFill>
          <a:blip r:embed="rId3">
            <a:alphaModFix amt="65000"/>
          </a:blip>
          <a:stretch>
            <a:fillRect/>
          </a:stretch>
        </p:blipFill>
        <p:spPr>
          <a:xfrm rot="3395999">
            <a:off y="-808549" x="-755024"/>
            <a:ext cy="5143500" cx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Shape 25"/>
          <p:cNvSpPr txBox="1"/>
          <p:nvPr>
            <p:ph type="ctrTitle"/>
          </p:nvPr>
        </p:nvSpPr>
        <p:spPr>
          <a:xfrm>
            <a:off y="1243617" x="675525"/>
            <a:ext cy="1159799" cx="77724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latin typeface="Ubuntu"/>
                <a:ea typeface="Ubuntu"/>
                <a:cs typeface="Ubuntu"/>
                <a:sym typeface="Ubuntu"/>
              </a:rPr>
              <a:t>Creative Confidence</a:t>
            </a:r>
          </a:p>
        </p:txBody>
      </p:sp>
      <p:sp>
        <p:nvSpPr>
          <p:cNvPr id="26" name="Shape 26"/>
          <p:cNvSpPr txBox="1"/>
          <p:nvPr>
            <p:ph idx="1" type="subTitle"/>
          </p:nvPr>
        </p:nvSpPr>
        <p:spPr>
          <a:xfrm>
            <a:off y="2743425" x="3258375"/>
            <a:ext cy="784799" cx="56546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Sukhi Gulati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Lawrence Murata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Alka Nath</a:t>
            </a:r>
          </a:p>
          <a:p>
            <a:pPr>
              <a:spcBef>
                <a:spcPts val="0"/>
              </a:spcBef>
              <a:buNone/>
            </a:pPr>
            <a:r>
              <a:rPr lang="en"/>
              <a:t>Julie Ni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8" name="Shape 8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9" name="Shape 89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algn="ctr" rtl="0" lvl="0">
              <a:spcBef>
                <a:spcPts val="0"/>
              </a:spcBef>
              <a:buNone/>
            </a:pPr>
            <a:r>
              <a:rPr lang="en">
                <a:solidFill>
                  <a:schemeClr val="accent5"/>
                </a:solidFill>
                <a:latin typeface="Ubuntu"/>
                <a:ea typeface="Ubuntu"/>
                <a:cs typeface="Ubuntu"/>
                <a:sym typeface="Ubuntu"/>
              </a:rPr>
              <a:t>Problem Overview</a:t>
            </a:r>
          </a:p>
        </p:txBody>
      </p:sp>
      <p:sp>
        <p:nvSpPr>
          <p:cNvPr id="90" name="Shape 90"/>
          <p:cNvSpPr txBox="1"/>
          <p:nvPr>
            <p:ph idx="1" type="body"/>
          </p:nvPr>
        </p:nvSpPr>
        <p:spPr>
          <a:xfrm>
            <a:off y="1467225" x="222650"/>
            <a:ext cy="3354599" cx="42296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381000" marL="45720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➢"/>
            </a:pPr>
            <a:r>
              <a:rPr sz="2400" lang="en"/>
              <a:t>Office</a:t>
            </a:r>
          </a:p>
          <a:p>
            <a:pPr rtl="0" lvl="0" indent="-381000" marL="45720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➢"/>
            </a:pPr>
            <a:r>
              <a:rPr sz="2400" lang="en"/>
              <a:t>At home/bedroom</a:t>
            </a:r>
          </a:p>
          <a:p>
            <a:pPr rtl="0" lvl="0" indent="-381000" marL="45720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➢"/>
            </a:pPr>
            <a:r>
              <a:rPr sz="2400" lang="en"/>
              <a:t>While walking in the park</a:t>
            </a:r>
          </a:p>
          <a:p>
            <a:pPr rtl="0" lvl="0" indent="-381000" marL="45720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➢"/>
            </a:pPr>
            <a:r>
              <a:rPr sz="2400" lang="en"/>
              <a:t>Coffee Shop</a:t>
            </a:r>
          </a:p>
          <a:p>
            <a:pPr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b="1" sz="2400">
              <a:solidFill>
                <a:srgbClr val="F1C232"/>
              </a:solidFill>
            </a:endParaRPr>
          </a:p>
          <a:p>
            <a:pPr algn="ctr" rtl="0" lvl="0">
              <a:lnSpc>
                <a:spcPct val="115000"/>
              </a:lnSpc>
              <a:spcBef>
                <a:spcPts val="0"/>
              </a:spcBef>
              <a:buNone/>
            </a:pPr>
            <a:r>
              <a:rPr b="1" sz="2400" lang="en">
                <a:solidFill>
                  <a:srgbClr val="F1C232"/>
                </a:solidFill>
              </a:rPr>
              <a:t>No judgement</a:t>
            </a:r>
            <a:r>
              <a:rPr sz="2400" lang="en"/>
              <a:t> zone</a:t>
            </a:r>
          </a:p>
        </p:txBody>
      </p:sp>
      <p:sp>
        <p:nvSpPr>
          <p:cNvPr id="91" name="Shape 91"/>
          <p:cNvSpPr txBox="1"/>
          <p:nvPr>
            <p:ph idx="2" type="title"/>
          </p:nvPr>
        </p:nvSpPr>
        <p:spPr>
          <a:xfrm>
            <a:off y="205975" x="50"/>
            <a:ext cy="857400" cx="9144000"/>
          </a:xfrm>
          <a:prstGeom prst="rect">
            <a:avLst/>
          </a:prstGeom>
          <a:solidFill>
            <a:srgbClr val="F3F3F3"/>
          </a:solidFill>
        </p:spPr>
        <p:txBody>
          <a:bodyPr bIns="91425" rIns="91425" lIns="91425" tIns="91425" anchor="b" anchorCtr="0">
            <a:noAutofit/>
          </a:bodyPr>
          <a:lstStyle/>
          <a:p>
            <a:pPr algn="ctr" rtl="0" lvl="0">
              <a:spcBef>
                <a:spcPts val="0"/>
              </a:spcBef>
              <a:buNone/>
            </a:pPr>
            <a:r>
              <a:rPr lang="en">
                <a:solidFill>
                  <a:schemeClr val="accent5"/>
                </a:solidFill>
                <a:latin typeface="Ubuntu"/>
                <a:ea typeface="Ubuntu"/>
                <a:cs typeface="Ubuntu"/>
                <a:sym typeface="Ubuntu"/>
              </a:rPr>
              <a:t>WHERE USERS WORK</a:t>
            </a:r>
          </a:p>
        </p:txBody>
      </p:sp>
      <p:pic>
        <p:nvPicPr>
          <p:cNvPr id="92" name="Shape 92"/>
          <p:cNvPicPr preferRelativeResize="0"/>
          <p:nvPr/>
        </p:nvPicPr>
        <p:blipFill rotWithShape="1">
          <a:blip r:embed="rId3">
            <a:alphaModFix/>
          </a:blip>
          <a:srcRect t="0" b="0" r="2355" l="7408"/>
          <a:stretch/>
        </p:blipFill>
        <p:spPr>
          <a:xfrm>
            <a:off y="1508500" x="4421450"/>
            <a:ext cy="3181350" cx="429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6" name="Shape 9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7" name="Shape 97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algn="ctr" rtl="0" lvl="0">
              <a:spcBef>
                <a:spcPts val="0"/>
              </a:spcBef>
              <a:buNone/>
            </a:pPr>
            <a:r>
              <a:rPr lang="en">
                <a:solidFill>
                  <a:schemeClr val="accent5"/>
                </a:solidFill>
                <a:latin typeface="Ubuntu"/>
                <a:ea typeface="Ubuntu"/>
                <a:cs typeface="Ubuntu"/>
                <a:sym typeface="Ubuntu"/>
              </a:rPr>
              <a:t>Problem Overview</a:t>
            </a:r>
          </a:p>
        </p:txBody>
      </p:sp>
      <p:sp>
        <p:nvSpPr>
          <p:cNvPr id="98" name="Shape 98"/>
          <p:cNvSpPr txBox="1"/>
          <p:nvPr>
            <p:ph idx="1" type="body"/>
          </p:nvPr>
        </p:nvSpPr>
        <p:spPr>
          <a:xfrm>
            <a:off y="1204725" x="356350"/>
            <a:ext cy="3791400" cx="49872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381000" marL="45720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➢"/>
            </a:pPr>
            <a:r>
              <a:rPr sz="2400" lang="en"/>
              <a:t>YouTube videos</a:t>
            </a:r>
          </a:p>
          <a:p>
            <a:pPr rtl="0" lvl="0" indent="-381000" marL="45720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➢"/>
            </a:pPr>
            <a:r>
              <a:rPr sz="2400" lang="en"/>
              <a:t>Arrows/circling on whiteboard</a:t>
            </a:r>
          </a:p>
          <a:p>
            <a:pPr rtl="0" lvl="0" indent="-381000" marL="45720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➢"/>
            </a:pPr>
            <a:r>
              <a:rPr sz="2400" lang="en"/>
              <a:t>Logbook</a:t>
            </a:r>
          </a:p>
          <a:p>
            <a:pPr rtl="0" lv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sz="2400"/>
          </a:p>
          <a:p>
            <a:pPr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sz="1200"/>
          </a:p>
          <a:p>
            <a:pPr rtl="0">
              <a:lnSpc>
                <a:spcPct val="115000"/>
              </a:lnSpc>
              <a:spcBef>
                <a:spcPts val="0"/>
              </a:spcBef>
              <a:buNone/>
            </a:pPr>
            <a:r>
              <a:rPr sz="1400" lang="en"/>
              <a:t>*These tools need to be actively sought out</a:t>
            </a:r>
          </a:p>
          <a:p>
            <a:pPr rtl="0" lvl="0" indent="-355600" marL="45720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➢"/>
            </a:pPr>
            <a:r>
              <a:rPr sz="2000" lang="en"/>
              <a:t>Need to be </a:t>
            </a:r>
            <a:r>
              <a:rPr b="1" sz="2000" lang="en">
                <a:solidFill>
                  <a:srgbClr val="F1C232"/>
                </a:solidFill>
              </a:rPr>
              <a:t>integrated</a:t>
            </a:r>
            <a:r>
              <a:rPr sz="2000" lang="en"/>
              <a:t> with daily life</a:t>
            </a:r>
          </a:p>
        </p:txBody>
      </p:sp>
      <p:sp>
        <p:nvSpPr>
          <p:cNvPr id="99" name="Shape 99"/>
          <p:cNvSpPr txBox="1"/>
          <p:nvPr>
            <p:ph idx="2" type="title"/>
          </p:nvPr>
        </p:nvSpPr>
        <p:spPr>
          <a:xfrm>
            <a:off y="205975" x="50"/>
            <a:ext cy="857400" cx="9144000"/>
          </a:xfrm>
          <a:prstGeom prst="rect">
            <a:avLst/>
          </a:prstGeom>
          <a:solidFill>
            <a:srgbClr val="F3F3F3"/>
          </a:solidFill>
        </p:spPr>
        <p:txBody>
          <a:bodyPr bIns="91425" rIns="91425" lIns="91425" tIns="91425" anchor="b" anchorCtr="0">
            <a:noAutofit/>
          </a:bodyPr>
          <a:lstStyle/>
          <a:p>
            <a:pPr algn="ctr" rtl="0" lvl="0">
              <a:spcBef>
                <a:spcPts val="0"/>
              </a:spcBef>
              <a:buNone/>
            </a:pPr>
            <a:r>
              <a:rPr lang="en">
                <a:solidFill>
                  <a:schemeClr val="accent5"/>
                </a:solidFill>
                <a:latin typeface="Ubuntu"/>
                <a:ea typeface="Ubuntu"/>
                <a:cs typeface="Ubuntu"/>
                <a:sym typeface="Ubuntu"/>
              </a:rPr>
              <a:t>AVAILABLE TOOLS</a:t>
            </a:r>
          </a:p>
        </p:txBody>
      </p:sp>
      <p:pic>
        <p:nvPicPr>
          <p:cNvPr id="100" name="Shape 100"/>
          <p:cNvPicPr preferRelativeResize="0"/>
          <p:nvPr/>
        </p:nvPicPr>
        <p:blipFill rotWithShape="1">
          <a:blip r:embed="rId3">
            <a:alphaModFix/>
          </a:blip>
          <a:srcRect t="3552" b="10001" r="0" l="17464"/>
          <a:stretch/>
        </p:blipFill>
        <p:spPr>
          <a:xfrm>
            <a:off y="1141550" x="5609075"/>
            <a:ext cy="3932699" cx="2816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4" name="Shape 10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5" name="Shape 105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algn="ctr" rtl="0" lvl="0">
              <a:spcBef>
                <a:spcPts val="0"/>
              </a:spcBef>
              <a:buNone/>
            </a:pPr>
            <a:r>
              <a:rPr lang="en">
                <a:solidFill>
                  <a:schemeClr val="accent5"/>
                </a:solidFill>
                <a:latin typeface="Ubuntu"/>
                <a:ea typeface="Ubuntu"/>
                <a:cs typeface="Ubuntu"/>
                <a:sym typeface="Ubuntu"/>
              </a:rPr>
              <a:t>Problem Overview</a:t>
            </a:r>
          </a:p>
        </p:txBody>
      </p:sp>
      <p:sp>
        <p:nvSpPr>
          <p:cNvPr id="106" name="Shape 106"/>
          <p:cNvSpPr txBox="1"/>
          <p:nvPr>
            <p:ph idx="1" type="body"/>
          </p:nvPr>
        </p:nvSpPr>
        <p:spPr>
          <a:xfrm>
            <a:off y="1139575" x="356350"/>
            <a:ext cy="3932699" cx="87434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➢"/>
            </a:pPr>
            <a:r>
              <a:rPr lang="en"/>
              <a:t>Whiteboard/post-it notes</a:t>
            </a:r>
          </a:p>
          <a:p>
            <a:pPr rtl="0" lvl="0" indent="-419100" marL="45720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➢"/>
            </a:pPr>
            <a:r>
              <a:rPr lang="en"/>
              <a:t>Talking to each other</a:t>
            </a:r>
          </a:p>
          <a:p>
            <a:pPr rtl="0" lv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 lvl="0" indent="-419100" marL="45720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➢"/>
            </a:pPr>
            <a:r>
              <a:rPr lang="en"/>
              <a:t>Our idea = creativity as an internal process</a:t>
            </a:r>
          </a:p>
          <a:p>
            <a:pPr rtl="0" lvl="1" indent="-393700" marL="91440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○"/>
            </a:pPr>
            <a:r>
              <a:rPr b="1" sz="2600" lang="en">
                <a:solidFill>
                  <a:srgbClr val="F1C232"/>
                </a:solidFill>
              </a:rPr>
              <a:t>Idea Genesis (Internal)</a:t>
            </a:r>
            <a:r>
              <a:rPr sz="2600" lang="en"/>
              <a:t> </a:t>
            </a:r>
            <a:r>
              <a:rPr sz="2600" lang="en">
                <a:solidFill>
                  <a:srgbClr val="BF9000"/>
                </a:solidFill>
              </a:rPr>
              <a:t>→</a:t>
            </a:r>
            <a:r>
              <a:rPr sz="2600" lang="en"/>
              <a:t> Feedback (External) </a:t>
            </a:r>
          </a:p>
        </p:txBody>
      </p:sp>
      <p:sp>
        <p:nvSpPr>
          <p:cNvPr id="107" name="Shape 107"/>
          <p:cNvSpPr txBox="1"/>
          <p:nvPr>
            <p:ph idx="2" type="title"/>
          </p:nvPr>
        </p:nvSpPr>
        <p:spPr>
          <a:xfrm>
            <a:off y="205975" x="50"/>
            <a:ext cy="857400" cx="9144000"/>
          </a:xfrm>
          <a:prstGeom prst="rect">
            <a:avLst/>
          </a:prstGeom>
          <a:solidFill>
            <a:srgbClr val="F3F3F3"/>
          </a:solidFill>
        </p:spPr>
        <p:txBody>
          <a:bodyPr bIns="91425" rIns="91425" lIns="91425" tIns="91425" anchor="b" anchorCtr="0">
            <a:noAutofit/>
          </a:bodyPr>
          <a:lstStyle/>
          <a:p>
            <a:pPr algn="ctr" rtl="0" lvl="0">
              <a:spcBef>
                <a:spcPts val="0"/>
              </a:spcBef>
              <a:buNone/>
            </a:pPr>
            <a:r>
              <a:rPr lang="en">
                <a:solidFill>
                  <a:schemeClr val="accent5"/>
                </a:solidFill>
                <a:latin typeface="Ubuntu"/>
                <a:ea typeface="Ubuntu"/>
                <a:cs typeface="Ubuntu"/>
                <a:sym typeface="Ubuntu"/>
              </a:rPr>
              <a:t>USER COMMUNICATION</a:t>
            </a:r>
          </a:p>
        </p:txBody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1" name="Shape 11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2" name="Shape 112"/>
          <p:cNvSpPr/>
          <p:nvPr/>
        </p:nvSpPr>
        <p:spPr>
          <a:xfrm>
            <a:off y="1472225" x="-20625"/>
            <a:ext cy="966300" cx="9164699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13" name="Shape 113"/>
          <p:cNvPicPr preferRelativeResize="0"/>
          <p:nvPr/>
        </p:nvPicPr>
        <p:blipFill>
          <a:blip r:embed="rId3">
            <a:alphaModFix amt="65000"/>
          </a:blip>
          <a:stretch>
            <a:fillRect/>
          </a:stretch>
        </p:blipFill>
        <p:spPr>
          <a:xfrm rot="3395999">
            <a:off y="-808549" x="-755024"/>
            <a:ext cy="5143500" cx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Shape 114"/>
          <p:cNvSpPr txBox="1"/>
          <p:nvPr>
            <p:ph type="ctrTitle"/>
          </p:nvPr>
        </p:nvSpPr>
        <p:spPr>
          <a:xfrm>
            <a:off y="1243625" x="-20625"/>
            <a:ext cy="1159799" cx="9164699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>
                <a:latin typeface="Ubuntu"/>
                <a:ea typeface="Ubuntu"/>
                <a:cs typeface="Ubuntu"/>
                <a:sym typeface="Ubuntu"/>
              </a:rPr>
              <a:t>Three Representative Tasks</a:t>
            </a:r>
          </a:p>
        </p:txBody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8" name="Shape 11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9" name="Shape 119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algn="ctr" rtl="0" lvl="0">
              <a:spcBef>
                <a:spcPts val="0"/>
              </a:spcBef>
              <a:buNone/>
            </a:pPr>
            <a:r>
              <a:rPr lang="en">
                <a:solidFill>
                  <a:schemeClr val="accent5"/>
                </a:solidFill>
                <a:latin typeface="Ubuntu"/>
                <a:ea typeface="Ubuntu"/>
                <a:cs typeface="Ubuntu"/>
                <a:sym typeface="Ubuntu"/>
              </a:rPr>
              <a:t>Problem Overview</a:t>
            </a:r>
          </a:p>
        </p:txBody>
      </p:sp>
      <p:sp>
        <p:nvSpPr>
          <p:cNvPr id="120" name="Shape 120"/>
          <p:cNvSpPr txBox="1"/>
          <p:nvPr>
            <p:ph idx="1" type="body"/>
          </p:nvPr>
        </p:nvSpPr>
        <p:spPr>
          <a:xfrm>
            <a:off y="2099225" x="232375"/>
            <a:ext cy="2897399" cx="87701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/>
              <a:t>Record ideas and insights and save for later</a:t>
            </a:r>
          </a:p>
          <a:p>
            <a:pPr algn="ctr" rtl="0" lvl="0" indent="-381000" marL="45720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➢"/>
            </a:pPr>
            <a:r>
              <a:rPr sz="2400" lang="en"/>
              <a:t>For spontaneous and on-the-go creation</a:t>
            </a:r>
          </a:p>
        </p:txBody>
      </p:sp>
      <p:sp>
        <p:nvSpPr>
          <p:cNvPr id="121" name="Shape 121"/>
          <p:cNvSpPr txBox="1"/>
          <p:nvPr>
            <p:ph idx="2" type="title"/>
          </p:nvPr>
        </p:nvSpPr>
        <p:spPr>
          <a:xfrm>
            <a:off y="205975" x="50"/>
            <a:ext cy="857400" cx="9144000"/>
          </a:xfrm>
          <a:prstGeom prst="rect">
            <a:avLst/>
          </a:prstGeom>
          <a:solidFill>
            <a:srgbClr val="F3F3F3"/>
          </a:solidFill>
        </p:spPr>
        <p:txBody>
          <a:bodyPr bIns="91425" rIns="91425" lIns="91425" tIns="91425" anchor="b" anchorCtr="0">
            <a:noAutofit/>
          </a:bodyPr>
          <a:lstStyle/>
          <a:p>
            <a:pPr algn="ctr" rtl="0" lvl="0">
              <a:spcBef>
                <a:spcPts val="0"/>
              </a:spcBef>
              <a:buNone/>
            </a:pPr>
            <a:r>
              <a:rPr lang="en">
                <a:solidFill>
                  <a:schemeClr val="accent5"/>
                </a:solidFill>
                <a:latin typeface="Ubuntu"/>
                <a:ea typeface="Ubuntu"/>
                <a:cs typeface="Ubuntu"/>
                <a:sym typeface="Ubuntu"/>
              </a:rPr>
              <a:t>TASK 1: Capture and Save</a:t>
            </a:r>
          </a:p>
        </p:txBody>
      </p: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5" name="Shape 12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6" name="Shape 126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algn="ctr" rtl="0" lvl="0">
              <a:spcBef>
                <a:spcPts val="0"/>
              </a:spcBef>
              <a:buNone/>
            </a:pPr>
            <a:r>
              <a:rPr lang="en">
                <a:solidFill>
                  <a:schemeClr val="accent5"/>
                </a:solidFill>
                <a:latin typeface="Ubuntu"/>
                <a:ea typeface="Ubuntu"/>
                <a:cs typeface="Ubuntu"/>
                <a:sym typeface="Ubuntu"/>
              </a:rPr>
              <a:t>Problem Overview</a:t>
            </a:r>
          </a:p>
        </p:txBody>
      </p:sp>
      <p:sp>
        <p:nvSpPr>
          <p:cNvPr id="127" name="Shape 127"/>
          <p:cNvSpPr txBox="1"/>
          <p:nvPr>
            <p:ph idx="2" type="title"/>
          </p:nvPr>
        </p:nvSpPr>
        <p:spPr>
          <a:xfrm>
            <a:off y="205975" x="50"/>
            <a:ext cy="857400" cx="9144000"/>
          </a:xfrm>
          <a:prstGeom prst="rect">
            <a:avLst/>
          </a:prstGeom>
          <a:solidFill>
            <a:srgbClr val="F3F3F3"/>
          </a:solidFill>
        </p:spPr>
        <p:txBody>
          <a:bodyPr bIns="91425" rIns="91425" lIns="91425" tIns="91425" anchor="b" anchorCtr="0">
            <a:noAutofit/>
          </a:bodyPr>
          <a:lstStyle/>
          <a:p>
            <a:pPr algn="ctr" rtl="0" lvl="0">
              <a:spcBef>
                <a:spcPts val="0"/>
              </a:spcBef>
              <a:buNone/>
            </a:pPr>
            <a:r>
              <a:rPr lang="en">
                <a:solidFill>
                  <a:schemeClr val="accent5"/>
                </a:solidFill>
                <a:latin typeface="Ubuntu"/>
                <a:ea typeface="Ubuntu"/>
                <a:cs typeface="Ubuntu"/>
                <a:sym typeface="Ubuntu"/>
              </a:rPr>
              <a:t>TASK 2: Connect the Dots</a:t>
            </a:r>
          </a:p>
        </p:txBody>
      </p:sp>
      <p:sp>
        <p:nvSpPr>
          <p:cNvPr id="128" name="Shape 128"/>
          <p:cNvSpPr txBox="1"/>
          <p:nvPr/>
        </p:nvSpPr>
        <p:spPr>
          <a:xfrm>
            <a:off y="2157800" x="175625"/>
            <a:ext cy="1166700" cx="88382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>
            <a:pPr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sz="3000" lang="en">
                <a:solidFill>
                  <a:schemeClr val="dk1"/>
                </a:solidFill>
              </a:rPr>
              <a:t>Draw connections and associations</a:t>
            </a:r>
          </a:p>
          <a:p>
            <a:pPr algn="ctr" rtl="0" lvl="0" indent="-381000" marL="45720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➢"/>
            </a:pPr>
            <a:r>
              <a:rPr sz="2400" lang="en">
                <a:solidFill>
                  <a:schemeClr val="dk1"/>
                </a:solidFill>
              </a:rPr>
              <a:t>Link seemingly unrelated ideas together → new idea!</a:t>
            </a:r>
          </a:p>
        </p:txBody>
      </p: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2" name="Shape 13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3" name="Shape 133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algn="ctr" rtl="0" lvl="0">
              <a:spcBef>
                <a:spcPts val="0"/>
              </a:spcBef>
              <a:buNone/>
            </a:pPr>
            <a:r>
              <a:rPr lang="en">
                <a:solidFill>
                  <a:schemeClr val="accent5"/>
                </a:solidFill>
                <a:latin typeface="Ubuntu"/>
                <a:ea typeface="Ubuntu"/>
                <a:cs typeface="Ubuntu"/>
                <a:sym typeface="Ubuntu"/>
              </a:rPr>
              <a:t>Problem Overview</a:t>
            </a:r>
          </a:p>
        </p:txBody>
      </p:sp>
      <p:sp>
        <p:nvSpPr>
          <p:cNvPr id="134" name="Shape 134"/>
          <p:cNvSpPr txBox="1"/>
          <p:nvPr>
            <p:ph idx="2" type="title"/>
          </p:nvPr>
        </p:nvSpPr>
        <p:spPr>
          <a:xfrm>
            <a:off y="205975" x="50"/>
            <a:ext cy="857400" cx="9144000"/>
          </a:xfrm>
          <a:prstGeom prst="rect">
            <a:avLst/>
          </a:prstGeom>
          <a:solidFill>
            <a:srgbClr val="F3F3F3"/>
          </a:solidFill>
        </p:spPr>
        <p:txBody>
          <a:bodyPr bIns="91425" rIns="91425" lIns="91425" tIns="91425" anchor="b" anchorCtr="0">
            <a:noAutofit/>
          </a:bodyPr>
          <a:lstStyle/>
          <a:p>
            <a:pPr algn="ctr" rtl="0" lvl="0">
              <a:spcBef>
                <a:spcPts val="0"/>
              </a:spcBef>
              <a:buNone/>
            </a:pPr>
            <a:r>
              <a:rPr lang="en">
                <a:solidFill>
                  <a:schemeClr val="accent5"/>
                </a:solidFill>
                <a:latin typeface="Ubuntu"/>
                <a:ea typeface="Ubuntu"/>
                <a:cs typeface="Ubuntu"/>
                <a:sym typeface="Ubuntu"/>
              </a:rPr>
              <a:t>TASK 3: Maintain Momentum</a:t>
            </a:r>
          </a:p>
        </p:txBody>
      </p:sp>
      <p:sp>
        <p:nvSpPr>
          <p:cNvPr id="135" name="Shape 135"/>
          <p:cNvSpPr txBox="1"/>
          <p:nvPr/>
        </p:nvSpPr>
        <p:spPr>
          <a:xfrm>
            <a:off y="1263150" x="797275"/>
            <a:ext cy="3319800" cx="7709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>
            <a:pPr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sz="3000" lang="en">
                <a:solidFill>
                  <a:schemeClr val="dk1"/>
                </a:solidFill>
              </a:rPr>
              <a:t>Keep continuous flow of inspiration</a:t>
            </a:r>
          </a:p>
          <a:p>
            <a:pPr algn="ctr" rtl="0" lvl="0" indent="-381000" marL="45720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➢"/>
            </a:pPr>
            <a:r>
              <a:rPr sz="2400" lang="en">
                <a:solidFill>
                  <a:schemeClr val="dk1"/>
                </a:solidFill>
              </a:rPr>
              <a:t>How to minimize times of “feeling stuck”</a:t>
            </a:r>
          </a:p>
          <a:p>
            <a:pPr algn="ctr" rtl="0" lvl="0" indent="-381000" marL="45720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➢"/>
            </a:pPr>
            <a:r>
              <a:rPr sz="2400" lang="en">
                <a:solidFill>
                  <a:schemeClr val="dk1"/>
                </a:solidFill>
              </a:rPr>
              <a:t>Step away from the process to refocus</a:t>
            </a:r>
          </a:p>
          <a:p>
            <a:pPr algn="ctr" rtl="0" lvl="0" indent="-381000" marL="45720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➢"/>
            </a:pPr>
            <a:r>
              <a:rPr sz="2400" lang="en">
                <a:solidFill>
                  <a:schemeClr val="dk1"/>
                </a:solidFill>
              </a:rPr>
              <a:t>Remain open to inspiration</a:t>
            </a:r>
          </a:p>
        </p:txBody>
      </p:sp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9" name="Shape 13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0" name="Shape 140"/>
          <p:cNvSpPr/>
          <p:nvPr/>
        </p:nvSpPr>
        <p:spPr>
          <a:xfrm>
            <a:off y="1472225" x="-20625"/>
            <a:ext cy="966300" cx="9164699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41" name="Shape 141"/>
          <p:cNvPicPr preferRelativeResize="0"/>
          <p:nvPr/>
        </p:nvPicPr>
        <p:blipFill>
          <a:blip r:embed="rId3">
            <a:alphaModFix amt="65000"/>
          </a:blip>
          <a:stretch>
            <a:fillRect/>
          </a:stretch>
        </p:blipFill>
        <p:spPr>
          <a:xfrm rot="3395999">
            <a:off y="-808549" x="-755024"/>
            <a:ext cy="5143500" cx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Shape 142"/>
          <p:cNvSpPr txBox="1"/>
          <p:nvPr>
            <p:ph type="ctrTitle"/>
          </p:nvPr>
        </p:nvSpPr>
        <p:spPr>
          <a:xfrm>
            <a:off y="1243625" x="-20625"/>
            <a:ext cy="1159799" cx="9164699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>
                <a:latin typeface="Ubuntu"/>
                <a:ea typeface="Ubuntu"/>
                <a:cs typeface="Ubuntu"/>
                <a:sym typeface="Ubuntu"/>
              </a:rPr>
              <a:t>Application Ideas</a:t>
            </a:r>
          </a:p>
        </p:txBody>
      </p:sp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6" name="Shape 14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7" name="Shape 147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algn="ctr" rtl="0" lvl="0">
              <a:spcBef>
                <a:spcPts val="0"/>
              </a:spcBef>
              <a:buNone/>
            </a:pPr>
            <a:r>
              <a:rPr lang="en">
                <a:solidFill>
                  <a:schemeClr val="accent5"/>
                </a:solidFill>
                <a:latin typeface="Ubuntu"/>
                <a:ea typeface="Ubuntu"/>
                <a:cs typeface="Ubuntu"/>
                <a:sym typeface="Ubuntu"/>
              </a:rPr>
              <a:t>Problem Overview</a:t>
            </a:r>
          </a:p>
        </p:txBody>
      </p:sp>
      <p:sp>
        <p:nvSpPr>
          <p:cNvPr id="148" name="Shape 148"/>
          <p:cNvSpPr txBox="1"/>
          <p:nvPr>
            <p:ph idx="1" type="body"/>
          </p:nvPr>
        </p:nvSpPr>
        <p:spPr>
          <a:xfrm>
            <a:off y="1208800" x="533125"/>
            <a:ext cy="3749099" cx="83624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algn="l" rtl="0" lvl="0" marR="0" indent="-41910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-"/>
            </a:pPr>
            <a:r>
              <a:rPr lang="en"/>
              <a:t>Project </a:t>
            </a:r>
            <a:r>
              <a:rPr b="1" lang="en"/>
              <a:t>Lists</a:t>
            </a:r>
          </a:p>
          <a:p>
            <a:pPr algn="l" rtl="0" lvl="1" marR="0" indent="-381000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80000"/>
              <a:buFont typeface="Arial"/>
              <a:buChar char="-"/>
            </a:pPr>
            <a:r>
              <a:rPr lang="en"/>
              <a:t>Creative Zones</a:t>
            </a:r>
          </a:p>
          <a:p>
            <a:pPr algn="l" rtl="0" lvl="0" marR="0" indent="-41910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-"/>
            </a:pPr>
            <a:r>
              <a:rPr b="1" lang="en"/>
              <a:t>Research</a:t>
            </a:r>
            <a:r>
              <a:rPr lang="en"/>
              <a:t> Oriented Tools</a:t>
            </a:r>
          </a:p>
          <a:p>
            <a:pPr algn="l" rtl="0" lvl="1" marR="0" indent="-381000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80000"/>
              <a:buFont typeface="Arial"/>
              <a:buChar char="-"/>
            </a:pPr>
            <a:r>
              <a:rPr lang="en"/>
              <a:t>Search Term Mapping / Association</a:t>
            </a:r>
          </a:p>
          <a:p>
            <a:pPr algn="l" rtl="0" lvl="1" marR="0" indent="-381000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80000"/>
              <a:buFont typeface="Arial"/>
              <a:buChar char="-"/>
            </a:pPr>
            <a:r>
              <a:rPr lang="en"/>
              <a:t>Discovery </a:t>
            </a:r>
            <a:r>
              <a:rPr u="sng" lang="en"/>
              <a:t>Visualization</a:t>
            </a:r>
          </a:p>
          <a:p>
            <a:pPr algn="l" rtl="0" lvl="1" marR="0" indent="-381000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80000"/>
              <a:buFont typeface="Arial"/>
              <a:buChar char="-"/>
            </a:pPr>
            <a:r>
              <a:rPr lang="en"/>
              <a:t>Language Processing Based Ideation</a:t>
            </a:r>
          </a:p>
          <a:p>
            <a:pPr algn="l" rtl="0" lvl="0" marR="0" indent="-41910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-"/>
            </a:pPr>
            <a:r>
              <a:rPr lang="en"/>
              <a:t>Chronological Progress </a:t>
            </a:r>
            <a:r>
              <a:rPr b="1" lang="en"/>
              <a:t>Charting</a:t>
            </a:r>
          </a:p>
        </p:txBody>
      </p:sp>
      <p:sp>
        <p:nvSpPr>
          <p:cNvPr id="149" name="Shape 149"/>
          <p:cNvSpPr txBox="1"/>
          <p:nvPr>
            <p:ph idx="2" type="title"/>
          </p:nvPr>
        </p:nvSpPr>
        <p:spPr>
          <a:xfrm>
            <a:off y="205975" x="50"/>
            <a:ext cy="857400" cx="9144000"/>
          </a:xfrm>
          <a:prstGeom prst="rect">
            <a:avLst/>
          </a:prstGeom>
          <a:solidFill>
            <a:srgbClr val="F3F3F3"/>
          </a:solidFill>
        </p:spPr>
        <p:txBody>
          <a:bodyPr bIns="91425" rIns="91425" lIns="91425" tIns="91425" anchor="b" anchorCtr="0">
            <a:noAutofit/>
          </a:bodyPr>
          <a:lstStyle/>
          <a:p>
            <a:pPr algn="ctr" rtl="0" lvl="0">
              <a:spcBef>
                <a:spcPts val="0"/>
              </a:spcBef>
              <a:buNone/>
            </a:pPr>
            <a:r>
              <a:rPr lang="en">
                <a:solidFill>
                  <a:schemeClr val="accent5"/>
                </a:solidFill>
                <a:latin typeface="Ubuntu"/>
                <a:ea typeface="Ubuntu"/>
                <a:cs typeface="Ubuntu"/>
                <a:sym typeface="Ubuntu"/>
              </a:rPr>
              <a:t>PROJECT-ORIENTED</a:t>
            </a:r>
          </a:p>
        </p:txBody>
      </p:sp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3" name="Shape 15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54" name="Shape 154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algn="ctr" rtl="0" lvl="0">
              <a:spcBef>
                <a:spcPts val="0"/>
              </a:spcBef>
              <a:buNone/>
            </a:pPr>
            <a:r>
              <a:rPr lang="en">
                <a:solidFill>
                  <a:schemeClr val="accent5"/>
                </a:solidFill>
                <a:latin typeface="Ubuntu"/>
                <a:ea typeface="Ubuntu"/>
                <a:cs typeface="Ubuntu"/>
                <a:sym typeface="Ubuntu"/>
              </a:rPr>
              <a:t>Problem Overview</a:t>
            </a:r>
          </a:p>
        </p:txBody>
      </p:sp>
      <p:sp>
        <p:nvSpPr>
          <p:cNvPr id="155" name="Shape 155"/>
          <p:cNvSpPr txBox="1"/>
          <p:nvPr>
            <p:ph idx="2" type="title"/>
          </p:nvPr>
        </p:nvSpPr>
        <p:spPr>
          <a:xfrm>
            <a:off y="205975" x="50"/>
            <a:ext cy="857400" cx="9144000"/>
          </a:xfrm>
          <a:prstGeom prst="rect">
            <a:avLst/>
          </a:prstGeom>
          <a:solidFill>
            <a:srgbClr val="F3F3F3"/>
          </a:solidFill>
        </p:spPr>
        <p:txBody>
          <a:bodyPr bIns="91425" rIns="91425" lIns="91425" tIns="91425" anchor="b" anchorCtr="0">
            <a:noAutofit/>
          </a:bodyPr>
          <a:lstStyle/>
          <a:p>
            <a:pPr algn="ctr" rtl="0" lvl="0">
              <a:spcBef>
                <a:spcPts val="0"/>
              </a:spcBef>
              <a:buNone/>
            </a:pPr>
            <a:r>
              <a:rPr lang="en">
                <a:solidFill>
                  <a:schemeClr val="accent5"/>
                </a:solidFill>
                <a:latin typeface="Ubuntu"/>
                <a:ea typeface="Ubuntu"/>
                <a:cs typeface="Ubuntu"/>
                <a:sym typeface="Ubuntu"/>
              </a:rPr>
              <a:t>PROJECT-ORIENTED</a:t>
            </a:r>
          </a:p>
        </p:txBody>
      </p:sp>
      <p:pic>
        <p:nvPicPr>
          <p:cNvPr id="156" name="Shape 156"/>
          <p:cNvPicPr preferRelativeResize="0"/>
          <p:nvPr/>
        </p:nvPicPr>
        <p:blipFill rotWithShape="1">
          <a:blip r:embed="rId3">
            <a:alphaModFix/>
          </a:blip>
          <a:srcRect t="22603" b="47075" r="55883" l="10524"/>
          <a:stretch/>
        </p:blipFill>
        <p:spPr>
          <a:xfrm>
            <a:off y="1077399" x="2624350"/>
            <a:ext cy="2611200" cx="1959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Shape 157"/>
          <p:cNvPicPr preferRelativeResize="0"/>
          <p:nvPr/>
        </p:nvPicPr>
        <p:blipFill rotWithShape="1">
          <a:blip r:embed="rId4">
            <a:alphaModFix/>
          </a:blip>
          <a:srcRect t="9814" b="22079" r="22250" l="6478"/>
          <a:stretch/>
        </p:blipFill>
        <p:spPr>
          <a:xfrm>
            <a:off y="1077400" x="304850"/>
            <a:ext cy="2664125" cx="20908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Shape 158"/>
          <p:cNvPicPr preferRelativeResize="0"/>
          <p:nvPr/>
        </p:nvPicPr>
        <p:blipFill rotWithShape="1">
          <a:blip r:embed="rId5">
            <a:alphaModFix/>
          </a:blip>
          <a:srcRect t="28070" b="30490" r="0" l="0"/>
          <a:stretch/>
        </p:blipFill>
        <p:spPr>
          <a:xfrm>
            <a:off y="3755550" x="228600"/>
            <a:ext cy="1385425" cx="2507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Shape 159"/>
          <p:cNvPicPr preferRelativeResize="0"/>
          <p:nvPr/>
        </p:nvPicPr>
        <p:blipFill rotWithShape="1">
          <a:blip r:embed="rId3">
            <a:alphaModFix/>
          </a:blip>
          <a:srcRect t="58107" b="15325" r="57760" l="11877"/>
          <a:stretch/>
        </p:blipFill>
        <p:spPr>
          <a:xfrm>
            <a:off y="2953287" x="4547525"/>
            <a:ext cy="2177952" cx="1866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Shape 160"/>
          <p:cNvPicPr preferRelativeResize="0"/>
          <p:nvPr/>
        </p:nvPicPr>
        <p:blipFill rotWithShape="1">
          <a:blip r:embed="rId6">
            <a:alphaModFix/>
          </a:blip>
          <a:srcRect t="20157" b="18444" r="5799" l="4843"/>
          <a:stretch/>
        </p:blipFill>
        <p:spPr>
          <a:xfrm>
            <a:off y="2957400" x="6566750"/>
            <a:ext cy="2125728" cx="2320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Shape 161"/>
          <p:cNvPicPr preferRelativeResize="0"/>
          <p:nvPr/>
        </p:nvPicPr>
        <p:blipFill rotWithShape="1">
          <a:blip r:embed="rId7">
            <a:alphaModFix/>
          </a:blip>
          <a:srcRect t="0" b="0" r="18536" l="12630"/>
          <a:stretch/>
        </p:blipFill>
        <p:spPr>
          <a:xfrm rot="-5400000">
            <a:off y="201900" x="5880224"/>
            <a:ext cy="3616974" cx="1865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Shape 162"/>
          <p:cNvPicPr preferRelativeResize="0"/>
          <p:nvPr/>
        </p:nvPicPr>
        <p:blipFill rotWithShape="1">
          <a:blip r:embed="rId8">
            <a:alphaModFix/>
          </a:blip>
          <a:srcRect t="17800" b="16101" r="6168" l="4297"/>
          <a:stretch/>
        </p:blipFill>
        <p:spPr>
          <a:xfrm>
            <a:off y="3637275" x="2953600"/>
            <a:ext cy="1493974" cx="15177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0" name="Shape 3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1" name="Shape 31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>
                <a:solidFill>
                  <a:schemeClr val="accent5"/>
                </a:solidFill>
                <a:latin typeface="Ubuntu"/>
                <a:ea typeface="Ubuntu"/>
                <a:cs typeface="Ubuntu"/>
                <a:sym typeface="Ubuntu"/>
              </a:rPr>
              <a:t>Problem Overview</a:t>
            </a:r>
          </a:p>
        </p:txBody>
      </p:sp>
      <p:sp>
        <p:nvSpPr>
          <p:cNvPr id="32" name="Shape 32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355600" marL="45720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➢"/>
            </a:pPr>
            <a:r>
              <a:rPr sz="2000" lang="en"/>
              <a:t>Creativity is a </a:t>
            </a:r>
            <a:r>
              <a:rPr sz="2000" lang="en" i="1"/>
              <a:t>world view</a:t>
            </a:r>
          </a:p>
          <a:p>
            <a:pPr rtl="0" lvl="0" indent="-355600" marL="45720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➢"/>
            </a:pPr>
            <a:r>
              <a:rPr sz="2000" lang="en"/>
              <a:t>Few tools to </a:t>
            </a:r>
            <a:r>
              <a:rPr sz="2000" lang="en" i="1"/>
              <a:t>develop</a:t>
            </a:r>
            <a:r>
              <a:rPr sz="2000" lang="en"/>
              <a:t> a creative intuition</a:t>
            </a:r>
          </a:p>
          <a:p>
            <a:pPr rtl="0" lvl="0" indent="-355600" marL="45720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➢"/>
            </a:pPr>
            <a:r>
              <a:rPr sz="2000" lang="en"/>
              <a:t>Creativity is often difficult to achieve</a:t>
            </a:r>
          </a:p>
          <a:p>
            <a:pPr rtl="0" lvl="1" indent="-355600" marL="91440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○"/>
            </a:pPr>
            <a:r>
              <a:rPr sz="2000" lang="en"/>
              <a:t>Lack of inspiration</a:t>
            </a:r>
          </a:p>
          <a:p>
            <a:pPr rtl="0" lvl="1" indent="-355600" marL="91440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○"/>
            </a:pPr>
            <a:r>
              <a:rPr sz="2000" lang="en"/>
              <a:t>Fear of judgement</a:t>
            </a:r>
          </a:p>
          <a:p>
            <a:pPr rtl="0" lvl="1" indent="-355600" marL="91440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○"/>
            </a:pPr>
            <a:r>
              <a:rPr sz="2000" lang="en"/>
              <a:t>Societal influences limit creativity</a:t>
            </a:r>
          </a:p>
          <a:p>
            <a:pPr algn="ctr" rtl="0" lvl="0" indent="0" marL="0">
              <a:lnSpc>
                <a:spcPct val="115000"/>
              </a:lnSpc>
              <a:spcBef>
                <a:spcPts val="0"/>
              </a:spcBef>
              <a:buNone/>
            </a:pPr>
            <a:r>
              <a:rPr lang="en"/>
              <a:t>A </a:t>
            </a:r>
            <a:r>
              <a:rPr b="1" lang="en">
                <a:solidFill>
                  <a:srgbClr val="F1C232"/>
                </a:solidFill>
              </a:rPr>
              <a:t>private</a:t>
            </a:r>
            <a:r>
              <a:rPr lang="en"/>
              <a:t> space to </a:t>
            </a:r>
            <a:r>
              <a:rPr b="1" lang="en">
                <a:solidFill>
                  <a:srgbClr val="F1C232"/>
                </a:solidFill>
              </a:rPr>
              <a:t>record</a:t>
            </a:r>
            <a:r>
              <a:rPr lang="en"/>
              <a:t>, </a:t>
            </a:r>
            <a:r>
              <a:rPr b="1" lang="en">
                <a:solidFill>
                  <a:srgbClr val="F1C232"/>
                </a:solidFill>
              </a:rPr>
              <a:t>exercise</a:t>
            </a:r>
            <a:r>
              <a:rPr lang="en"/>
              <a:t>, and </a:t>
            </a:r>
            <a:r>
              <a:rPr b="1" lang="en">
                <a:solidFill>
                  <a:srgbClr val="F1C232"/>
                </a:solidFill>
              </a:rPr>
              <a:t>integrate</a:t>
            </a:r>
            <a:r>
              <a:rPr lang="en"/>
              <a:t> creativity.</a:t>
            </a:r>
          </a:p>
        </p:txBody>
      </p:sp>
      <p:sp>
        <p:nvSpPr>
          <p:cNvPr id="33" name="Shape 33"/>
          <p:cNvSpPr txBox="1"/>
          <p:nvPr>
            <p:ph idx="2" type="title"/>
          </p:nvPr>
        </p:nvSpPr>
        <p:spPr>
          <a:xfrm>
            <a:off y="205975" x="50"/>
            <a:ext cy="857400" cx="9144000"/>
          </a:xfrm>
          <a:prstGeom prst="rect">
            <a:avLst/>
          </a:prstGeom>
          <a:solidFill>
            <a:srgbClr val="F3F3F3"/>
          </a:solidFill>
        </p:spPr>
        <p:txBody>
          <a:bodyPr bIns="91425" rIns="91425" lIns="91425" tIns="91425" anchor="b" anchorCtr="0">
            <a:noAutofit/>
          </a:bodyPr>
          <a:lstStyle/>
          <a:p>
            <a:pPr algn="ctr" rtl="0" lvl="0">
              <a:spcBef>
                <a:spcPts val="0"/>
              </a:spcBef>
              <a:buNone/>
            </a:pPr>
            <a:r>
              <a:rPr lang="en">
                <a:solidFill>
                  <a:schemeClr val="accent5"/>
                </a:solidFill>
                <a:latin typeface="Ubuntu"/>
                <a:ea typeface="Ubuntu"/>
                <a:cs typeface="Ubuntu"/>
                <a:sym typeface="Ubuntu"/>
              </a:rPr>
              <a:t>Overall Problem &amp; Solution</a:t>
            </a:r>
          </a:p>
        </p:txBody>
      </p:sp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6" name="Shape 16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67" name="Shape 167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algn="ctr" rtl="0" lvl="0">
              <a:spcBef>
                <a:spcPts val="0"/>
              </a:spcBef>
              <a:buNone/>
            </a:pPr>
            <a:r>
              <a:rPr lang="en">
                <a:solidFill>
                  <a:schemeClr val="accent5"/>
                </a:solidFill>
                <a:latin typeface="Ubuntu"/>
                <a:ea typeface="Ubuntu"/>
                <a:cs typeface="Ubuntu"/>
                <a:sym typeface="Ubuntu"/>
              </a:rPr>
              <a:t>Problem Overview</a:t>
            </a:r>
          </a:p>
        </p:txBody>
      </p:sp>
      <p:sp>
        <p:nvSpPr>
          <p:cNvPr id="168" name="Shape 168"/>
          <p:cNvSpPr txBox="1"/>
          <p:nvPr>
            <p:ph idx="1" type="body"/>
          </p:nvPr>
        </p:nvSpPr>
        <p:spPr>
          <a:xfrm>
            <a:off y="1208800" x="533125"/>
            <a:ext cy="3749099" cx="83624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algn="l" rtl="0" lvl="0" marR="0" indent="-41910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➢"/>
            </a:pPr>
            <a:r>
              <a:rPr b="1" lang="en"/>
              <a:t>Integrated</a:t>
            </a:r>
            <a:r>
              <a:rPr lang="en"/>
              <a:t> Creativity</a:t>
            </a:r>
          </a:p>
          <a:p>
            <a:pPr algn="l" rtl="0" lvl="0" marR="0" indent="-41910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➢"/>
            </a:pPr>
            <a:r>
              <a:rPr lang="en"/>
              <a:t>A New Way of </a:t>
            </a:r>
            <a:r>
              <a:rPr b="1" lang="en"/>
              <a:t>Thinking</a:t>
            </a:r>
          </a:p>
          <a:p>
            <a:pPr algn="l" rtl="0" lvl="1" marR="0" indent="-381000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80000"/>
              <a:buFont typeface="Arial"/>
              <a:buChar char="○"/>
            </a:pPr>
            <a:r>
              <a:rPr lang="en"/>
              <a:t>Observation Processing</a:t>
            </a:r>
          </a:p>
          <a:p>
            <a:pPr algn="l" rtl="0" lvl="1" marR="0" indent="-381000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80000"/>
              <a:buFont typeface="Arial"/>
              <a:buChar char="○"/>
            </a:pPr>
            <a:r>
              <a:rPr lang="en"/>
              <a:t>Associating Observations</a:t>
            </a:r>
          </a:p>
          <a:p>
            <a:pPr algn="l" rtl="0" lvl="0" marR="0" indent="-41910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➢"/>
            </a:pPr>
            <a:r>
              <a:rPr b="1" lang="en"/>
              <a:t>Recording </a:t>
            </a:r>
            <a:r>
              <a:rPr lang="en"/>
              <a:t>Ideas</a:t>
            </a:r>
          </a:p>
          <a:p>
            <a:pPr algn="l" rtl="0" lvl="1" marR="0" indent="-381000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80000"/>
              <a:buFont typeface="Arial"/>
              <a:buChar char="○"/>
            </a:pPr>
            <a:r>
              <a:rPr lang="en"/>
              <a:t>Text, Audio, Video</a:t>
            </a:r>
          </a:p>
          <a:p>
            <a:pPr algn="l" rtl="0" lvl="0" marR="0" indent="-41910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➢"/>
            </a:pPr>
            <a:r>
              <a:rPr lang="en"/>
              <a:t>Idea </a:t>
            </a:r>
            <a:r>
              <a:rPr b="1" lang="en"/>
              <a:t>Visualization</a:t>
            </a:r>
          </a:p>
        </p:txBody>
      </p:sp>
      <p:sp>
        <p:nvSpPr>
          <p:cNvPr id="169" name="Shape 169"/>
          <p:cNvSpPr txBox="1"/>
          <p:nvPr>
            <p:ph idx="2" type="title"/>
          </p:nvPr>
        </p:nvSpPr>
        <p:spPr>
          <a:xfrm>
            <a:off y="205975" x="50"/>
            <a:ext cy="857400" cx="9144000"/>
          </a:xfrm>
          <a:prstGeom prst="rect">
            <a:avLst/>
          </a:prstGeom>
          <a:solidFill>
            <a:srgbClr val="F3F3F3"/>
          </a:solidFill>
        </p:spPr>
        <p:txBody>
          <a:bodyPr bIns="91425" rIns="91425" lIns="91425" tIns="91425" anchor="b" anchorCtr="0">
            <a:noAutofit/>
          </a:bodyPr>
          <a:lstStyle/>
          <a:p>
            <a:pPr algn="ctr" rtl="0" lvl="0">
              <a:spcBef>
                <a:spcPts val="0"/>
              </a:spcBef>
              <a:buNone/>
            </a:pPr>
            <a:r>
              <a:rPr lang="en">
                <a:solidFill>
                  <a:schemeClr val="accent5"/>
                </a:solidFill>
                <a:latin typeface="Ubuntu"/>
                <a:ea typeface="Ubuntu"/>
                <a:cs typeface="Ubuntu"/>
                <a:sym typeface="Ubuntu"/>
              </a:rPr>
              <a:t>WORLDVIEW</a:t>
            </a:r>
          </a:p>
        </p:txBody>
      </p:sp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3" name="Shape 17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74" name="Shape 174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algn="ctr" rtl="0" lvl="0">
              <a:spcBef>
                <a:spcPts val="0"/>
              </a:spcBef>
              <a:buNone/>
            </a:pPr>
            <a:r>
              <a:rPr lang="en">
                <a:solidFill>
                  <a:schemeClr val="accent5"/>
                </a:solidFill>
                <a:latin typeface="Ubuntu"/>
                <a:ea typeface="Ubuntu"/>
                <a:cs typeface="Ubuntu"/>
                <a:sym typeface="Ubuntu"/>
              </a:rPr>
              <a:t>Problem Overview</a:t>
            </a:r>
          </a:p>
        </p:txBody>
      </p:sp>
      <p:sp>
        <p:nvSpPr>
          <p:cNvPr id="175" name="Shape 175"/>
          <p:cNvSpPr txBox="1"/>
          <p:nvPr>
            <p:ph idx="2" type="title"/>
          </p:nvPr>
        </p:nvSpPr>
        <p:spPr>
          <a:xfrm>
            <a:off y="205975" x="50"/>
            <a:ext cy="857400" cx="9144000"/>
          </a:xfrm>
          <a:prstGeom prst="rect">
            <a:avLst/>
          </a:prstGeom>
          <a:solidFill>
            <a:srgbClr val="F3F3F3"/>
          </a:solidFill>
        </p:spPr>
        <p:txBody>
          <a:bodyPr bIns="91425" rIns="91425" lIns="91425" tIns="91425" anchor="b" anchorCtr="0">
            <a:noAutofit/>
          </a:bodyPr>
          <a:lstStyle/>
          <a:p>
            <a:pPr algn="ctr" rtl="0" lvl="0">
              <a:spcBef>
                <a:spcPts val="0"/>
              </a:spcBef>
              <a:buNone/>
            </a:pPr>
            <a:r>
              <a:rPr lang="en">
                <a:solidFill>
                  <a:schemeClr val="accent5"/>
                </a:solidFill>
                <a:latin typeface="Ubuntu"/>
                <a:ea typeface="Ubuntu"/>
                <a:cs typeface="Ubuntu"/>
                <a:sym typeface="Ubuntu"/>
              </a:rPr>
              <a:t>WORLDVIEW</a:t>
            </a:r>
          </a:p>
        </p:txBody>
      </p:sp>
      <p:pic>
        <p:nvPicPr>
          <p:cNvPr id="176" name="Shape 176"/>
          <p:cNvPicPr preferRelativeResize="0"/>
          <p:nvPr/>
        </p:nvPicPr>
        <p:blipFill rotWithShape="1">
          <a:blip r:embed="rId3">
            <a:alphaModFix/>
          </a:blip>
          <a:srcRect t="2467" b="0" r="11468" l="21502"/>
          <a:stretch/>
        </p:blipFill>
        <p:spPr>
          <a:xfrm rot="-5400000">
            <a:off y="338161" x="880012"/>
            <a:ext cy="3315100" cx="1707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Shape 177"/>
          <p:cNvPicPr preferRelativeResize="0"/>
          <p:nvPr/>
        </p:nvPicPr>
        <p:blipFill rotWithShape="1">
          <a:blip r:embed="rId4">
            <a:alphaModFix/>
          </a:blip>
          <a:srcRect t="11971" b="0" r="22086" l="20975"/>
          <a:stretch/>
        </p:blipFill>
        <p:spPr>
          <a:xfrm rot="-5400000">
            <a:off y="125462" x="6322437"/>
            <a:ext cy="3650124" cx="1769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Shape 178"/>
          <p:cNvPicPr preferRelativeResize="0"/>
          <p:nvPr/>
        </p:nvPicPr>
        <p:blipFill rotWithShape="1">
          <a:blip r:embed="rId5">
            <a:alphaModFix/>
          </a:blip>
          <a:srcRect t="17165" b="7248" r="4709" l="6771"/>
          <a:stretch/>
        </p:blipFill>
        <p:spPr>
          <a:xfrm>
            <a:off y="2661050" x="4637996"/>
            <a:ext cy="2454826" cx="21548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Shape 179"/>
          <p:cNvPicPr preferRelativeResize="0"/>
          <p:nvPr/>
        </p:nvPicPr>
        <p:blipFill rotWithShape="1">
          <a:blip r:embed="rId6">
            <a:alphaModFix/>
          </a:blip>
          <a:srcRect t="12157" b="0" r="33423" l="15422"/>
          <a:stretch/>
        </p:blipFill>
        <p:spPr>
          <a:xfrm rot="-5400000">
            <a:off y="1743587" x="1369338"/>
            <a:ext cy="4589225" cx="2002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Shape 180"/>
          <p:cNvPicPr preferRelativeResize="0"/>
          <p:nvPr/>
        </p:nvPicPr>
        <p:blipFill rotWithShape="1">
          <a:blip r:embed="rId7">
            <a:alphaModFix/>
          </a:blip>
          <a:srcRect t="15016" b="4681" r="0" l="5410"/>
          <a:stretch/>
        </p:blipFill>
        <p:spPr>
          <a:xfrm>
            <a:off y="989529" x="3392125"/>
            <a:ext cy="2123395" cx="1874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Shape 181"/>
          <p:cNvPicPr preferRelativeResize="0"/>
          <p:nvPr/>
        </p:nvPicPr>
        <p:blipFill rotWithShape="1">
          <a:blip r:embed="rId8">
            <a:alphaModFix/>
          </a:blip>
          <a:srcRect t="5280" b="3826" r="0" l="0"/>
          <a:stretch/>
        </p:blipFill>
        <p:spPr>
          <a:xfrm>
            <a:off y="2319700" x="6793775"/>
            <a:ext cy="2712724" cx="2238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5" name="Shape 18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6" name="Shape 186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algn="ctr" rtl="0" lvl="0">
              <a:spcBef>
                <a:spcPts val="0"/>
              </a:spcBef>
              <a:buNone/>
            </a:pPr>
            <a:r>
              <a:rPr lang="en">
                <a:solidFill>
                  <a:schemeClr val="accent5"/>
                </a:solidFill>
                <a:latin typeface="Ubuntu"/>
                <a:ea typeface="Ubuntu"/>
                <a:cs typeface="Ubuntu"/>
                <a:sym typeface="Ubuntu"/>
              </a:rPr>
              <a:t>Problem Overview</a:t>
            </a:r>
          </a:p>
        </p:txBody>
      </p:sp>
      <p:sp>
        <p:nvSpPr>
          <p:cNvPr id="187" name="Shape 187"/>
          <p:cNvSpPr txBox="1"/>
          <p:nvPr>
            <p:ph idx="2" type="title"/>
          </p:nvPr>
        </p:nvSpPr>
        <p:spPr>
          <a:xfrm>
            <a:off y="205975" x="50"/>
            <a:ext cy="857400" cx="9144000"/>
          </a:xfrm>
          <a:prstGeom prst="rect">
            <a:avLst/>
          </a:prstGeom>
          <a:solidFill>
            <a:srgbClr val="F3F3F3"/>
          </a:solidFill>
        </p:spPr>
        <p:txBody>
          <a:bodyPr bIns="91425" rIns="91425" lIns="91425" tIns="91425" anchor="b" anchorCtr="0">
            <a:noAutofit/>
          </a:bodyPr>
          <a:lstStyle/>
          <a:p>
            <a:pPr algn="ctr" rtl="0" lvl="0">
              <a:spcBef>
                <a:spcPts val="0"/>
              </a:spcBef>
              <a:buNone/>
            </a:pPr>
            <a:r>
              <a:rPr lang="en">
                <a:solidFill>
                  <a:schemeClr val="accent5"/>
                </a:solidFill>
                <a:latin typeface="Ubuntu"/>
                <a:ea typeface="Ubuntu"/>
                <a:cs typeface="Ubuntu"/>
                <a:sym typeface="Ubuntu"/>
              </a:rPr>
              <a:t>CREATIVE DIGITIZED DIARY</a:t>
            </a:r>
          </a:p>
        </p:txBody>
      </p:sp>
      <p:sp>
        <p:nvSpPr>
          <p:cNvPr id="188" name="Shape 188"/>
          <p:cNvSpPr txBox="1"/>
          <p:nvPr>
            <p:ph idx="1" type="body"/>
          </p:nvPr>
        </p:nvSpPr>
        <p:spPr>
          <a:xfrm>
            <a:off y="1208800" x="533125"/>
            <a:ext cy="3749099" cx="83624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algn="l" rtl="0" lvl="0" marR="0" indent="-38100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➢"/>
            </a:pPr>
            <a:r>
              <a:rPr b="1" sz="2400" lang="en"/>
              <a:t>Journal</a:t>
            </a:r>
            <a:r>
              <a:rPr sz="2400" lang="en"/>
              <a:t> day-to-day progress</a:t>
            </a:r>
          </a:p>
          <a:p>
            <a:pPr algn="l" rtl="0" lvl="1" marR="0" indent="-342900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○"/>
            </a:pPr>
            <a:r>
              <a:rPr sz="1800" lang="en"/>
              <a:t>Encouraging daily thought -- automatically logged</a:t>
            </a:r>
          </a:p>
          <a:p>
            <a:pPr algn="l" rtl="0" lvl="1" marR="0" indent="-342900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○"/>
            </a:pPr>
            <a:r>
              <a:rPr sz="1800" lang="en"/>
              <a:t>Reminders to log</a:t>
            </a:r>
          </a:p>
          <a:p>
            <a:pPr algn="l" rtl="0" lvl="1" marR="0" indent="-342900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○"/>
            </a:pPr>
            <a:r>
              <a:rPr sz="1800" lang="en"/>
              <a:t>Accessible at any point in the day-- wearable!</a:t>
            </a:r>
          </a:p>
          <a:p>
            <a:pPr algn="l" rtl="0" lvl="0" marR="0" indent="-38100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➢"/>
            </a:pPr>
            <a:r>
              <a:rPr sz="2400" lang="en"/>
              <a:t>Structured </a:t>
            </a:r>
            <a:r>
              <a:rPr b="1" sz="2400" lang="en"/>
              <a:t>loosely</a:t>
            </a:r>
            <a:r>
              <a:rPr sz="2400" lang="en"/>
              <a:t> - more like a diary, but varied input types</a:t>
            </a:r>
          </a:p>
          <a:p>
            <a:pPr algn="l" rtl="0" lvl="0" marR="0" indent="-38100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➢"/>
            </a:pPr>
            <a:r>
              <a:rPr sz="2400" lang="en"/>
              <a:t>Timeline view - see </a:t>
            </a:r>
            <a:r>
              <a:rPr b="1" sz="2400" lang="en"/>
              <a:t>progress</a:t>
            </a:r>
            <a:r>
              <a:rPr sz="2400" lang="en"/>
              <a:t> over time</a:t>
            </a:r>
          </a:p>
          <a:p>
            <a:pPr algn="l" rtl="0" lvl="1" marR="0" indent="-342900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○"/>
            </a:pPr>
            <a:r>
              <a:rPr sz="1800" lang="en"/>
              <a:t>Not geared towards a </a:t>
            </a:r>
            <a:r>
              <a:rPr b="1" sz="1800" lang="en"/>
              <a:t>specific </a:t>
            </a:r>
            <a:r>
              <a:rPr sz="1800" lang="en"/>
              <a:t>end</a:t>
            </a:r>
          </a:p>
          <a:p>
            <a:pPr algn="l" rtl="0" lvl="1" marR="0" indent="-342900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○"/>
            </a:pPr>
            <a:r>
              <a:rPr sz="1800" lang="en"/>
              <a:t>Personal growth</a:t>
            </a:r>
          </a:p>
        </p:txBody>
      </p:sp>
    </p:spTree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2" name="Shape 19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93" name="Shape 193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algn="ctr" rtl="0" lvl="0">
              <a:spcBef>
                <a:spcPts val="0"/>
              </a:spcBef>
              <a:buNone/>
            </a:pPr>
            <a:r>
              <a:rPr lang="en">
                <a:solidFill>
                  <a:schemeClr val="accent5"/>
                </a:solidFill>
                <a:latin typeface="Ubuntu"/>
                <a:ea typeface="Ubuntu"/>
                <a:cs typeface="Ubuntu"/>
                <a:sym typeface="Ubuntu"/>
              </a:rPr>
              <a:t>Problem Overview</a:t>
            </a:r>
          </a:p>
        </p:txBody>
      </p:sp>
      <p:sp>
        <p:nvSpPr>
          <p:cNvPr id="194" name="Shape 194"/>
          <p:cNvSpPr txBox="1"/>
          <p:nvPr>
            <p:ph idx="2" type="title"/>
          </p:nvPr>
        </p:nvSpPr>
        <p:spPr>
          <a:xfrm>
            <a:off y="205975" x="50"/>
            <a:ext cy="857400" cx="9144000"/>
          </a:xfrm>
          <a:prstGeom prst="rect">
            <a:avLst/>
          </a:prstGeom>
          <a:solidFill>
            <a:srgbClr val="F3F3F3"/>
          </a:solidFill>
        </p:spPr>
        <p:txBody>
          <a:bodyPr bIns="91425" rIns="91425" lIns="91425" tIns="91425" anchor="b" anchorCtr="0">
            <a:noAutofit/>
          </a:bodyPr>
          <a:lstStyle/>
          <a:p>
            <a:pPr algn="ctr" rtl="0" lvl="0">
              <a:spcBef>
                <a:spcPts val="0"/>
              </a:spcBef>
              <a:buNone/>
            </a:pPr>
            <a:r>
              <a:rPr lang="en">
                <a:solidFill>
                  <a:schemeClr val="accent5"/>
                </a:solidFill>
                <a:latin typeface="Ubuntu"/>
                <a:ea typeface="Ubuntu"/>
                <a:cs typeface="Ubuntu"/>
                <a:sym typeface="Ubuntu"/>
              </a:rPr>
              <a:t>Creative Digitized Diary</a:t>
            </a:r>
          </a:p>
        </p:txBody>
      </p:sp>
      <p:pic>
        <p:nvPicPr>
          <p:cNvPr id="195" name="Shape 19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063375" x="11111"/>
            <a:ext cy="4080124" cx="30600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Shape 19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y="1063375" x="3060125"/>
            <a:ext cy="4080100" cx="3060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Shape 19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y="1063375" x="6083925"/>
            <a:ext cy="4080116" cx="3060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1" name="Shape 20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02" name="Shape 202"/>
          <p:cNvSpPr/>
          <p:nvPr/>
        </p:nvSpPr>
        <p:spPr>
          <a:xfrm>
            <a:off y="1472225" x="-20625"/>
            <a:ext cy="966300" cx="9164699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203" name="Shape 203"/>
          <p:cNvPicPr preferRelativeResize="0"/>
          <p:nvPr/>
        </p:nvPicPr>
        <p:blipFill>
          <a:blip r:embed="rId3">
            <a:alphaModFix amt="65000"/>
          </a:blip>
          <a:stretch>
            <a:fillRect/>
          </a:stretch>
        </p:blipFill>
        <p:spPr>
          <a:xfrm rot="3395999">
            <a:off y="-808549" x="-755024"/>
            <a:ext cy="5143500" cx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Shape 204"/>
          <p:cNvSpPr txBox="1"/>
          <p:nvPr>
            <p:ph type="ctrTitle"/>
          </p:nvPr>
        </p:nvSpPr>
        <p:spPr>
          <a:xfrm>
            <a:off y="1243625" x="-20625"/>
            <a:ext cy="1159799" cx="9164699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>
                <a:latin typeface="Ubuntu"/>
                <a:ea typeface="Ubuntu"/>
                <a:cs typeface="Ubuntu"/>
                <a:sym typeface="Ubuntu"/>
              </a:rPr>
              <a:t>Summary</a:t>
            </a:r>
          </a:p>
        </p:txBody>
      </p:sp>
      <p:sp>
        <p:nvSpPr>
          <p:cNvPr id="205" name="Shape 205"/>
          <p:cNvSpPr txBox="1"/>
          <p:nvPr/>
        </p:nvSpPr>
        <p:spPr>
          <a:xfrm>
            <a:off y="2544500" x="1936050"/>
            <a:ext cy="2446500" cx="7079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b="1" sz="3000" lang="en"/>
              <a:t>Creative Confidence </a:t>
            </a:r>
            <a:r>
              <a:rPr sz="3000" lang="en"/>
              <a:t>is an </a:t>
            </a:r>
            <a:r>
              <a:rPr b="1" sz="3000" lang="en">
                <a:solidFill>
                  <a:srgbClr val="F1C232"/>
                </a:solidFill>
              </a:rPr>
              <a:t>integrated</a:t>
            </a:r>
            <a:r>
              <a:rPr sz="3000" lang="en"/>
              <a:t>, daily-use tool used for developing </a:t>
            </a:r>
            <a:r>
              <a:rPr b="1" sz="3000" lang="en">
                <a:solidFill>
                  <a:srgbClr val="F1C232"/>
                </a:solidFill>
              </a:rPr>
              <a:t>creative intuition</a:t>
            </a:r>
            <a:r>
              <a:rPr sz="3000" lang="en"/>
              <a:t> through </a:t>
            </a:r>
            <a:r>
              <a:rPr b="1" sz="3000" lang="en">
                <a:solidFill>
                  <a:srgbClr val="F1C232"/>
                </a:solidFill>
              </a:rPr>
              <a:t>repetition</a:t>
            </a:r>
            <a:r>
              <a:rPr b="1" sz="3000" lang="en"/>
              <a:t> </a:t>
            </a:r>
            <a:r>
              <a:rPr sz="3000" lang="en"/>
              <a:t>and </a:t>
            </a:r>
            <a:r>
              <a:rPr b="1" sz="3000" lang="en">
                <a:solidFill>
                  <a:srgbClr val="F1C232"/>
                </a:solidFill>
              </a:rPr>
              <a:t>associative</a:t>
            </a:r>
            <a:r>
              <a:rPr sz="3000" lang="en"/>
              <a:t> ideation</a:t>
            </a:r>
            <a:r>
              <a:rPr b="1" sz="3000" lang="en"/>
              <a:t>.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7" name="Shape 3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8" name="Shape 38"/>
          <p:cNvSpPr/>
          <p:nvPr/>
        </p:nvSpPr>
        <p:spPr>
          <a:xfrm>
            <a:off y="1472225" x="-20625"/>
            <a:ext cy="966300" cx="9164699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39" name="Shape 39"/>
          <p:cNvPicPr preferRelativeResize="0"/>
          <p:nvPr/>
        </p:nvPicPr>
        <p:blipFill>
          <a:blip r:embed="rId3">
            <a:alphaModFix amt="65000"/>
          </a:blip>
          <a:stretch>
            <a:fillRect/>
          </a:stretch>
        </p:blipFill>
        <p:spPr>
          <a:xfrm rot="3395999">
            <a:off y="-808549" x="-755024"/>
            <a:ext cy="5143500" cx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Shape 40"/>
          <p:cNvSpPr txBox="1"/>
          <p:nvPr>
            <p:ph type="ctrTitle"/>
          </p:nvPr>
        </p:nvSpPr>
        <p:spPr>
          <a:xfrm>
            <a:off y="1375475" x="-20625"/>
            <a:ext cy="1159799" cx="9164699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>
                <a:latin typeface="Ubuntu"/>
                <a:ea typeface="Ubuntu"/>
                <a:cs typeface="Ubuntu"/>
                <a:sym typeface="Ubuntu"/>
              </a:rPr>
              <a:t>Contextual Inquiry 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4" name="Shape 4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algn="ctr" rtl="0" lvl="0">
              <a:spcBef>
                <a:spcPts val="0"/>
              </a:spcBef>
              <a:buNone/>
            </a:pPr>
            <a:r>
              <a:rPr lang="en">
                <a:solidFill>
                  <a:schemeClr val="accent5"/>
                </a:solidFill>
                <a:latin typeface="Ubuntu"/>
                <a:ea typeface="Ubuntu"/>
                <a:cs typeface="Ubuntu"/>
                <a:sym typeface="Ubuntu"/>
              </a:rPr>
              <a:t>Proposed Solution</a:t>
            </a:r>
          </a:p>
        </p:txBody>
      </p:sp>
      <p:sp>
        <p:nvSpPr>
          <p:cNvPr id="46" name="Shape 46"/>
          <p:cNvSpPr txBox="1"/>
          <p:nvPr>
            <p:ph idx="2" type="title"/>
          </p:nvPr>
        </p:nvSpPr>
        <p:spPr>
          <a:xfrm>
            <a:off y="205975" x="50"/>
            <a:ext cy="857400" cx="9144000"/>
          </a:xfrm>
          <a:prstGeom prst="rect">
            <a:avLst/>
          </a:prstGeom>
          <a:solidFill>
            <a:srgbClr val="F3F3F3"/>
          </a:solidFill>
        </p:spPr>
        <p:txBody>
          <a:bodyPr bIns="91425" rIns="91425" lIns="91425" tIns="91425" anchor="b" anchorCtr="0">
            <a:noAutofit/>
          </a:bodyPr>
          <a:lstStyle/>
          <a:p>
            <a:pPr algn="ctr" rtl="0" lvl="0">
              <a:spcBef>
                <a:spcPts val="0"/>
              </a:spcBef>
              <a:buNone/>
            </a:pPr>
            <a:r>
              <a:rPr sz="3400" lang="en">
                <a:solidFill>
                  <a:schemeClr val="accent5"/>
                </a:solidFill>
                <a:latin typeface="Ubuntu"/>
                <a:ea typeface="Ubuntu"/>
                <a:cs typeface="Ubuntu"/>
                <a:sym typeface="Ubuntu"/>
              </a:rPr>
              <a:t>Interviewees</a:t>
            </a:r>
          </a:p>
        </p:txBody>
      </p:sp>
      <p:sp>
        <p:nvSpPr>
          <p:cNvPr id="47" name="Shape 47"/>
          <p:cNvSpPr txBox="1"/>
          <p:nvPr>
            <p:ph idx="1" type="body"/>
          </p:nvPr>
        </p:nvSpPr>
        <p:spPr>
          <a:xfrm>
            <a:off y="1358125" x="288950"/>
            <a:ext cy="3861599" cx="87395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algn="l" rtl="0" marR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1" sz="2000" lang="en"/>
              <a:t>Brian - </a:t>
            </a:r>
            <a:r>
              <a:rPr sz="2000" lang="en"/>
              <a:t>an intercollegiate debate coach who is well known within the debate community. He doesn’t consider himself creative but his job includes counterintuitively creative elements.</a:t>
            </a:r>
          </a:p>
          <a:p>
            <a:pPr algn="l" rtl="0" marR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1" sz="2000" lang="en"/>
              <a:t>Sonja</a:t>
            </a:r>
            <a:r>
              <a:rPr sz="2000" lang="en"/>
              <a:t> - 22 year old industrial design student at U. of Oregon who was visiting the d. school. She is a problem solver, and allowed great insight into current tools.</a:t>
            </a:r>
          </a:p>
          <a:p>
            <a:pPr algn="l" rtl="0" lvl="0" marR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1" sz="2000" lang="en"/>
              <a:t>James</a:t>
            </a:r>
            <a:r>
              <a:rPr sz="2000" lang="en"/>
              <a:t> - Professional dancer and choreographer on Broadway - got a phone interview with him. We initially thought he would be a target user, he gave insight into the creative process.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1" name="Shape 5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2" name="Shape 52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algn="ctr" rtl="0" lvl="0">
              <a:spcBef>
                <a:spcPts val="0"/>
              </a:spcBef>
              <a:buNone/>
            </a:pPr>
            <a:r>
              <a:rPr lang="en">
                <a:solidFill>
                  <a:schemeClr val="accent5"/>
                </a:solidFill>
                <a:latin typeface="Ubuntu"/>
                <a:ea typeface="Ubuntu"/>
                <a:cs typeface="Ubuntu"/>
                <a:sym typeface="Ubuntu"/>
              </a:rPr>
              <a:t>Proposed Solution</a:t>
            </a:r>
          </a:p>
        </p:txBody>
      </p:sp>
      <p:sp>
        <p:nvSpPr>
          <p:cNvPr id="53" name="Shape 53"/>
          <p:cNvSpPr txBox="1"/>
          <p:nvPr>
            <p:ph idx="2" type="title"/>
          </p:nvPr>
        </p:nvSpPr>
        <p:spPr>
          <a:xfrm>
            <a:off y="205975" x="50"/>
            <a:ext cy="857400" cx="9144000"/>
          </a:xfrm>
          <a:prstGeom prst="rect">
            <a:avLst/>
          </a:prstGeom>
          <a:solidFill>
            <a:srgbClr val="F3F3F3"/>
          </a:solidFill>
        </p:spPr>
        <p:txBody>
          <a:bodyPr bIns="91425" rIns="91425" lIns="91425" tIns="91425" anchor="b" anchorCtr="0">
            <a:noAutofit/>
          </a:bodyPr>
          <a:lstStyle/>
          <a:p>
            <a:pPr algn="ctr" rtl="0" lvl="0">
              <a:spcBef>
                <a:spcPts val="0"/>
              </a:spcBef>
              <a:buNone/>
            </a:pPr>
            <a:r>
              <a:rPr sz="3400" lang="en">
                <a:solidFill>
                  <a:schemeClr val="accent5"/>
                </a:solidFill>
                <a:latin typeface="Ubuntu"/>
                <a:ea typeface="Ubuntu"/>
                <a:cs typeface="Ubuntu"/>
                <a:sym typeface="Ubuntu"/>
              </a:rPr>
              <a:t>Workspaces</a:t>
            </a:r>
          </a:p>
        </p:txBody>
      </p:sp>
      <p:pic>
        <p:nvPicPr>
          <p:cNvPr id="54" name="Shape 54"/>
          <p:cNvPicPr preferRelativeResize="0"/>
          <p:nvPr/>
        </p:nvPicPr>
        <p:blipFill rotWithShape="1">
          <a:blip r:embed="rId3">
            <a:alphaModFix/>
          </a:blip>
          <a:srcRect t="17484" b="3861" r="18276" l="14725"/>
          <a:stretch/>
        </p:blipFill>
        <p:spPr>
          <a:xfrm>
            <a:off y="1051574" x="5296400"/>
            <a:ext cy="4175875" cx="384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Shape 55"/>
          <p:cNvPicPr preferRelativeResize="0"/>
          <p:nvPr/>
        </p:nvPicPr>
        <p:blipFill rotWithShape="1">
          <a:blip r:embed="rId4">
            <a:alphaModFix/>
          </a:blip>
          <a:srcRect t="8785" b="14012" r="16265" l="16353"/>
          <a:stretch/>
        </p:blipFill>
        <p:spPr>
          <a:xfrm>
            <a:off y="1051575" x="2778750"/>
            <a:ext cy="4091925" cx="3586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Shape 56"/>
          <p:cNvPicPr preferRelativeResize="0"/>
          <p:nvPr/>
        </p:nvPicPr>
        <p:blipFill rotWithShape="1">
          <a:blip r:embed="rId5">
            <a:alphaModFix/>
          </a:blip>
          <a:srcRect t="21942" b="0" r="0" l="19413"/>
          <a:stretch/>
        </p:blipFill>
        <p:spPr>
          <a:xfrm>
            <a:off y="1090100" x="0"/>
            <a:ext cy="4014873" cx="2778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0" name="Shape 6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1" name="Shape 61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algn="ctr" rtl="0" lvl="0">
              <a:spcBef>
                <a:spcPts val="0"/>
              </a:spcBef>
              <a:buNone/>
            </a:pPr>
            <a:r>
              <a:rPr lang="en">
                <a:solidFill>
                  <a:schemeClr val="accent5"/>
                </a:solidFill>
                <a:latin typeface="Ubuntu"/>
                <a:ea typeface="Ubuntu"/>
                <a:cs typeface="Ubuntu"/>
                <a:sym typeface="Ubuntu"/>
              </a:rPr>
              <a:t>Proposed Solution</a:t>
            </a:r>
          </a:p>
        </p:txBody>
      </p:sp>
      <p:sp>
        <p:nvSpPr>
          <p:cNvPr id="62" name="Shape 62"/>
          <p:cNvSpPr txBox="1"/>
          <p:nvPr>
            <p:ph idx="1" type="body"/>
          </p:nvPr>
        </p:nvSpPr>
        <p:spPr>
          <a:xfrm>
            <a:off y="1063375" x="417100"/>
            <a:ext cy="3959700" cx="8634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algn="l" rtl="0" lvl="0" marR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1" sz="2400" lang="en"/>
              <a:t>The Creative Process</a:t>
            </a:r>
          </a:p>
          <a:p>
            <a:pPr algn="l" rtl="0" lvl="0" marR="0" indent="-355600" marL="4572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➢"/>
            </a:pPr>
            <a:r>
              <a:rPr sz="2000" lang="en"/>
              <a:t>Associative Ideation</a:t>
            </a:r>
          </a:p>
          <a:p>
            <a:pPr algn="l" rtl="0" lvl="1" marR="0" indent="-355600" marL="9144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○"/>
            </a:pPr>
            <a:r>
              <a:rPr sz="2000" lang="en"/>
              <a:t>Draw inspiration from multiple sources</a:t>
            </a:r>
          </a:p>
          <a:p>
            <a:pPr algn="l" rtl="0" lvl="0" marR="0" indent="-355600" marL="4572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➢"/>
            </a:pPr>
            <a:r>
              <a:rPr sz="2000" lang="en"/>
              <a:t>Occurs spontaneously, often during mundane situations, or in comfort zones</a:t>
            </a:r>
          </a:p>
          <a:p>
            <a:pPr algn="l" rtl="0" lvl="0" marR="0" indent="-355600" marL="4572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➢"/>
            </a:pPr>
            <a:r>
              <a:rPr sz="2000" lang="en"/>
              <a:t>On-the-spot thinking</a:t>
            </a:r>
          </a:p>
          <a:p>
            <a:pPr algn="l" rtl="0" lvl="0" marR="0" indent="-355600" marL="4572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➢"/>
            </a:pPr>
            <a:r>
              <a:rPr sz="2000" lang="en"/>
              <a:t>Needs to be integrated into daily life/tasks</a:t>
            </a:r>
          </a:p>
          <a:p>
            <a:pPr algn="l" rtl="0" lvl="1" marR="0" indent="-355600" marL="9144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○"/>
            </a:pPr>
            <a:r>
              <a:rPr sz="2000" lang="en"/>
              <a:t>Creativity takes mental energy</a:t>
            </a:r>
          </a:p>
          <a:p>
            <a:pPr algn="l" rtl="0" lvl="1" marR="0" indent="-355600" marL="9144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○"/>
            </a:pPr>
            <a:r>
              <a:rPr sz="2000" lang="en"/>
              <a:t>People are less likely to go out of their way to be creative if it’s not “demanded” in their profession</a:t>
            </a:r>
          </a:p>
        </p:txBody>
      </p:sp>
      <p:sp>
        <p:nvSpPr>
          <p:cNvPr id="63" name="Shape 63"/>
          <p:cNvSpPr txBox="1"/>
          <p:nvPr>
            <p:ph idx="2" type="title"/>
          </p:nvPr>
        </p:nvSpPr>
        <p:spPr>
          <a:xfrm>
            <a:off y="205975" x="50"/>
            <a:ext cy="857400" cx="9144000"/>
          </a:xfrm>
          <a:prstGeom prst="rect">
            <a:avLst/>
          </a:prstGeom>
          <a:solidFill>
            <a:srgbClr val="F3F3F3"/>
          </a:solidFill>
        </p:spPr>
        <p:txBody>
          <a:bodyPr bIns="91425" rIns="91425" lIns="91425" tIns="91425" anchor="b" anchorCtr="0">
            <a:noAutofit/>
          </a:bodyPr>
          <a:lstStyle/>
          <a:p>
            <a:pPr algn="ctr" rtl="0" lvl="0">
              <a:spcBef>
                <a:spcPts val="0"/>
              </a:spcBef>
              <a:buNone/>
            </a:pPr>
            <a:r>
              <a:rPr lang="en">
                <a:solidFill>
                  <a:schemeClr val="accent5"/>
                </a:solidFill>
                <a:latin typeface="Ubuntu"/>
                <a:ea typeface="Ubuntu"/>
                <a:cs typeface="Ubuntu"/>
                <a:sym typeface="Ubuntu"/>
              </a:rPr>
              <a:t>Contextual Inquiry Results</a:t>
            </a: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7" name="Shape 6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8" name="Shape 68"/>
          <p:cNvSpPr/>
          <p:nvPr/>
        </p:nvSpPr>
        <p:spPr>
          <a:xfrm>
            <a:off y="1472225" x="-20625"/>
            <a:ext cy="966300" cx="9164699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69" name="Shape 69"/>
          <p:cNvPicPr preferRelativeResize="0"/>
          <p:nvPr/>
        </p:nvPicPr>
        <p:blipFill>
          <a:blip r:embed="rId3">
            <a:alphaModFix amt="65000"/>
          </a:blip>
          <a:stretch>
            <a:fillRect/>
          </a:stretch>
        </p:blipFill>
        <p:spPr>
          <a:xfrm rot="3395999">
            <a:off y="-808549" x="-755024"/>
            <a:ext cy="5143500" cx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Shape 70"/>
          <p:cNvSpPr txBox="1"/>
          <p:nvPr>
            <p:ph type="ctrTitle"/>
          </p:nvPr>
        </p:nvSpPr>
        <p:spPr>
          <a:xfrm>
            <a:off y="1243625" x="-20625"/>
            <a:ext cy="1159799" cx="9164699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>
                <a:latin typeface="Ubuntu"/>
                <a:ea typeface="Ubuntu"/>
                <a:cs typeface="Ubuntu"/>
                <a:sym typeface="Ubuntu"/>
              </a:rPr>
              <a:t>Task Analysis</a:t>
            </a: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4" name="Shape 7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5" name="Shape 75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algn="ctr" rtl="0" lvl="0">
              <a:spcBef>
                <a:spcPts val="0"/>
              </a:spcBef>
              <a:buNone/>
            </a:pPr>
            <a:r>
              <a:rPr lang="en">
                <a:solidFill>
                  <a:schemeClr val="accent5"/>
                </a:solidFill>
                <a:latin typeface="Ubuntu"/>
                <a:ea typeface="Ubuntu"/>
                <a:cs typeface="Ubuntu"/>
                <a:sym typeface="Ubuntu"/>
              </a:rPr>
              <a:t>Problem Overview</a:t>
            </a:r>
          </a:p>
        </p:txBody>
      </p:sp>
      <p:sp>
        <p:nvSpPr>
          <p:cNvPr id="76" name="Shape 76"/>
          <p:cNvSpPr txBox="1"/>
          <p:nvPr>
            <p:ph idx="1" type="body"/>
          </p:nvPr>
        </p:nvSpPr>
        <p:spPr>
          <a:xfrm>
            <a:off y="1285325" x="457200"/>
            <a:ext cy="3680699" cx="83802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algn="ctr" rtl="0" marR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algn="ctr" rtl="0" marR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sz="2400" lang="en"/>
              <a:t>Non-Creative </a:t>
            </a:r>
            <a:r>
              <a:rPr b="1" sz="2400" lang="en">
                <a:solidFill>
                  <a:srgbClr val="F1C232"/>
                </a:solidFill>
              </a:rPr>
              <a:t>professionals</a:t>
            </a:r>
            <a:r>
              <a:rPr sz="2400" lang="en"/>
              <a:t> </a:t>
            </a:r>
          </a:p>
          <a:p>
            <a:pPr algn="ctr" rtl="0" marR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algn="ctr" rtl="0" marR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1" sz="2400" lang="en"/>
              <a:t>Can be Involved with:</a:t>
            </a:r>
          </a:p>
          <a:p>
            <a:pPr algn="ctr" rtl="0" lvl="0" indent="-381000" marL="45720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➢"/>
            </a:pPr>
            <a:r>
              <a:rPr sz="2400" lang="en"/>
              <a:t>Idea generation</a:t>
            </a:r>
          </a:p>
          <a:p>
            <a:pPr algn="ctr" rtl="0" lvl="0" indent="-381000" marL="45720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➢"/>
            </a:pPr>
            <a:r>
              <a:rPr sz="2400" lang="en"/>
              <a:t>Research</a:t>
            </a:r>
          </a:p>
          <a:p>
            <a:pPr algn="ctr" rtl="0" lvl="0" indent="-381000" marL="45720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➢"/>
            </a:pPr>
            <a:r>
              <a:rPr sz="2400" lang="en"/>
              <a:t>Problem solving</a:t>
            </a:r>
          </a:p>
          <a:p>
            <a:pPr algn="l" rtl="0" lv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sz="2400"/>
          </a:p>
        </p:txBody>
      </p:sp>
      <p:sp>
        <p:nvSpPr>
          <p:cNvPr id="77" name="Shape 77"/>
          <p:cNvSpPr txBox="1"/>
          <p:nvPr>
            <p:ph idx="2" type="title"/>
          </p:nvPr>
        </p:nvSpPr>
        <p:spPr>
          <a:xfrm>
            <a:off y="282175" x="50"/>
            <a:ext cy="857400" cx="9144000"/>
          </a:xfrm>
          <a:prstGeom prst="rect">
            <a:avLst/>
          </a:prstGeom>
          <a:solidFill>
            <a:srgbClr val="F3F3F3"/>
          </a:solidFill>
        </p:spPr>
        <p:txBody>
          <a:bodyPr bIns="91425" rIns="91425" lIns="91425" tIns="91425" anchor="b" anchorCtr="0">
            <a:noAutofit/>
          </a:bodyPr>
          <a:lstStyle/>
          <a:p>
            <a:pPr algn="ctr" rtl="0" lvl="0">
              <a:spcBef>
                <a:spcPts val="0"/>
              </a:spcBef>
              <a:buNone/>
            </a:pPr>
            <a:r>
              <a:rPr lang="en">
                <a:solidFill>
                  <a:schemeClr val="accent5"/>
                </a:solidFill>
                <a:latin typeface="Ubuntu"/>
                <a:ea typeface="Ubuntu"/>
                <a:cs typeface="Ubuntu"/>
                <a:sym typeface="Ubuntu"/>
              </a:rPr>
              <a:t>OUR IDEAL USERS</a:t>
            </a:r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1" name="Shape 8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2" name="Shape 82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algn="ctr" rtl="0" lvl="0">
              <a:spcBef>
                <a:spcPts val="0"/>
              </a:spcBef>
              <a:buNone/>
            </a:pPr>
            <a:r>
              <a:rPr lang="en">
                <a:solidFill>
                  <a:schemeClr val="accent5"/>
                </a:solidFill>
                <a:latin typeface="Ubuntu"/>
                <a:ea typeface="Ubuntu"/>
                <a:cs typeface="Ubuntu"/>
                <a:sym typeface="Ubuntu"/>
              </a:rPr>
              <a:t>Problem Overview</a:t>
            </a:r>
          </a:p>
        </p:txBody>
      </p:sp>
      <p:sp>
        <p:nvSpPr>
          <p:cNvPr id="83" name="Shape 83"/>
          <p:cNvSpPr txBox="1"/>
          <p:nvPr>
            <p:ph idx="1" type="body"/>
          </p:nvPr>
        </p:nvSpPr>
        <p:spPr>
          <a:xfrm>
            <a:off y="1139575" x="1185250"/>
            <a:ext cy="3884699" cx="69228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381000" marL="45720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➢"/>
            </a:pPr>
            <a:r>
              <a:rPr sz="2400" lang="en"/>
              <a:t>Find </a:t>
            </a:r>
            <a:r>
              <a:rPr sz="2400" lang="en">
                <a:solidFill>
                  <a:srgbClr val="000000"/>
                </a:solidFill>
              </a:rPr>
              <a:t>inspiration</a:t>
            </a:r>
          </a:p>
          <a:p>
            <a:pPr rtl="0" lvl="0" indent="-381000" marL="45720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➢"/>
            </a:pPr>
            <a:r>
              <a:rPr sz="2400" lang="en"/>
              <a:t>Practice creative skills</a:t>
            </a:r>
          </a:p>
          <a:p>
            <a:pPr rtl="0" lvl="0" indent="-381000" marL="45720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➢"/>
            </a:pPr>
            <a:r>
              <a:rPr b="1" sz="2400" lang="en">
                <a:solidFill>
                  <a:srgbClr val="F1C232"/>
                </a:solidFill>
              </a:rPr>
              <a:t>Capture</a:t>
            </a:r>
            <a:r>
              <a:rPr sz="2400" lang="en"/>
              <a:t> insightful moments and ideas</a:t>
            </a:r>
          </a:p>
          <a:p>
            <a:pPr algn="l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b="1" sz="1400">
              <a:solidFill>
                <a:srgbClr val="000000"/>
              </a:solidFill>
            </a:endParaRPr>
          </a:p>
          <a:p>
            <a:pPr algn="l" rtl="0">
              <a:lnSpc>
                <a:spcPct val="115000"/>
              </a:lnSpc>
              <a:spcBef>
                <a:spcPts val="0"/>
              </a:spcBef>
              <a:buNone/>
            </a:pPr>
            <a:r>
              <a:rPr b="1" lang="en">
                <a:solidFill>
                  <a:srgbClr val="000000"/>
                </a:solidFill>
              </a:rPr>
              <a:t>Achieved through:</a:t>
            </a:r>
          </a:p>
          <a:p>
            <a:pPr rtl="0" lvl="0" indent="-381000" marL="45720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➢"/>
            </a:pPr>
            <a:r>
              <a:rPr sz="2400" lang="en">
                <a:solidFill>
                  <a:srgbClr val="000000"/>
                </a:solidFill>
              </a:rPr>
              <a:t>Intuition and </a:t>
            </a:r>
            <a:r>
              <a:rPr b="1" sz="2400" lang="en">
                <a:solidFill>
                  <a:srgbClr val="F1C232"/>
                </a:solidFill>
              </a:rPr>
              <a:t>repetition</a:t>
            </a:r>
          </a:p>
          <a:p>
            <a:pPr rtl="0" lvl="0" indent="-381000" marL="45720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➢"/>
            </a:pPr>
            <a:r>
              <a:rPr sz="2400" lang="en">
                <a:solidFill>
                  <a:srgbClr val="000000"/>
                </a:solidFill>
              </a:rPr>
              <a:t>Experimenting</a:t>
            </a:r>
          </a:p>
          <a:p>
            <a:pPr rtl="0" lvl="0" indent="-381000" marL="45720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➢"/>
            </a:pPr>
            <a:r>
              <a:rPr sz="2400" lang="en">
                <a:solidFill>
                  <a:srgbClr val="000000"/>
                </a:solidFill>
              </a:rPr>
              <a:t>Positive reinforcement</a:t>
            </a:r>
          </a:p>
          <a:p>
            <a:pPr rtl="0" lv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000000"/>
              </a:solidFill>
            </a:endParaRPr>
          </a:p>
        </p:txBody>
      </p:sp>
      <p:sp>
        <p:nvSpPr>
          <p:cNvPr id="84" name="Shape 84"/>
          <p:cNvSpPr txBox="1"/>
          <p:nvPr>
            <p:ph idx="2" type="title"/>
          </p:nvPr>
        </p:nvSpPr>
        <p:spPr>
          <a:xfrm>
            <a:off y="205975" x="50"/>
            <a:ext cy="857400" cx="9144000"/>
          </a:xfrm>
          <a:prstGeom prst="rect">
            <a:avLst/>
          </a:prstGeom>
          <a:solidFill>
            <a:srgbClr val="F3F3F3"/>
          </a:solidFill>
        </p:spPr>
        <p:txBody>
          <a:bodyPr bIns="91425" rIns="91425" lIns="91425" tIns="91425" anchor="b" anchorCtr="0">
            <a:noAutofit/>
          </a:bodyPr>
          <a:lstStyle/>
          <a:p>
            <a:pPr algn="ctr" rtl="0" lvl="0">
              <a:spcBef>
                <a:spcPts val="0"/>
              </a:spcBef>
              <a:buNone/>
            </a:pPr>
            <a:r>
              <a:rPr lang="en">
                <a:solidFill>
                  <a:schemeClr val="accent5"/>
                </a:solidFill>
                <a:latin typeface="Ubuntu"/>
                <a:ea typeface="Ubuntu"/>
                <a:cs typeface="Ubuntu"/>
                <a:sym typeface="Ubuntu"/>
              </a:rPr>
              <a:t>TASKS AS DESIRED AND LEARNED</a:t>
            </a: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simple-ligh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</a:theme>
</file>