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72" r:id="rId11"/>
    <p:sldId id="265" r:id="rId12"/>
    <p:sldId id="279" r:id="rId13"/>
    <p:sldId id="274" r:id="rId14"/>
    <p:sldId id="275" r:id="rId15"/>
    <p:sldId id="280" r:id="rId16"/>
    <p:sldId id="276" r:id="rId17"/>
    <p:sldId id="277" r:id="rId18"/>
    <p:sldId id="267" r:id="rId19"/>
    <p:sldId id="266" r:id="rId20"/>
    <p:sldId id="268" r:id="rId21"/>
    <p:sldId id="269" r:id="rId22"/>
    <p:sldId id="281" r:id="rId23"/>
    <p:sldId id="270" r:id="rId24"/>
    <p:sldId id="282" r:id="rId25"/>
    <p:sldId id="278" r:id="rId26"/>
    <p:sldId id="271" r:id="rId27"/>
    <p:sldId id="290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ACF2B-47D2-5449-82A8-D734269B90E2}" type="datetimeFigureOut">
              <a:rPr lang="en-US" smtClean="0"/>
              <a:t>10/9/14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79C7F-A4DD-7745-8A12-1483CA8D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Need real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79C7F-A4DD-7745-8A12-1483CA8D37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2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Is the</a:t>
            </a:r>
            <a:r>
              <a:rPr lang="en-US" baseline="0" dirty="0" smtClean="0"/>
              <a:t> graphic too </a:t>
            </a:r>
            <a:r>
              <a:rPr lang="en-US" baseline="0" dirty="0" err="1" smtClean="0"/>
              <a:t>cheesey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79C7F-A4DD-7745-8A12-1483CA8D37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7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Need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79C7F-A4DD-7745-8A12-1483CA8D37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Pictures for these slides?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79C7F-A4DD-7745-8A12-1483CA8D37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8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3686"/>
            <a:ext cx="8913813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33" y="2283847"/>
            <a:ext cx="7610476" cy="367076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f.funcheap.com" TargetMode="Externa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Huddle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Social Event Discovery</a:t>
            </a:r>
            <a:endParaRPr lang="en-US" dirty="0"/>
          </a:p>
        </p:txBody>
      </p:sp>
      <p:pic>
        <p:nvPicPr>
          <p:cNvPr id="5" name="Picture 4" descr="0413d07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" b="100000" l="0" r="100000">
                        <a14:foregroundMark x1="61037" y1="90468" x2="67559" y2="80769"/>
                        <a14:foregroundMark x1="77258" y1="88963" x2="88294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9" y="3873555"/>
            <a:ext cx="1708541" cy="1708541"/>
          </a:xfrm>
          <a:prstGeom prst="rect">
            <a:avLst/>
          </a:prstGeom>
        </p:spPr>
      </p:pic>
      <p:pic>
        <p:nvPicPr>
          <p:cNvPr id="6" name="Picture 5" descr="IMG_20141008_22535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8"/>
          <a:stretch/>
        </p:blipFill>
        <p:spPr>
          <a:xfrm>
            <a:off x="3284995" y="3997792"/>
            <a:ext cx="1354587" cy="1592123"/>
          </a:xfrm>
          <a:prstGeom prst="rect">
            <a:avLst/>
          </a:prstGeom>
        </p:spPr>
      </p:pic>
      <p:pic>
        <p:nvPicPr>
          <p:cNvPr id="7" name="Picture 6" descr="nadav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1"/>
          <a:stretch/>
        </p:blipFill>
        <p:spPr>
          <a:xfrm>
            <a:off x="1269912" y="3997792"/>
            <a:ext cx="1687977" cy="1600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5170" y="5704314"/>
            <a:ext cx="1384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2"/>
                </a:solidFill>
              </a:rPr>
              <a:t>Nadav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000" i="1" dirty="0" smtClean="0"/>
              <a:t>Manager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318955" y="5696495"/>
            <a:ext cx="1226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Brandon</a:t>
            </a:r>
          </a:p>
          <a:p>
            <a:pPr algn="ctr"/>
            <a:r>
              <a:rPr lang="en-US" sz="2000" i="1" dirty="0" smtClean="0"/>
              <a:t>Design</a:t>
            </a:r>
            <a:endParaRPr lang="en-US" sz="20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8460" y="5696495"/>
            <a:ext cx="1650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Joe</a:t>
            </a:r>
          </a:p>
          <a:p>
            <a:pPr algn="ctr"/>
            <a:r>
              <a:rPr lang="en-US" sz="2000" i="1" dirty="0" smtClean="0"/>
              <a:t>User Testing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168" y="5704314"/>
            <a:ext cx="1936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Mike</a:t>
            </a:r>
          </a:p>
          <a:p>
            <a:pPr algn="ctr"/>
            <a:r>
              <a:rPr lang="en-US" sz="2000" i="1" dirty="0" smtClean="0"/>
              <a:t>Development</a:t>
            </a:r>
            <a:endParaRPr lang="en-US" sz="2000" i="1" dirty="0"/>
          </a:p>
        </p:txBody>
      </p:sp>
      <p:pic>
        <p:nvPicPr>
          <p:cNvPr id="13" name="Picture 12" descr="Mik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97792"/>
            <a:ext cx="1777645" cy="16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2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Organized contextual interview data</a:t>
            </a:r>
          </a:p>
          <a:p>
            <a:r>
              <a:rPr lang="en-US" dirty="0" smtClean="0"/>
              <a:t>Identified trends and commonalities </a:t>
            </a:r>
          </a:p>
          <a:p>
            <a:r>
              <a:rPr lang="en-US" dirty="0" smtClean="0"/>
              <a:t>Determined and analyzed most important tasks</a:t>
            </a:r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1093887" y="5056551"/>
            <a:ext cx="455995" cy="427545"/>
          </a:xfrm>
          <a:prstGeom prst="frame">
            <a:avLst>
              <a:gd name="adj1" fmla="val 49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1246287" y="5762244"/>
            <a:ext cx="455995" cy="427545"/>
          </a:xfrm>
          <a:prstGeom prst="frame">
            <a:avLst>
              <a:gd name="adj1" fmla="val 49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1728949" y="4694884"/>
            <a:ext cx="455995" cy="427545"/>
          </a:xfrm>
          <a:prstGeom prst="frame">
            <a:avLst>
              <a:gd name="adj1" fmla="val 49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956946" y="5548471"/>
            <a:ext cx="455995" cy="427545"/>
          </a:xfrm>
          <a:prstGeom prst="frame">
            <a:avLst>
              <a:gd name="adj1" fmla="val 49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811332" y="4481111"/>
            <a:ext cx="455995" cy="427545"/>
          </a:xfrm>
          <a:prstGeom prst="frame">
            <a:avLst>
              <a:gd name="adj1" fmla="val 49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583334" y="5515963"/>
            <a:ext cx="455995" cy="427545"/>
          </a:xfrm>
          <a:prstGeom prst="frame">
            <a:avLst>
              <a:gd name="adj1" fmla="val 49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611917" y="4694884"/>
            <a:ext cx="2187770" cy="12811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7069600" y="4339785"/>
            <a:ext cx="0" cy="184264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11188" y="4339785"/>
            <a:ext cx="0" cy="1842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84935" y="4347146"/>
            <a:ext cx="0" cy="1842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426523" y="4347146"/>
            <a:ext cx="0" cy="184264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93332" y="4339785"/>
            <a:ext cx="0" cy="184264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>
            <a:off x="7494801" y="4772719"/>
            <a:ext cx="0" cy="1842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>
            <a:off x="7494801" y="4331131"/>
            <a:ext cx="0" cy="1842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>
            <a:off x="7502162" y="3857384"/>
            <a:ext cx="0" cy="184264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>
            <a:off x="7502162" y="3415796"/>
            <a:ext cx="0" cy="184264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>
            <a:off x="7494801" y="5248987"/>
            <a:ext cx="0" cy="184264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We are looking at people who want to…</a:t>
            </a:r>
          </a:p>
          <a:p>
            <a:pPr lvl="1" indent="-342900">
              <a:buClrTx/>
            </a:pPr>
            <a:r>
              <a:rPr lang="en-US" sz="2200" dirty="0" smtClean="0"/>
              <a:t>optimize small amount of free time</a:t>
            </a:r>
          </a:p>
          <a:p>
            <a:pPr lvl="1" indent="-342900">
              <a:buClrTx/>
            </a:pPr>
            <a:r>
              <a:rPr lang="en-US" sz="2200" dirty="0" smtClean="0"/>
              <a:t>break out of a routine</a:t>
            </a:r>
          </a:p>
          <a:p>
            <a:pPr lvl="1" indent="-342900">
              <a:buClrTx/>
            </a:pPr>
            <a:r>
              <a:rPr lang="en-US" sz="2200" dirty="0" smtClean="0"/>
              <a:t>spend time with friends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Currently, these customers…</a:t>
            </a:r>
          </a:p>
          <a:p>
            <a:pPr marL="800100" lvl="1" indent="-457200">
              <a:buClrTx/>
            </a:pPr>
            <a:r>
              <a:rPr lang="en-US" sz="2200" dirty="0" smtClean="0"/>
              <a:t>search for local events</a:t>
            </a:r>
          </a:p>
          <a:p>
            <a:pPr marL="800100" lvl="1" indent="-457200">
              <a:buClrTx/>
            </a:pPr>
            <a:r>
              <a:rPr lang="en-US" sz="2200" dirty="0" smtClean="0"/>
              <a:t>ask friends for recommendations</a:t>
            </a:r>
          </a:p>
          <a:p>
            <a:pPr marL="800100" lvl="1" indent="-457200">
              <a:buClrTx/>
            </a:pPr>
            <a:r>
              <a:rPr lang="en-US" sz="2200" dirty="0" smtClean="0"/>
              <a:t>coordinate with friends</a:t>
            </a:r>
          </a:p>
          <a:p>
            <a:pPr marL="800100" lvl="1" indent="-457200"/>
            <a:endParaRPr lang="en-US" sz="2200" dirty="0" smtClean="0"/>
          </a:p>
          <a:p>
            <a:pPr marL="342900" lvl="1" indent="0">
              <a:buNone/>
            </a:pPr>
            <a:endParaRPr lang="en-US" sz="2200" dirty="0" smtClean="0"/>
          </a:p>
          <a:p>
            <a:pPr marL="800100" lvl="1" indent="-457200"/>
            <a:endParaRPr lang="en-US" sz="2200" dirty="0" smtClean="0"/>
          </a:p>
          <a:p>
            <a:pPr marL="800100" lvl="1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377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dirty="0" smtClean="0"/>
              <a:t>Customers wish they could…</a:t>
            </a:r>
          </a:p>
          <a:p>
            <a:pPr lvl="1" indent="-342900"/>
            <a:r>
              <a:rPr lang="en-US" sz="2200" dirty="0" smtClean="0"/>
              <a:t>sort </a:t>
            </a:r>
            <a:r>
              <a:rPr lang="en-US" sz="2200" dirty="0"/>
              <a:t>events by logistical aspects</a:t>
            </a:r>
          </a:p>
          <a:p>
            <a:pPr lvl="1" indent="-342900"/>
            <a:r>
              <a:rPr lang="en-US" sz="2200" dirty="0"/>
              <a:t>easily reach consensus with friends</a:t>
            </a:r>
          </a:p>
          <a:p>
            <a:pPr lvl="1" indent="-342900"/>
            <a:r>
              <a:rPr lang="en-US" sz="2200" dirty="0"/>
              <a:t>consistently get exciting, quality events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2200" dirty="0" smtClean="0"/>
              <a:t>These tasks will be “learned” through…</a:t>
            </a:r>
          </a:p>
          <a:p>
            <a:pPr marL="800100" lvl="1" indent="-457200"/>
            <a:r>
              <a:rPr lang="en-US" sz="2200" dirty="0"/>
              <a:t>Observation</a:t>
            </a:r>
          </a:p>
          <a:p>
            <a:pPr marL="800100" lvl="1" indent="-457200"/>
            <a:r>
              <a:rPr lang="en-US" sz="2200" dirty="0"/>
              <a:t>Google</a:t>
            </a:r>
          </a:p>
          <a:p>
            <a:pPr marL="800100" lvl="1" indent="-457200"/>
            <a:r>
              <a:rPr lang="en-US" sz="2200" dirty="0"/>
              <a:t>Social Media</a:t>
            </a:r>
          </a:p>
          <a:p>
            <a:pPr marL="800100" lvl="1" indent="-457200"/>
            <a:endParaRPr lang="en-US" sz="2200" dirty="0" smtClean="0"/>
          </a:p>
          <a:p>
            <a:pPr marL="342900" lvl="1" indent="0">
              <a:buNone/>
            </a:pPr>
            <a:endParaRPr lang="en-US" sz="2200" dirty="0" smtClean="0"/>
          </a:p>
          <a:p>
            <a:pPr marL="800100" lvl="1" indent="-457200"/>
            <a:endParaRPr lang="en-US" sz="2200" dirty="0" smtClean="0"/>
          </a:p>
          <a:p>
            <a:pPr marL="800100" lvl="1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533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200" dirty="0" smtClean="0"/>
              <a:t>Customers perform these tasks…</a:t>
            </a:r>
          </a:p>
          <a:p>
            <a:pPr marL="800100" lvl="1" indent="-457200"/>
            <a:r>
              <a:rPr lang="en-US" sz="2200" dirty="0" smtClean="0"/>
              <a:t>on phones, computers, and in-person</a:t>
            </a:r>
          </a:p>
          <a:p>
            <a:pPr marL="800100" lvl="1" indent="-457200"/>
            <a:r>
              <a:rPr lang="en-US" sz="2200" dirty="0" smtClean="0"/>
              <a:t>at home, work, or at the event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200" dirty="0" smtClean="0"/>
              <a:t>People regard the data as…</a:t>
            </a:r>
          </a:p>
          <a:p>
            <a:pPr marL="800100" lvl="1" indent="-457200"/>
            <a:r>
              <a:rPr lang="en-US" sz="2200" dirty="0" smtClean="0"/>
              <a:t>overwhelming in its quantity</a:t>
            </a:r>
          </a:p>
          <a:p>
            <a:pPr marL="800100" lvl="1" indent="-457200"/>
            <a:r>
              <a:rPr lang="en-US" sz="2200" dirty="0" smtClean="0"/>
              <a:t>scattered in its sources</a:t>
            </a:r>
          </a:p>
          <a:p>
            <a:pPr marL="800100" lvl="1" indent="-457200"/>
            <a:r>
              <a:rPr lang="en-US" sz="2200" dirty="0" smtClean="0"/>
              <a:t>difficult to search through unless you know </a:t>
            </a:r>
            <a:r>
              <a:rPr lang="en-US" sz="2200" i="1" dirty="0" smtClean="0"/>
              <a:t>exactly </a:t>
            </a:r>
            <a:r>
              <a:rPr lang="en-US" sz="2200" dirty="0" smtClean="0"/>
              <a:t>what you’re looking for</a:t>
            </a:r>
          </a:p>
          <a:p>
            <a:pPr marL="457200" indent="-457200">
              <a:buFont typeface="+mj-lt"/>
              <a:buAutoNum type="arabicPeriod" startAt="5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025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200" dirty="0" smtClean="0"/>
              <a:t>Other tools at the customer’s disposal include…</a:t>
            </a:r>
          </a:p>
          <a:p>
            <a:pPr marL="800100" lvl="1" indent="-457200"/>
            <a:r>
              <a:rPr lang="en-US" sz="2200" dirty="0"/>
              <a:t>o</a:t>
            </a:r>
            <a:r>
              <a:rPr lang="en-US" sz="2200" dirty="0" smtClean="0"/>
              <a:t>nline guides and reviews (Yelp, Zagat, etc.)</a:t>
            </a:r>
          </a:p>
          <a:p>
            <a:pPr marL="800100" lvl="1" indent="-457200"/>
            <a:r>
              <a:rPr lang="en-US" sz="2200" dirty="0" smtClean="0"/>
              <a:t>Facebook and Foursquare</a:t>
            </a:r>
          </a:p>
          <a:p>
            <a:pPr marL="800100" lvl="1" indent="-457200"/>
            <a:r>
              <a:rPr lang="en-US" sz="2200" dirty="0" smtClean="0"/>
              <a:t>printed guides, pamphlets, etc.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200" dirty="0" smtClean="0"/>
              <a:t>Users communicate with each other through…</a:t>
            </a:r>
          </a:p>
          <a:p>
            <a:pPr marL="800100" lvl="1" indent="-457200"/>
            <a:r>
              <a:rPr lang="en-US" sz="2200" dirty="0" smtClean="0"/>
              <a:t>social networks (i.e. Facebook)</a:t>
            </a:r>
          </a:p>
          <a:p>
            <a:pPr marL="800100" lvl="1" indent="-457200"/>
            <a:r>
              <a:rPr lang="en-US" sz="2200" dirty="0" smtClean="0"/>
              <a:t>texting, emails, instant messaging </a:t>
            </a:r>
          </a:p>
          <a:p>
            <a:pPr marL="800100" lvl="1" indent="-457200"/>
            <a:r>
              <a:rPr lang="en-US" sz="2200" dirty="0" smtClean="0"/>
              <a:t>phone calls and face-to-face meetings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710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Analysis</a:t>
            </a:r>
          </a:p>
        </p:txBody>
      </p:sp>
      <p:pic>
        <p:nvPicPr>
          <p:cNvPr id="5" name="Picture 4" descr="Screen Shot 2014-10-09 at 11.11.0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39815"/>
            <a:ext cx="7315200" cy="443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6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US" sz="2200" dirty="0" smtClean="0"/>
              <a:t>Customers tend to perform these tasks…</a:t>
            </a:r>
          </a:p>
          <a:p>
            <a:pPr marL="800100" lvl="1" indent="-457200"/>
            <a:r>
              <a:rPr lang="en-US" sz="2200" dirty="0"/>
              <a:t>o</a:t>
            </a:r>
            <a:r>
              <a:rPr lang="en-US" sz="2200" dirty="0" smtClean="0"/>
              <a:t>n a weekly cycle</a:t>
            </a:r>
          </a:p>
          <a:p>
            <a:pPr marL="800100" lvl="1" indent="-457200"/>
            <a:r>
              <a:rPr lang="en-US" sz="2200" dirty="0" smtClean="0"/>
              <a:t>leading up to the weekend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200" dirty="0" smtClean="0"/>
              <a:t>Customers face time constraints in the form of…</a:t>
            </a:r>
          </a:p>
          <a:p>
            <a:pPr lvl="1"/>
            <a:r>
              <a:rPr lang="en-US" sz="2200" dirty="0" smtClean="0"/>
              <a:t>busy work-life</a:t>
            </a:r>
          </a:p>
          <a:p>
            <a:pPr lvl="1"/>
            <a:r>
              <a:rPr lang="en-US" sz="2200" dirty="0"/>
              <a:t>f</a:t>
            </a:r>
            <a:r>
              <a:rPr lang="en-US" sz="2200" dirty="0" smtClean="0"/>
              <a:t>riends’ schedules</a:t>
            </a:r>
          </a:p>
          <a:p>
            <a:pPr lvl="1"/>
            <a:r>
              <a:rPr lang="en-US" sz="2200" dirty="0"/>
              <a:t>e</a:t>
            </a:r>
            <a:r>
              <a:rPr lang="en-US" sz="2200" dirty="0" smtClean="0"/>
              <a:t>vent timing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42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en-US" sz="2200" dirty="0" smtClean="0"/>
              <a:t>When things go wrong, customers…</a:t>
            </a:r>
          </a:p>
          <a:p>
            <a:pPr lvl="1"/>
            <a:r>
              <a:rPr lang="en-US" sz="2200" dirty="0" smtClean="0"/>
              <a:t>stay home</a:t>
            </a:r>
          </a:p>
          <a:p>
            <a:pPr lvl="1"/>
            <a:r>
              <a:rPr lang="en-US" sz="2200" dirty="0" smtClean="0"/>
              <a:t>don’t enjoy the event</a:t>
            </a:r>
          </a:p>
          <a:p>
            <a:pPr lvl="1"/>
            <a:r>
              <a:rPr lang="en-US" sz="2200" dirty="0" smtClean="0"/>
              <a:t>feel that their website/app/friend failed them</a:t>
            </a:r>
          </a:p>
          <a:p>
            <a:pPr lvl="1"/>
            <a:r>
              <a:rPr lang="en-US" sz="2200" dirty="0" smtClean="0"/>
              <a:t>don’t coordinate well with friends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180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602" b="13602"/>
          <a:stretch>
            <a:fillRect/>
          </a:stretch>
        </p:blipFill>
        <p:spPr>
          <a:xfrm>
            <a:off x="369626" y="2208397"/>
            <a:ext cx="8404748" cy="40538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486400" y="2438400"/>
            <a:ext cx="3018562" cy="615553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Brainstorming</a:t>
            </a:r>
            <a:endParaRPr lang="en-US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32" y="2183247"/>
            <a:ext cx="8130029" cy="36707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Challenge/Competition</a:t>
            </a:r>
          </a:p>
          <a:p>
            <a:pPr lvl="2" indent="-342900"/>
            <a:r>
              <a:rPr lang="en-US" sz="2200" dirty="0" smtClean="0"/>
              <a:t>Compete against friends to see who can…</a:t>
            </a:r>
          </a:p>
          <a:p>
            <a:pPr marL="1314450" lvl="3" indent="-285750">
              <a:buFontTx/>
              <a:buChar char="-"/>
            </a:pPr>
            <a:r>
              <a:rPr lang="en-US" sz="2200" dirty="0" smtClean="0"/>
              <a:t>Attend </a:t>
            </a:r>
            <a:r>
              <a:rPr lang="en-US" sz="2200" dirty="0" smtClean="0"/>
              <a:t>the most events</a:t>
            </a:r>
          </a:p>
          <a:p>
            <a:pPr marL="1314450" lvl="3" indent="-285750">
              <a:buFontTx/>
              <a:buChar char="-"/>
            </a:pPr>
            <a:r>
              <a:rPr lang="en-US" sz="2200" dirty="0" smtClean="0"/>
              <a:t>Complete a set of events first</a:t>
            </a:r>
          </a:p>
          <a:p>
            <a:pPr marL="1314450" lvl="3" indent="-285750">
              <a:buFontTx/>
              <a:buChar char="-"/>
            </a:pPr>
            <a:r>
              <a:rPr lang="en-US" sz="2200" dirty="0" smtClean="0"/>
              <a:t>Go to the most consecutive “no-choice” events</a:t>
            </a:r>
          </a:p>
          <a:p>
            <a:pPr lvl="2"/>
            <a:r>
              <a:rPr lang="en-US" sz="2200" dirty="0" smtClean="0"/>
              <a:t>Compete “against the clock” </a:t>
            </a:r>
          </a:p>
          <a:p>
            <a:pPr marL="1314450" lvl="3" indent="-285750">
              <a:buFontTx/>
              <a:buChar char="-"/>
            </a:pPr>
            <a:r>
              <a:rPr lang="en-US" sz="2200" dirty="0" smtClean="0"/>
              <a:t>Perform activity ‘x’ by this date</a:t>
            </a:r>
          </a:p>
          <a:p>
            <a:pPr marL="1314450" lvl="3" indent="-285750">
              <a:buFontTx/>
              <a:buChar char="-"/>
            </a:pPr>
            <a:r>
              <a:rPr lang="en-US" sz="2200" dirty="0" smtClean="0"/>
              <a:t>Complete set of events every month</a:t>
            </a:r>
          </a:p>
          <a:p>
            <a:pPr lvl="2" indent="-342900"/>
            <a:r>
              <a:rPr lang="en-US" sz="2200" dirty="0" smtClean="0"/>
              <a:t>Strong social media component to increase motivation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770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Motivation </a:t>
            </a:r>
          </a:p>
          <a:p>
            <a:r>
              <a:rPr lang="en-US" sz="2200" dirty="0" smtClean="0"/>
              <a:t>Research </a:t>
            </a:r>
          </a:p>
          <a:p>
            <a:r>
              <a:rPr lang="en-US" sz="2200" dirty="0" smtClean="0"/>
              <a:t>Task Analysis</a:t>
            </a:r>
          </a:p>
          <a:p>
            <a:r>
              <a:rPr lang="en-US" sz="2200" dirty="0" smtClean="0"/>
              <a:t>Applications</a:t>
            </a:r>
          </a:p>
          <a:p>
            <a:r>
              <a:rPr lang="en-US" sz="2200" dirty="0" smtClean="0"/>
              <a:t>Sketches </a:t>
            </a:r>
          </a:p>
          <a:p>
            <a:r>
              <a:rPr lang="en-US" sz="2200" dirty="0" smtClean="0"/>
              <a:t>Conclusion</a:t>
            </a:r>
          </a:p>
          <a:p>
            <a:endParaRPr lang="en-US" sz="2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038600" y="3124200"/>
            <a:ext cx="12192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7800" y="3657600"/>
            <a:ext cx="10668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0" y="2514600"/>
            <a:ext cx="228600" cy="0"/>
          </a:xfrm>
          <a:prstGeom prst="line">
            <a:avLst/>
          </a:prstGeom>
          <a:ln w="76200" cmpd="sng">
            <a:head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24600" y="4267200"/>
            <a:ext cx="6096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34200" y="4953000"/>
            <a:ext cx="10668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01000" y="5638800"/>
            <a:ext cx="228600" cy="0"/>
          </a:xfrm>
          <a:prstGeom prst="line">
            <a:avLst/>
          </a:prstGeom>
          <a:ln w="76200" cmpd="sng"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38600" y="2283847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7800" y="2909410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41234" y="3429000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34200" y="4036447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001000" y="4723382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83332" y="2183247"/>
            <a:ext cx="7903707" cy="36707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200" dirty="0" smtClean="0"/>
              <a:t>Computer-organized party (or </a:t>
            </a:r>
            <a:r>
              <a:rPr lang="en-US" sz="2200" dirty="0" err="1" smtClean="0"/>
              <a:t>Flashmob</a:t>
            </a:r>
            <a:r>
              <a:rPr lang="en-US" sz="2200" dirty="0" smtClean="0"/>
              <a:t>)</a:t>
            </a:r>
          </a:p>
          <a:p>
            <a:pPr marL="1206500" lvl="2" indent="-514350"/>
            <a:r>
              <a:rPr lang="en-US" sz="2200" dirty="0" smtClean="0"/>
              <a:t>Algorithm decides where, when, and who (don’t necessarily need a “what”)</a:t>
            </a:r>
          </a:p>
          <a:p>
            <a:pPr marL="1206500" lvl="2" indent="-514350"/>
            <a:r>
              <a:rPr lang="en-US" sz="2200" dirty="0" smtClean="0"/>
              <a:t>Computer can invite people in waves based on who else is going (encourage balanced or familiar crowd)</a:t>
            </a:r>
          </a:p>
          <a:p>
            <a:pPr marL="1206500" lvl="2" indent="-514350"/>
            <a:r>
              <a:rPr lang="en-US" sz="2200" dirty="0" smtClean="0"/>
              <a:t>Customers instructed to bring items (food, music, etc.)</a:t>
            </a:r>
          </a:p>
        </p:txBody>
      </p:sp>
    </p:spTree>
    <p:extLst>
      <p:ext uri="{BB962C8B-B14F-4D97-AF65-F5344CB8AC3E}">
        <p14:creationId xmlns:p14="http://schemas.microsoft.com/office/powerpoint/2010/main" val="38488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33" y="2183247"/>
            <a:ext cx="8092308" cy="367076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dirty="0" smtClean="0"/>
              <a:t>Combine “event-finding” and “friend-finding”</a:t>
            </a:r>
          </a:p>
          <a:p>
            <a:pPr marL="1149350" lvl="2" indent="-457200"/>
            <a:r>
              <a:rPr lang="en-US" sz="2200" dirty="0" smtClean="0"/>
              <a:t>Allow user to cross reference events with friends’ schedules, location, etc.</a:t>
            </a:r>
          </a:p>
          <a:p>
            <a:pPr marL="1149350" lvl="2" indent="-457200"/>
            <a:r>
              <a:rPr lang="en-US" sz="2200" dirty="0" smtClean="0"/>
              <a:t>Reach consensus more quickly</a:t>
            </a:r>
          </a:p>
          <a:p>
            <a:pPr marL="1149350" lvl="2" indent="-457200"/>
            <a:r>
              <a:rPr lang="en-US" sz="2200" dirty="0" smtClean="0"/>
              <a:t>Organize logistics (transportation, timing) easily</a:t>
            </a:r>
          </a:p>
          <a:p>
            <a:pPr marL="1149350" lvl="2" indent="-457200"/>
            <a:r>
              <a:rPr lang="en-US" sz="2200" dirty="0" smtClean="0"/>
              <a:t>Use time limit to force customers to commit ahead of time</a:t>
            </a:r>
          </a:p>
          <a:p>
            <a:pPr marL="1149350" lvl="2" indent="-457200"/>
            <a:r>
              <a:rPr lang="en-US" sz="2200" dirty="0" smtClean="0"/>
              <a:t>Algorithm chooses optimal event for group of people (based on individual interests)</a:t>
            </a:r>
          </a:p>
        </p:txBody>
      </p:sp>
    </p:spTree>
    <p:extLst>
      <p:ext uri="{BB962C8B-B14F-4D97-AF65-F5344CB8AC3E}">
        <p14:creationId xmlns:p14="http://schemas.microsoft.com/office/powerpoint/2010/main" val="7096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4" name="Picture 3" descr="Nadav -- I want to go 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981200"/>
            <a:ext cx="6019800" cy="4728751"/>
          </a:xfrm>
          <a:prstGeom prst="rect">
            <a:avLst/>
          </a:prstGeom>
          <a:ln>
            <a:solidFill>
              <a:srgbClr val="C8CCCE"/>
            </a:solidFill>
          </a:ln>
        </p:spPr>
      </p:pic>
    </p:spTree>
    <p:extLst>
      <p:ext uri="{BB962C8B-B14F-4D97-AF65-F5344CB8AC3E}">
        <p14:creationId xmlns:p14="http://schemas.microsoft.com/office/powerpoint/2010/main" val="30611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3" name="Picture 2" descr="Brandon--Rank events by dead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2057400"/>
            <a:ext cx="3340100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4" name="Picture 3" descr="Mike -- Tinder for event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981200"/>
            <a:ext cx="4495800" cy="4420944"/>
          </a:xfrm>
          <a:prstGeom prst="rect">
            <a:avLst/>
          </a:prstGeom>
          <a:ln>
            <a:solidFill>
              <a:srgbClr val="C8CCCE"/>
            </a:solidFill>
          </a:ln>
        </p:spPr>
      </p:pic>
    </p:spTree>
    <p:extLst>
      <p:ext uri="{BB962C8B-B14F-4D97-AF65-F5344CB8AC3E}">
        <p14:creationId xmlns:p14="http://schemas.microsoft.com/office/powerpoint/2010/main" val="30611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3" name="Picture 2" descr="polin_sketch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05" y="1966243"/>
            <a:ext cx="3592790" cy="468600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91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32" y="2099997"/>
            <a:ext cx="8192895" cy="4426342"/>
          </a:xfrm>
        </p:spPr>
        <p:txBody>
          <a:bodyPr>
            <a:noAutofit/>
          </a:bodyPr>
          <a:lstStyle/>
          <a:p>
            <a:r>
              <a:rPr lang="en-US" sz="2200" dirty="0" smtClean="0"/>
              <a:t>Critical Problem: </a:t>
            </a:r>
            <a:r>
              <a:rPr lang="en-US" sz="2200" dirty="0" smtClean="0"/>
              <a:t>finding </a:t>
            </a:r>
            <a:r>
              <a:rPr lang="en-US" sz="2200" dirty="0" smtClean="0"/>
              <a:t>and planning events for groups.</a:t>
            </a:r>
          </a:p>
          <a:p>
            <a:r>
              <a:rPr lang="en-US" sz="2200" dirty="0" smtClean="0"/>
              <a:t>Tasks that we hope to offer</a:t>
            </a:r>
          </a:p>
          <a:p>
            <a:pPr lvl="1">
              <a:buFontTx/>
              <a:buChar char="-"/>
            </a:pPr>
            <a:r>
              <a:rPr lang="en-US" sz="2200" dirty="0" smtClean="0"/>
              <a:t>filter </a:t>
            </a:r>
            <a:r>
              <a:rPr lang="en-US" sz="2200" dirty="0" smtClean="0"/>
              <a:t>or rank events based on </a:t>
            </a:r>
            <a:r>
              <a:rPr lang="en-US" sz="2200" dirty="0" smtClean="0"/>
              <a:t>friends</a:t>
            </a:r>
            <a:endParaRPr lang="en-US" sz="2200" dirty="0" smtClean="0"/>
          </a:p>
          <a:p>
            <a:pPr lvl="1">
              <a:buFontTx/>
              <a:buChar char="-"/>
            </a:pPr>
            <a:r>
              <a:rPr lang="en-US" sz="2200" dirty="0" smtClean="0"/>
              <a:t>Encourage quicker decisions</a:t>
            </a:r>
          </a:p>
          <a:p>
            <a:pPr lvl="1">
              <a:buFontTx/>
              <a:buChar char="-"/>
            </a:pPr>
            <a:r>
              <a:rPr lang="en-US" sz="2200" dirty="0" smtClean="0"/>
              <a:t>Streamline planning </a:t>
            </a:r>
            <a:r>
              <a:rPr lang="en-US" sz="2200" dirty="0" smtClean="0"/>
              <a:t>process</a:t>
            </a:r>
            <a:endParaRPr lang="en-US" sz="2200" dirty="0" smtClean="0"/>
          </a:p>
          <a:p>
            <a:r>
              <a:rPr lang="en-US" sz="2200" dirty="0" smtClean="0"/>
              <a:t>Our end goal: Encourage consumers to embrace their adventurous sides by enhancing the social aspects of the searching for and planning outings with friends.</a:t>
            </a:r>
          </a:p>
          <a:p>
            <a:pPr marL="34925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027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3" name="Picture 2" descr="Nadav -- Lets Ag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111129"/>
            <a:ext cx="5689600" cy="4442071"/>
          </a:xfrm>
          <a:prstGeom prst="rect">
            <a:avLst/>
          </a:prstGeom>
          <a:ln>
            <a:solidFill>
              <a:srgbClr val="C8CCCE"/>
            </a:solidFill>
          </a:ln>
        </p:spPr>
      </p:pic>
    </p:spTree>
    <p:extLst>
      <p:ext uri="{BB962C8B-B14F-4D97-AF65-F5344CB8AC3E}">
        <p14:creationId xmlns:p14="http://schemas.microsoft.com/office/powerpoint/2010/main" val="20709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3" name="Picture 2" descr="Nadav -- Whats H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6864" y="1269750"/>
            <a:ext cx="4681185" cy="5951685"/>
          </a:xfrm>
          <a:prstGeom prst="rect">
            <a:avLst/>
          </a:prstGeom>
          <a:ln>
            <a:solidFill>
              <a:srgbClr val="C8CCCE"/>
            </a:solidFill>
          </a:ln>
        </p:spPr>
      </p:pic>
    </p:spTree>
    <p:extLst>
      <p:ext uri="{BB962C8B-B14F-4D97-AF65-F5344CB8AC3E}">
        <p14:creationId xmlns:p14="http://schemas.microsoft.com/office/powerpoint/2010/main" val="20709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58081" y="3583829"/>
            <a:ext cx="2627839" cy="15215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Avenir Book"/>
                <a:cs typeface="Avenir Book"/>
              </a:rPr>
              <a:t>?</a:t>
            </a:r>
            <a:endParaRPr lang="en-US" sz="45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8788" y="2736652"/>
            <a:ext cx="4166425" cy="43088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200" dirty="0" smtClean="0"/>
              <a:t>Customer has some </a:t>
            </a:r>
            <a:r>
              <a:rPr lang="en-US" sz="2200" b="1" dirty="0" smtClean="0"/>
              <a:t>free time</a:t>
            </a:r>
            <a:endParaRPr 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63755" y="5563536"/>
            <a:ext cx="5816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Customer has a </a:t>
            </a:r>
            <a:r>
              <a:rPr lang="en-US" sz="2200" b="1" dirty="0" smtClean="0"/>
              <a:t>new,</a:t>
            </a:r>
            <a:r>
              <a:rPr lang="en-US" sz="2200" dirty="0" smtClean="0"/>
              <a:t> </a:t>
            </a:r>
            <a:r>
              <a:rPr lang="en-US" sz="2200" b="1" dirty="0" smtClean="0"/>
              <a:t>fulfilling experience</a:t>
            </a:r>
            <a:endParaRPr lang="en-US" sz="2200" b="1" dirty="0"/>
          </a:p>
        </p:txBody>
      </p:sp>
      <p:cxnSp>
        <p:nvCxnSpPr>
          <p:cNvPr id="19" name="Curved Connector 18"/>
          <p:cNvCxnSpPr>
            <a:stCxn id="7" idx="1"/>
            <a:endCxn id="6" idx="1"/>
          </p:cNvCxnSpPr>
          <p:nvPr/>
        </p:nvCxnSpPr>
        <p:spPr>
          <a:xfrm rot="10800000" flipH="1" flipV="1">
            <a:off x="2488787" y="2952095"/>
            <a:ext cx="769293" cy="1392511"/>
          </a:xfrm>
          <a:prstGeom prst="curvedConnector3">
            <a:avLst>
              <a:gd name="adj1" fmla="val -188253"/>
            </a:avLst>
          </a:prstGeom>
          <a:ln w="38100" cmpd="sng">
            <a:solidFill>
              <a:srgbClr val="6076B4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6" idx="3"/>
            <a:endCxn id="8" idx="3"/>
          </p:cNvCxnSpPr>
          <p:nvPr/>
        </p:nvCxnSpPr>
        <p:spPr>
          <a:xfrm>
            <a:off x="5885920" y="4344607"/>
            <a:ext cx="1594326" cy="1434373"/>
          </a:xfrm>
          <a:prstGeom prst="curvedConnector3">
            <a:avLst>
              <a:gd name="adj1" fmla="val 146672"/>
            </a:avLst>
          </a:prstGeom>
          <a:ln w="38100" cmpd="sng">
            <a:solidFill>
              <a:srgbClr val="6076B4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3" name="Picture 2" descr="Joe -- Search events by friends, cha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05000"/>
            <a:ext cx="3505200" cy="4600921"/>
          </a:xfrm>
          <a:prstGeom prst="rect">
            <a:avLst/>
          </a:prstGeom>
          <a:ln>
            <a:solidFill>
              <a:srgbClr val="C8CCCE"/>
            </a:solidFill>
          </a:ln>
        </p:spPr>
      </p:pic>
    </p:spTree>
    <p:extLst>
      <p:ext uri="{BB962C8B-B14F-4D97-AF65-F5344CB8AC3E}">
        <p14:creationId xmlns:p14="http://schemas.microsoft.com/office/powerpoint/2010/main" val="20709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4" name="Picture 3" descr="Brandon--Drag favorite into bo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3200400" cy="4267200"/>
          </a:xfrm>
          <a:prstGeom prst="rect">
            <a:avLst/>
          </a:prstGeom>
        </p:spPr>
      </p:pic>
      <p:pic>
        <p:nvPicPr>
          <p:cNvPr id="5" name="Picture 4" descr="Brandon--Vote by dragging che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19501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6" name="Picture 5" descr="Brandon--One op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981200"/>
            <a:ext cx="3263900" cy="43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8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7" name="Picture 6" descr="Brandon--Constant availability and event matc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2057401"/>
            <a:ext cx="329565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17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6" name="Picture 5" descr="Brandon--Vote on eve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9812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1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58081" y="3583829"/>
            <a:ext cx="2627839" cy="15215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Avenir Book"/>
                <a:cs typeface="Avenir Book"/>
              </a:rPr>
              <a:t>?</a:t>
            </a:r>
            <a:endParaRPr lang="en-US" sz="45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37219" y="2784187"/>
            <a:ext cx="4971098" cy="367076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What are the </a:t>
            </a:r>
            <a:r>
              <a:rPr lang="en-US" sz="2200" b="1" dirty="0" smtClean="0"/>
              <a:t>considerations</a:t>
            </a:r>
            <a:r>
              <a:rPr lang="en-US" sz="2200" dirty="0" smtClean="0"/>
              <a:t> when choosing activity?</a:t>
            </a:r>
          </a:p>
          <a:p>
            <a:r>
              <a:rPr lang="en-US" sz="2200" dirty="0" smtClean="0"/>
              <a:t>What </a:t>
            </a:r>
            <a:r>
              <a:rPr lang="en-US" sz="2200" b="1" dirty="0" smtClean="0"/>
              <a:t>tools</a:t>
            </a:r>
            <a:r>
              <a:rPr lang="en-US" sz="2200" dirty="0" smtClean="0"/>
              <a:t> are used to explore options?</a:t>
            </a:r>
          </a:p>
          <a:p>
            <a:r>
              <a:rPr lang="en-US" sz="2200" dirty="0" smtClean="0"/>
              <a:t>How are </a:t>
            </a:r>
            <a:r>
              <a:rPr lang="en-US" sz="2200" b="1" dirty="0" smtClean="0"/>
              <a:t>decisions</a:t>
            </a:r>
            <a:r>
              <a:rPr lang="en-US" sz="2200" dirty="0" smtClean="0"/>
              <a:t> reached?</a:t>
            </a:r>
          </a:p>
          <a:p>
            <a:pPr marL="0" indent="0"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9645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4.90387E-6 L 0.31365 0.001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37223" y="2784187"/>
            <a:ext cx="4971098" cy="367076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What are the </a:t>
            </a:r>
            <a:r>
              <a:rPr lang="en-US" sz="2200" b="1" dirty="0" smtClean="0"/>
              <a:t>considerations</a:t>
            </a:r>
            <a:r>
              <a:rPr lang="en-US" sz="2200" dirty="0" smtClean="0"/>
              <a:t> when choosing activity?</a:t>
            </a:r>
          </a:p>
          <a:p>
            <a:r>
              <a:rPr lang="en-US" sz="2200" dirty="0" smtClean="0"/>
              <a:t>What </a:t>
            </a:r>
            <a:r>
              <a:rPr lang="en-US" sz="2200" b="1" dirty="0" smtClean="0"/>
              <a:t>tools</a:t>
            </a:r>
            <a:r>
              <a:rPr lang="en-US" sz="2200" dirty="0" smtClean="0"/>
              <a:t> are used to explore options?</a:t>
            </a:r>
          </a:p>
          <a:p>
            <a:r>
              <a:rPr lang="en-US" sz="2200" dirty="0" smtClean="0"/>
              <a:t>How are </a:t>
            </a:r>
            <a:r>
              <a:rPr lang="en-US" sz="2200" b="1" dirty="0" smtClean="0"/>
              <a:t>decisions</a:t>
            </a:r>
            <a:r>
              <a:rPr lang="en-US" sz="2200" dirty="0" smtClean="0"/>
              <a:t> reached?</a:t>
            </a:r>
          </a:p>
          <a:p>
            <a:r>
              <a:rPr lang="en-US" sz="2200" dirty="0" smtClean="0"/>
              <a:t>To find out: </a:t>
            </a:r>
            <a:r>
              <a:rPr lang="en-US" sz="2200" b="1" dirty="0" smtClean="0"/>
              <a:t>Interviews</a:t>
            </a:r>
            <a:endParaRPr lang="en-US" sz="2200" dirty="0" smtClean="0"/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123242" y="3596404"/>
            <a:ext cx="2627839" cy="15215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Avenir Book"/>
                <a:cs typeface="Avenir Book"/>
              </a:rPr>
              <a:t>?</a:t>
            </a:r>
            <a:endParaRPr lang="en-US" sz="45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437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488" y="2283847"/>
            <a:ext cx="7610476" cy="4229917"/>
          </a:xfrm>
        </p:spPr>
        <p:txBody>
          <a:bodyPr>
            <a:noAutofit/>
          </a:bodyPr>
          <a:lstStyle/>
          <a:p>
            <a:r>
              <a:rPr lang="en-US" sz="2200" dirty="0" smtClean="0"/>
              <a:t>Ella</a:t>
            </a:r>
          </a:p>
          <a:p>
            <a:pPr lvl="1">
              <a:buFontTx/>
              <a:buChar char="-"/>
            </a:pPr>
            <a:r>
              <a:rPr lang="en-US" sz="2200" dirty="0" smtClean="0"/>
              <a:t>Google</a:t>
            </a:r>
          </a:p>
          <a:p>
            <a:pPr lvl="1">
              <a:buFontTx/>
              <a:buChar char="-"/>
            </a:pPr>
            <a:r>
              <a:rPr lang="en-US" sz="2200" dirty="0" smtClean="0"/>
              <a:t>Lives in San Francisco, CA</a:t>
            </a:r>
          </a:p>
          <a:p>
            <a:pPr lvl="1">
              <a:buFontTx/>
              <a:buChar char="-"/>
            </a:pPr>
            <a:r>
              <a:rPr lang="en-US" sz="2200" dirty="0" smtClean="0"/>
              <a:t>Mid-20’s</a:t>
            </a:r>
          </a:p>
          <a:p>
            <a:r>
              <a:rPr lang="en-US" sz="2200" dirty="0" smtClean="0"/>
              <a:t>What she told us</a:t>
            </a:r>
          </a:p>
          <a:p>
            <a:pPr lvl="1">
              <a:buFontTx/>
              <a:buChar char="-"/>
            </a:pPr>
            <a:r>
              <a:rPr lang="en-US" sz="2200" dirty="0" smtClean="0"/>
              <a:t>First contacts friends (3-5)</a:t>
            </a:r>
          </a:p>
          <a:p>
            <a:pPr lvl="1">
              <a:buFontTx/>
              <a:buChar char="-"/>
            </a:pPr>
            <a:r>
              <a:rPr lang="en-US" sz="2200" dirty="0" smtClean="0"/>
              <a:t>Email and Google Chat</a:t>
            </a:r>
          </a:p>
          <a:p>
            <a:pPr lvl="1">
              <a:buFontTx/>
              <a:buChar char="-"/>
            </a:pPr>
            <a:r>
              <a:rPr lang="en-US" sz="2200" dirty="0" smtClean="0">
                <a:hlinkClick r:id="rId2"/>
              </a:rPr>
              <a:t>www.sf.funcheap.com</a:t>
            </a:r>
            <a:endParaRPr lang="en-US" sz="2200" dirty="0" smtClean="0"/>
          </a:p>
          <a:p>
            <a:pPr marL="349250" lvl="1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/>
              <a:t>	</a:t>
            </a:r>
          </a:p>
        </p:txBody>
      </p:sp>
      <p:pic>
        <p:nvPicPr>
          <p:cNvPr id="4" name="Picture 3" descr="IMG_21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7" r="6423"/>
          <a:stretch/>
        </p:blipFill>
        <p:spPr>
          <a:xfrm>
            <a:off x="5484518" y="2334146"/>
            <a:ext cx="3191124" cy="360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5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33" y="2283847"/>
            <a:ext cx="7610476" cy="411674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Elijah</a:t>
            </a:r>
          </a:p>
          <a:p>
            <a:pPr lvl="1">
              <a:buFontTx/>
              <a:buChar char="-"/>
            </a:pPr>
            <a:r>
              <a:rPr lang="en-US" sz="2200" dirty="0" smtClean="0"/>
              <a:t>Private Chef at Stanford</a:t>
            </a:r>
          </a:p>
          <a:p>
            <a:pPr lvl="1">
              <a:buFontTx/>
              <a:buChar char="-"/>
            </a:pPr>
            <a:r>
              <a:rPr lang="en-US" sz="2200" dirty="0" smtClean="0"/>
              <a:t>Married, lives in San Jose</a:t>
            </a:r>
          </a:p>
          <a:p>
            <a:pPr lvl="1">
              <a:buFontTx/>
              <a:buChar char="-"/>
            </a:pPr>
            <a:r>
              <a:rPr lang="en-US" sz="2200" dirty="0" smtClean="0"/>
              <a:t>29 years old</a:t>
            </a:r>
          </a:p>
          <a:p>
            <a:r>
              <a:rPr lang="en-US" sz="2200" dirty="0" smtClean="0"/>
              <a:t>What he told us</a:t>
            </a:r>
          </a:p>
          <a:p>
            <a:pPr lvl="1">
              <a:buFontTx/>
              <a:buChar char="-"/>
            </a:pPr>
            <a:r>
              <a:rPr lang="en-US" sz="2200" dirty="0" smtClean="0"/>
              <a:t>Meticulous routine during week</a:t>
            </a:r>
          </a:p>
          <a:p>
            <a:pPr lvl="1">
              <a:buFontTx/>
              <a:buChar char="-"/>
            </a:pPr>
            <a:r>
              <a:rPr lang="en-US" sz="2200" dirty="0" smtClean="0"/>
              <a:t>Uses Yelp, but doesn’t trust users</a:t>
            </a:r>
          </a:p>
          <a:p>
            <a:pPr lvl="1">
              <a:buFontTx/>
              <a:buChar char="-"/>
            </a:pPr>
            <a:r>
              <a:rPr lang="en-US" sz="2200" dirty="0" smtClean="0"/>
              <a:t>Reads forums for hikes</a:t>
            </a:r>
          </a:p>
          <a:p>
            <a:pPr lvl="1">
              <a:buFontTx/>
              <a:buChar char="-"/>
            </a:pPr>
            <a:r>
              <a:rPr lang="en-US" sz="2200" dirty="0" smtClean="0"/>
              <a:t>Halloween in Santa Cruz w/ friend</a:t>
            </a:r>
            <a:endParaRPr lang="en-US" sz="2200" dirty="0"/>
          </a:p>
        </p:txBody>
      </p:sp>
      <p:pic>
        <p:nvPicPr>
          <p:cNvPr id="4" name="Picture 3" descr="IMG_20141006_1606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50" y="2087423"/>
            <a:ext cx="2422622" cy="420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22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Vlad</a:t>
            </a:r>
            <a:endParaRPr lang="en-US" sz="2200" dirty="0" smtClean="0"/>
          </a:p>
          <a:p>
            <a:pPr lvl="1">
              <a:buFontTx/>
              <a:buChar char="-"/>
            </a:pPr>
            <a:r>
              <a:rPr lang="en-US" sz="2200" dirty="0" smtClean="0"/>
              <a:t>Software Engineer</a:t>
            </a:r>
          </a:p>
          <a:p>
            <a:pPr lvl="1">
              <a:buFontTx/>
              <a:buChar char="-"/>
            </a:pPr>
            <a:r>
              <a:rPr lang="en-US" sz="2200" dirty="0" smtClean="0"/>
              <a:t>Lives in Seattle</a:t>
            </a:r>
          </a:p>
          <a:p>
            <a:pPr lvl="1">
              <a:buFontTx/>
              <a:buChar char="-"/>
            </a:pPr>
            <a:r>
              <a:rPr lang="en-US" sz="2200" dirty="0" smtClean="0"/>
              <a:t>23 Years old</a:t>
            </a:r>
          </a:p>
          <a:p>
            <a:r>
              <a:rPr lang="en-US" sz="2200" dirty="0" smtClean="0"/>
              <a:t>What he told us</a:t>
            </a:r>
          </a:p>
          <a:p>
            <a:pPr lvl="1">
              <a:buFontTx/>
              <a:buChar char="-"/>
            </a:pPr>
            <a:r>
              <a:rPr lang="en-US" sz="2200" dirty="0" smtClean="0"/>
              <a:t>Needs to justify city rent</a:t>
            </a:r>
          </a:p>
          <a:p>
            <a:pPr lvl="1">
              <a:buFontTx/>
              <a:buChar char="-"/>
            </a:pPr>
            <a:r>
              <a:rPr lang="en-US" sz="2200" dirty="0" smtClean="0"/>
              <a:t>Prioritizes friends and company</a:t>
            </a:r>
          </a:p>
          <a:p>
            <a:pPr lvl="1">
              <a:buFontTx/>
              <a:buChar char="-"/>
            </a:pPr>
            <a:r>
              <a:rPr lang="en-US" sz="2200" dirty="0" smtClean="0"/>
              <a:t>New experiences are with friends</a:t>
            </a:r>
            <a:endParaRPr lang="en-US" sz="2200" dirty="0"/>
          </a:p>
        </p:txBody>
      </p:sp>
      <p:pic>
        <p:nvPicPr>
          <p:cNvPr id="4" name="Picture 3" descr="Screen Shot 2014-10-09 at 11.09.15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33"/>
          <a:stretch/>
        </p:blipFill>
        <p:spPr>
          <a:xfrm>
            <a:off x="6164302" y="2362200"/>
            <a:ext cx="2724128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1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Lara</a:t>
            </a:r>
          </a:p>
          <a:p>
            <a:pPr lvl="1">
              <a:buFontTx/>
              <a:buChar char="-"/>
            </a:pPr>
            <a:r>
              <a:rPr lang="en-US" sz="2200" dirty="0" smtClean="0"/>
              <a:t>Undergrad at Stanford</a:t>
            </a:r>
          </a:p>
          <a:p>
            <a:pPr lvl="1">
              <a:buFontTx/>
              <a:buChar char="-"/>
            </a:pPr>
            <a:r>
              <a:rPr lang="en-US" sz="2200" dirty="0" smtClean="0"/>
              <a:t>From London</a:t>
            </a:r>
          </a:p>
          <a:p>
            <a:pPr lvl="1">
              <a:buFontTx/>
              <a:buChar char="-"/>
            </a:pPr>
            <a:r>
              <a:rPr lang="en-US" sz="2200" dirty="0" smtClean="0"/>
              <a:t>20 years old</a:t>
            </a:r>
          </a:p>
          <a:p>
            <a:r>
              <a:rPr lang="en-US" sz="2200" dirty="0" smtClean="0"/>
              <a:t>What she told us (about London)</a:t>
            </a:r>
          </a:p>
          <a:p>
            <a:pPr lvl="1">
              <a:buFontTx/>
              <a:buChar char="-"/>
            </a:pPr>
            <a:r>
              <a:rPr lang="en-US" sz="2200" dirty="0" smtClean="0"/>
              <a:t>Planning with friends is tedious</a:t>
            </a:r>
          </a:p>
          <a:p>
            <a:pPr lvl="1">
              <a:buFontTx/>
              <a:buChar char="-"/>
            </a:pPr>
            <a:r>
              <a:rPr lang="en-US" sz="2200" dirty="0" smtClean="0"/>
              <a:t>Sometimes prefers to be alone</a:t>
            </a:r>
          </a:p>
          <a:p>
            <a:pPr lvl="1">
              <a:buFontTx/>
              <a:buChar char="-"/>
            </a:pPr>
            <a:r>
              <a:rPr lang="en-US" sz="2200" dirty="0" smtClean="0"/>
              <a:t>Transportation is important</a:t>
            </a:r>
            <a:endParaRPr lang="en-US" sz="2200" dirty="0"/>
          </a:p>
        </p:txBody>
      </p:sp>
      <p:pic>
        <p:nvPicPr>
          <p:cNvPr id="4" name="Picture 3" descr="IMG_197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41" y="2087421"/>
            <a:ext cx="2983772" cy="397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90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1788</TotalTime>
  <Words>772</Words>
  <Application>Microsoft Macintosh PowerPoint</Application>
  <PresentationFormat>On-screen Show (4:3)</PresentationFormat>
  <Paragraphs>180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Perception</vt:lpstr>
      <vt:lpstr>Huddle</vt:lpstr>
      <vt:lpstr>Agenda</vt:lpstr>
      <vt:lpstr>Motivation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Task Analysis</vt:lpstr>
      <vt:lpstr>Task Analysis</vt:lpstr>
      <vt:lpstr>Task Analysis</vt:lpstr>
      <vt:lpstr>Task Analysis</vt:lpstr>
      <vt:lpstr>Task Analysis</vt:lpstr>
      <vt:lpstr>Task Analysis</vt:lpstr>
      <vt:lpstr>Task Analysis</vt:lpstr>
      <vt:lpstr>Applications</vt:lpstr>
      <vt:lpstr>Applications</vt:lpstr>
      <vt:lpstr>Applications</vt:lpstr>
      <vt:lpstr>Applications</vt:lpstr>
      <vt:lpstr>Sketches</vt:lpstr>
      <vt:lpstr>Sketches</vt:lpstr>
      <vt:lpstr>Sketches</vt:lpstr>
      <vt:lpstr>Sketches</vt:lpstr>
      <vt:lpstr>Conclusion</vt:lpstr>
      <vt:lpstr>Appendix Slides</vt:lpstr>
      <vt:lpstr>Sketches</vt:lpstr>
      <vt:lpstr>Sketches</vt:lpstr>
      <vt:lpstr>Sketches</vt:lpstr>
      <vt:lpstr>Sketches</vt:lpstr>
      <vt:lpstr>Sketches</vt:lpstr>
      <vt:lpstr>Sketches</vt:lpstr>
      <vt:lpstr>Sketches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(Name of App)</dc:title>
  <dc:creator>Joe Polin</dc:creator>
  <cp:lastModifiedBy>Joe Polin</cp:lastModifiedBy>
  <cp:revision>55</cp:revision>
  <dcterms:created xsi:type="dcterms:W3CDTF">2014-10-08T17:28:41Z</dcterms:created>
  <dcterms:modified xsi:type="dcterms:W3CDTF">2014-10-10T05:38:29Z</dcterms:modified>
</cp:coreProperties>
</file>