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1"/>
  </p:sldMasterIdLst>
  <p:notesMasterIdLst>
    <p:notesMasterId r:id="rId37"/>
  </p:notesMasterIdLst>
  <p:sldIdLst>
    <p:sldId id="256" r:id="rId2"/>
    <p:sldId id="257" r:id="rId3"/>
    <p:sldId id="259" r:id="rId4"/>
    <p:sldId id="263" r:id="rId5"/>
    <p:sldId id="258" r:id="rId6"/>
    <p:sldId id="260" r:id="rId7"/>
    <p:sldId id="264" r:id="rId8"/>
    <p:sldId id="265" r:id="rId9"/>
    <p:sldId id="261" r:id="rId10"/>
    <p:sldId id="266" r:id="rId11"/>
    <p:sldId id="290" r:id="rId12"/>
    <p:sldId id="291" r:id="rId13"/>
    <p:sldId id="292" r:id="rId14"/>
    <p:sldId id="267" r:id="rId15"/>
    <p:sldId id="268" r:id="rId16"/>
    <p:sldId id="269" r:id="rId17"/>
    <p:sldId id="271" r:id="rId18"/>
    <p:sldId id="272" r:id="rId19"/>
    <p:sldId id="276" r:id="rId20"/>
    <p:sldId id="277" r:id="rId21"/>
    <p:sldId id="273" r:id="rId22"/>
    <p:sldId id="274" r:id="rId23"/>
    <p:sldId id="275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8" r:id="rId32"/>
    <p:sldId id="285" r:id="rId33"/>
    <p:sldId id="286" r:id="rId34"/>
    <p:sldId id="287" r:id="rId35"/>
    <p:sldId id="289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142" autoAdjust="0"/>
  </p:normalViewPr>
  <p:slideViewPr>
    <p:cSldViewPr snapToGrid="0" snapToObjects="1">
      <p:cViewPr varScale="1">
        <p:scale>
          <a:sx n="134" d="100"/>
          <a:sy n="134" d="100"/>
        </p:scale>
        <p:origin x="-25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46187-0900-A04E-9B00-18EBFED11E3A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1FFFF-6EB9-6340-8B8D-216AAABD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59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1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users will be able</a:t>
            </a:r>
            <a:r>
              <a:rPr lang="en-US" baseline="0" dirty="0" smtClean="0"/>
              <a:t> to just scroll up and down on this screen and find whatever food option they want and click it</a:t>
            </a:r>
          </a:p>
          <a:p>
            <a:r>
              <a:rPr lang="en-US" baseline="0" dirty="0" smtClean="0"/>
              <a:t>Let’s say I want burgers and fries at </a:t>
            </a:r>
            <a:r>
              <a:rPr lang="en-US" baseline="0" dirty="0" err="1" smtClean="0"/>
              <a:t>tressider</a:t>
            </a:r>
            <a:r>
              <a:rPr lang="en-US" baseline="0" dirty="0" smtClean="0"/>
              <a:t> because nobody has RSVP’d yet</a:t>
            </a:r>
          </a:p>
          <a:p>
            <a:r>
              <a:rPr lang="en-US" baseline="0" dirty="0" smtClean="0"/>
              <a:t>I click that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6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takes me to a screen where there’s a map with me and the</a:t>
            </a:r>
            <a:r>
              <a:rPr lang="en-US" baseline="0" dirty="0" smtClean="0"/>
              <a:t> location of the burger and fries marked</a:t>
            </a:r>
          </a:p>
          <a:p>
            <a:r>
              <a:rPr lang="en-US" baseline="0" dirty="0" smtClean="0"/>
              <a:t>I think hmm that’s pretty close, and I click I’m Going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13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map proceeds to give me directions</a:t>
            </a:r>
            <a:r>
              <a:rPr lang="en-US" baseline="0" dirty="0" smtClean="0"/>
              <a:t> to the burger and fries with a path marked on the map now</a:t>
            </a:r>
          </a:p>
          <a:p>
            <a:r>
              <a:rPr lang="en-US" baseline="0" dirty="0" smtClean="0"/>
              <a:t>This is a medium-level task.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84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if we</a:t>
            </a:r>
            <a:r>
              <a:rPr lang="en-US" baseline="0" dirty="0" smtClean="0"/>
              <a:t> step back in the flow a bit, Finding Food through </a:t>
            </a:r>
            <a:r>
              <a:rPr lang="en-US" baseline="0" dirty="0" err="1" smtClean="0"/>
              <a:t>Flavr</a:t>
            </a:r>
            <a:r>
              <a:rPr lang="en-US" baseline="0" dirty="0" smtClean="0"/>
              <a:t> has a sub-task which is much harder</a:t>
            </a:r>
          </a:p>
          <a:p>
            <a:r>
              <a:rPr lang="en-US" baseline="0" dirty="0" smtClean="0"/>
              <a:t>Which is how do you filter results if you don’t see the things you like or there is simply too much information?</a:t>
            </a:r>
          </a:p>
          <a:p>
            <a:r>
              <a:rPr lang="en-US" baseline="0" dirty="0" smtClean="0"/>
              <a:t>This task is usually done only once because once you have set your filters, you don’t need to set them over and over,</a:t>
            </a:r>
          </a:p>
          <a:p>
            <a:r>
              <a:rPr lang="en-US" baseline="0" dirty="0" smtClean="0"/>
              <a:t>They will be saved.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we are now back at the Food near you screen which you got to by tapping the Get Food button</a:t>
            </a:r>
            <a:br>
              <a:rPr lang="en-US" baseline="0" dirty="0" smtClean="0"/>
            </a:br>
            <a:r>
              <a:rPr lang="en-US" baseline="0" dirty="0" smtClean="0"/>
              <a:t>You click the options button in the top-left corner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6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are brought to this options screen</a:t>
            </a:r>
          </a:p>
          <a:p>
            <a:r>
              <a:rPr lang="en-US" baseline="0" dirty="0" smtClean="0"/>
              <a:t>Let’s pretend that you only eat gluten-free food</a:t>
            </a:r>
          </a:p>
          <a:p>
            <a:r>
              <a:rPr lang="en-US" baseline="0" dirty="0" smtClean="0"/>
              <a:t>You tap the dietary preferences button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78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there are listed a bunch of dietary preferences you can check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48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are gluten-free</a:t>
            </a:r>
            <a:r>
              <a:rPr lang="en-US" baseline="0" dirty="0" smtClean="0"/>
              <a:t> so you check gluten-free</a:t>
            </a:r>
          </a:p>
          <a:p>
            <a:r>
              <a:rPr lang="en-US" baseline="0" dirty="0" smtClean="0"/>
              <a:t>And then you can tap the back button to return to your results</a:t>
            </a:r>
          </a:p>
          <a:p>
            <a:r>
              <a:rPr lang="en-US" baseline="0" dirty="0" smtClean="0"/>
              <a:t>So I tap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1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Tap back again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53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now all my results are gluten free! (Although, the</a:t>
            </a:r>
            <a:r>
              <a:rPr lang="en-US" baseline="0" dirty="0" smtClean="0"/>
              <a:t> actual app will make your results filtered)</a:t>
            </a:r>
          </a:p>
          <a:p>
            <a:r>
              <a:rPr lang="en-US" baseline="0" dirty="0" smtClean="0"/>
              <a:t>Burgers, fries, pizza, and subway sandwiches are not changed to be gluten free</a:t>
            </a:r>
          </a:p>
          <a:p>
            <a:r>
              <a:rPr lang="en-US" baseline="0" dirty="0" smtClean="0"/>
              <a:t>Cool, so now I want gluten free burgers and fries so I tap that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56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now I’m brought</a:t>
            </a:r>
            <a:r>
              <a:rPr lang="en-US" baseline="0" dirty="0" smtClean="0"/>
              <a:t> to the same point in the flow as before where I see a map of myself and the burgers/fries</a:t>
            </a:r>
          </a:p>
          <a:p>
            <a:r>
              <a:rPr lang="en-US" baseline="0" dirty="0" smtClean="0"/>
              <a:t>I tap I’m going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18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with what</a:t>
            </a:r>
            <a:r>
              <a:rPr lang="en-US" baseline="0" dirty="0" smtClean="0"/>
              <a:t> we want to do (our mission)</a:t>
            </a:r>
          </a:p>
          <a:p>
            <a:r>
              <a:rPr lang="en-US" baseline="0" dirty="0" smtClean="0"/>
              <a:t>Go through the things that we envision people will be able to do with our app</a:t>
            </a:r>
          </a:p>
          <a:p>
            <a:r>
              <a:rPr lang="en-US" baseline="0" dirty="0" smtClean="0"/>
              <a:t>Step through some of the features and functionality of our app for different scenarios</a:t>
            </a:r>
          </a:p>
          <a:p>
            <a:r>
              <a:rPr lang="en-US" baseline="0" dirty="0" smtClean="0"/>
              <a:t>Go over how we have tried to understand how users in real life will experience what we have envisioned</a:t>
            </a:r>
          </a:p>
          <a:p>
            <a:r>
              <a:rPr lang="en-US" baseline="0" dirty="0" smtClean="0"/>
              <a:t>How we will change our envisioned product into something users like even more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3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now I’m on my 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05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third and most complex scenario is if you are hungry and for example going to class, and you want</a:t>
            </a:r>
          </a:p>
          <a:p>
            <a:r>
              <a:rPr lang="en-US" dirty="0" err="1" smtClean="0"/>
              <a:t>Flavr</a:t>
            </a:r>
            <a:r>
              <a:rPr lang="en-US" dirty="0" smtClean="0"/>
              <a:t> to tell you if</a:t>
            </a:r>
            <a:r>
              <a:rPr lang="en-US" baseline="0" dirty="0" smtClean="0"/>
              <a:t> anything you are interested in for the filters that you have already set has a new event that is formed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once again, you are trying to get food so you click the get food button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06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are brought to the same food results screen</a:t>
            </a:r>
          </a:p>
          <a:p>
            <a:r>
              <a:rPr lang="en-US" dirty="0" smtClean="0"/>
              <a:t>You tap</a:t>
            </a:r>
            <a:r>
              <a:rPr lang="en-US" baseline="0" dirty="0" smtClean="0"/>
              <a:t> the options button in the top left corner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17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you already have your filters set, but you want a notification for let’s say 1 hour, because you are going to a 1 hour class</a:t>
            </a:r>
          </a:p>
          <a:p>
            <a:r>
              <a:rPr lang="en-US" dirty="0" smtClean="0"/>
              <a:t>You tap 1 hour and you go</a:t>
            </a:r>
            <a:r>
              <a:rPr lang="en-US" baseline="0" dirty="0" smtClean="0"/>
              <a:t> to class and study like a good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572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class is over, you’re really hungry and you look at your phone</a:t>
            </a:r>
          </a:p>
          <a:p>
            <a:r>
              <a:rPr lang="en-US" dirty="0" smtClean="0"/>
              <a:t>A notification is on your screen and you smile as you see</a:t>
            </a:r>
            <a:r>
              <a:rPr lang="en-US" baseline="0" dirty="0" smtClean="0"/>
              <a:t> that </a:t>
            </a:r>
            <a:r>
              <a:rPr lang="en-US" baseline="0" dirty="0" err="1" smtClean="0"/>
              <a:t>Flavr</a:t>
            </a:r>
            <a:r>
              <a:rPr lang="en-US" baseline="0" dirty="0" smtClean="0"/>
              <a:t> has found an event near you</a:t>
            </a:r>
          </a:p>
          <a:p>
            <a:r>
              <a:rPr lang="en-US" baseline="0" dirty="0" smtClean="0"/>
              <a:t>You click on that notification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049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brings you to the map once again and asks you</a:t>
            </a:r>
            <a:r>
              <a:rPr lang="en-US" baseline="0" dirty="0" smtClean="0"/>
              <a:t> if you want to go</a:t>
            </a:r>
          </a:p>
          <a:p>
            <a:r>
              <a:rPr lang="en-US" baseline="0" dirty="0" smtClean="0"/>
              <a:t>You click I’m Going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6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you are off, without even searching, </a:t>
            </a:r>
            <a:r>
              <a:rPr lang="en-US" dirty="0" err="1" smtClean="0"/>
              <a:t>Flavr</a:t>
            </a:r>
            <a:r>
              <a:rPr lang="en-US" dirty="0" smtClean="0"/>
              <a:t> has told you about a cool event you might like that was</a:t>
            </a:r>
          </a:p>
          <a:p>
            <a:r>
              <a:rPr lang="en-US" dirty="0" smtClean="0"/>
              <a:t>Recently posted while you</a:t>
            </a:r>
            <a:r>
              <a:rPr lang="en-US" baseline="0" dirty="0" smtClean="0"/>
              <a:t> were in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712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How did we test our application?</a:t>
            </a:r>
          </a:p>
          <a:p>
            <a:endParaRPr lang="en-US" dirty="0" smtClean="0"/>
          </a:p>
          <a:p>
            <a:r>
              <a:rPr lang="en-US" dirty="0" smtClean="0"/>
              <a:t>Found participants in </a:t>
            </a:r>
            <a:r>
              <a:rPr lang="en-US" dirty="0" err="1" smtClean="0"/>
              <a:t>Arrillaga</a:t>
            </a:r>
            <a:r>
              <a:rPr lang="en-US" dirty="0" smtClean="0"/>
              <a:t>,</a:t>
            </a:r>
            <a:r>
              <a:rPr lang="en-US" baseline="0" dirty="0" smtClean="0"/>
              <a:t> asked them for a few minutes of free time while eating</a:t>
            </a:r>
            <a:endParaRPr lang="en-US" dirty="0" smtClean="0"/>
          </a:p>
          <a:p>
            <a:r>
              <a:rPr lang="en-US" dirty="0" smtClean="0"/>
              <a:t>Two females</a:t>
            </a:r>
            <a:r>
              <a:rPr lang="en-US" baseline="0" dirty="0" smtClean="0"/>
              <a:t> one male</a:t>
            </a:r>
          </a:p>
          <a:p>
            <a:r>
              <a:rPr lang="en-US" baseline="0" dirty="0" smtClean="0"/>
              <a:t>One male was a sophomore, highest technical background described himself between 7-10</a:t>
            </a:r>
          </a:p>
          <a:p>
            <a:r>
              <a:rPr lang="en-US" baseline="0" dirty="0" smtClean="0"/>
              <a:t>One female was a freshman, medium technical background, described herself as between 4-6</a:t>
            </a:r>
          </a:p>
          <a:p>
            <a:r>
              <a:rPr lang="en-US" baseline="0" dirty="0" smtClean="0"/>
              <a:t>One female was a senior, lowest technical background, described herself as between 1-3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Showed a few quick demo screens and explained the process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Then asked users to go through each of the scenarios, provide live stream of consciousness thought as for what they are feeling</a:t>
            </a:r>
          </a:p>
          <a:p>
            <a:r>
              <a:rPr lang="en-US" baseline="0" dirty="0" smtClean="0"/>
              <a:t>Laid out one screen at a time and made users physically touch the paper as if it was a touch screen</a:t>
            </a:r>
          </a:p>
          <a:p>
            <a:r>
              <a:rPr lang="en-US" baseline="0" dirty="0" smtClean="0"/>
              <a:t>Then, laid out a different screen on top of the first screen to simulate a screen changing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Looked for signs of confusion, speed of use, number of errors, number of questions asked, overall joy of use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018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Had no problems going through all of the screens</a:t>
            </a:r>
          </a:p>
          <a:p>
            <a:r>
              <a:rPr lang="en-US" dirty="0" smtClean="0"/>
              <a:t>Even though he</a:t>
            </a:r>
            <a:r>
              <a:rPr lang="en-US" baseline="0" dirty="0" smtClean="0"/>
              <a:t> was an android user, he found the notification bar on the iPhone screen easily understandable</a:t>
            </a:r>
          </a:p>
          <a:p>
            <a:r>
              <a:rPr lang="en-US" baseline="0" dirty="0" smtClean="0"/>
              <a:t>Assumed that the top left had filtering options for Food Near You without even asking</a:t>
            </a:r>
          </a:p>
          <a:p>
            <a:r>
              <a:rPr lang="en-US" dirty="0" smtClean="0"/>
              <a:t>Thought that the reminder seemed a bit hidden and the notification could be moved to a separate modal</a:t>
            </a:r>
            <a:r>
              <a:rPr lang="en-US" baseline="0" dirty="0" smtClean="0"/>
              <a:t> from filtering</a:t>
            </a:r>
          </a:p>
          <a:p>
            <a:r>
              <a:rPr lang="en-US" dirty="0" smtClean="0"/>
              <a:t>All</a:t>
            </a:r>
            <a:r>
              <a:rPr lang="en-US" baseline="0" dirty="0" smtClean="0"/>
              <a:t> together, </a:t>
            </a:r>
            <a:r>
              <a:rPr lang="en-US" dirty="0" smtClean="0"/>
              <a:t>took about 1</a:t>
            </a:r>
            <a:r>
              <a:rPr lang="en-US" baseline="0" dirty="0" smtClean="0"/>
              <a:t> minute to complete all tasks</a:t>
            </a:r>
          </a:p>
          <a:p>
            <a:r>
              <a:rPr lang="en-US" baseline="0" dirty="0" smtClean="0"/>
              <a:t>Overall thought the flow was very smooth and had a great user 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083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Though giving food was smooth</a:t>
            </a:r>
            <a:r>
              <a:rPr lang="en-US" baseline="0" dirty="0" smtClean="0"/>
              <a:t> and intuitive</a:t>
            </a:r>
          </a:p>
          <a:p>
            <a:r>
              <a:rPr lang="en-US" baseline="0" dirty="0" smtClean="0"/>
              <a:t>Asked if she had to filter by everything or only one at a time (confused)</a:t>
            </a:r>
          </a:p>
          <a:p>
            <a:r>
              <a:rPr lang="en-US" baseline="0" dirty="0" smtClean="0"/>
              <a:t>Didn’t know what needed to be filled out</a:t>
            </a:r>
          </a:p>
          <a:p>
            <a:r>
              <a:rPr lang="en-US" baseline="0" dirty="0" smtClean="0"/>
              <a:t>Didn’t know whether results would be saved after exiting out of the preferences screen</a:t>
            </a:r>
          </a:p>
          <a:p>
            <a:r>
              <a:rPr lang="en-US" baseline="0" dirty="0" smtClean="0"/>
              <a:t>Wanted to separate the notify and the filter screens 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Took around 1:30 - 2 minutes to finish all scenarios</a:t>
            </a:r>
            <a:endParaRPr lang="en-US" baseline="0" dirty="0" smtClean="0"/>
          </a:p>
          <a:p>
            <a:r>
              <a:rPr lang="en-US" baseline="0" dirty="0" smtClean="0"/>
              <a:t>Overall thought that the app looked good and thought it was intuitive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66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what we want to</a:t>
            </a:r>
            <a:r>
              <a:rPr lang="en-US" baseline="0" dirty="0" smtClean="0"/>
              <a:t> do</a:t>
            </a:r>
          </a:p>
          <a:p>
            <a:r>
              <a:rPr lang="en-US" baseline="0" dirty="0" smtClean="0"/>
              <a:t>Instantly connecting hungry students with food while reducing food waste</a:t>
            </a:r>
          </a:p>
          <a:p>
            <a:r>
              <a:rPr lang="en-US" baseline="0" dirty="0" smtClean="0"/>
              <a:t>Ensure a fast  and quick user experience, get connected with food</a:t>
            </a:r>
          </a:p>
          <a:p>
            <a:r>
              <a:rPr lang="en-US" baseline="0" dirty="0" smtClean="0"/>
              <a:t>Reducing food waste – giving away excess food to students to want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778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Confused as to whether I’m going was a button.</a:t>
            </a:r>
            <a:r>
              <a:rPr lang="en-US" baseline="0" dirty="0" smtClean="0"/>
              <a:t> Need to style it to make it look more button like</a:t>
            </a:r>
          </a:p>
          <a:p>
            <a:r>
              <a:rPr lang="en-US" baseline="0" dirty="0" smtClean="0"/>
              <a:t>Wasn’t sure whether the top-left was an options menu</a:t>
            </a:r>
          </a:p>
          <a:p>
            <a:r>
              <a:rPr lang="en-US" baseline="0" dirty="0" smtClean="0"/>
              <a:t>Wanted to know if filters were saved, and wanted a save button</a:t>
            </a:r>
          </a:p>
          <a:p>
            <a:r>
              <a:rPr lang="en-US" baseline="0" dirty="0" smtClean="0"/>
              <a:t>Wanted the back button to be more arrow like instead of just a &lt;</a:t>
            </a:r>
          </a:p>
          <a:p>
            <a:r>
              <a:rPr lang="en-US" baseline="0" dirty="0" smtClean="0"/>
              <a:t>Thought that it would be nice to know how far each thing was in the food near you for people new on campus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Took around 3-4 minutes to finish all scenarios</a:t>
            </a:r>
          </a:p>
          <a:p>
            <a:r>
              <a:rPr lang="en-US" baseline="0" dirty="0" smtClean="0"/>
              <a:t>Overall experience: Thought it was straightforward overall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584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some of the aesthetics</a:t>
            </a:r>
            <a:r>
              <a:rPr lang="en-US" baseline="0" dirty="0" smtClean="0"/>
              <a:t> of different buttons for non-technical users specifically</a:t>
            </a:r>
          </a:p>
          <a:p>
            <a:r>
              <a:rPr lang="en-US" baseline="0" dirty="0" smtClean="0"/>
              <a:t>Buttons and icons for options must be clearly communicated to non-technical users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More confirmation screens are necessary as well in order to reassure users that what they have done will not disappear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More information for food results is helpful as well for letting users make informed decisions on food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481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Split the Filters from the notification modal</a:t>
            </a:r>
          </a:p>
          <a:p>
            <a:r>
              <a:rPr lang="en-US" dirty="0" smtClean="0"/>
              <a:t>Suggested by almost all of our users, this feature was vital because the notifications and the</a:t>
            </a:r>
            <a:r>
              <a:rPr lang="en-US" baseline="0" dirty="0" smtClean="0"/>
              <a:t> filters together were confusing</a:t>
            </a:r>
          </a:p>
          <a:p>
            <a:r>
              <a:rPr lang="en-US" baseline="0" dirty="0" smtClean="0"/>
              <a:t>Having a clear UI with just filters and just Notifications would greatly improve user experience and make the options screen less confusing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34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distances to the Food</a:t>
            </a:r>
            <a:r>
              <a:rPr lang="en-US" baseline="0" dirty="0" smtClean="0"/>
              <a:t> Near You screen for the non-technical user or the new user at Stanford</a:t>
            </a:r>
          </a:p>
          <a:p>
            <a:r>
              <a:rPr lang="en-US" baseline="0" dirty="0" smtClean="0"/>
              <a:t>While the food near you was being sorted, without distances, users couldn’t really tell the difference as for just</a:t>
            </a:r>
          </a:p>
          <a:p>
            <a:r>
              <a:rPr lang="en-US" baseline="0" dirty="0" smtClean="0"/>
              <a:t>What the difference was between food distances</a:t>
            </a:r>
          </a:p>
          <a:p>
            <a:r>
              <a:rPr lang="en-US" baseline="0" dirty="0" smtClean="0"/>
              <a:t>In this way, users will actually be able to make an informed decision especially if new on campus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858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 save button to any</a:t>
            </a:r>
            <a:r>
              <a:rPr lang="en-US" baseline="0" dirty="0" smtClean="0"/>
              <a:t> changes in preferences in order to confirm for the user their preferences will still be there</a:t>
            </a:r>
          </a:p>
          <a:p>
            <a:r>
              <a:rPr lang="en-US" baseline="0" dirty="0" smtClean="0"/>
              <a:t>This way, users won’t have to click the back button and click into the preferences again to check that they still exist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our 3</a:t>
            </a:r>
            <a:r>
              <a:rPr lang="en-US" baseline="0" dirty="0" smtClean="0"/>
              <a:t> representative tasks of a user on </a:t>
            </a:r>
            <a:r>
              <a:rPr lang="en-US" baseline="0" dirty="0" err="1" smtClean="0"/>
              <a:t>Flavr</a:t>
            </a:r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Post a food event to </a:t>
            </a:r>
            <a:r>
              <a:rPr lang="en-US" dirty="0" err="1" smtClean="0"/>
              <a:t>Flavr</a:t>
            </a:r>
            <a:r>
              <a:rPr lang="en-US" dirty="0" smtClean="0"/>
              <a:t> (easiest)</a:t>
            </a:r>
          </a:p>
          <a:p>
            <a:r>
              <a:rPr lang="en-US" dirty="0" smtClean="0"/>
              <a:t>Find</a:t>
            </a:r>
            <a:r>
              <a:rPr lang="en-US" baseline="0" dirty="0" smtClean="0"/>
              <a:t> and Attend a Food event (medium)</a:t>
            </a:r>
          </a:p>
          <a:p>
            <a:r>
              <a:rPr lang="en-US" baseline="0" dirty="0" smtClean="0"/>
              <a:t>Filtering and Setting up Notifications ( hard)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03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overall structure of the prototype with all of the screens</a:t>
            </a:r>
          </a:p>
          <a:p>
            <a:r>
              <a:rPr lang="en-US" dirty="0" smtClean="0"/>
              <a:t>At the top right is the home screen </a:t>
            </a:r>
            <a:r>
              <a:rPr lang="en-US" dirty="0" err="1" smtClean="0"/>
              <a:t>Flavr</a:t>
            </a:r>
            <a:r>
              <a:rPr lang="en-US" dirty="0" smtClean="0"/>
              <a:t> with a get food, give food button</a:t>
            </a:r>
          </a:p>
          <a:p>
            <a:r>
              <a:rPr lang="en-US" dirty="0" smtClean="0"/>
              <a:t>Clicking each button leads you into a different flow</a:t>
            </a:r>
          </a:p>
          <a:p>
            <a:r>
              <a:rPr lang="en-US" dirty="0" smtClean="0"/>
              <a:t>In the Get Food flow, clicking the options button in the top-</a:t>
            </a:r>
            <a:r>
              <a:rPr lang="en-US" baseline="0" dirty="0" smtClean="0"/>
              <a:t> left gives you access to the options flow</a:t>
            </a:r>
          </a:p>
          <a:p>
            <a:r>
              <a:rPr lang="en-US" baseline="0" dirty="0" smtClean="0"/>
              <a:t>Which contains screens for filtering and notifications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22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Free Pizza at Stern Scenario</a:t>
            </a:r>
          </a:p>
          <a:p>
            <a:r>
              <a:rPr lang="en-US" dirty="0" smtClean="0"/>
              <a:t>Click the Give Food button in the bottom left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13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see a form with a bunch of open fields</a:t>
            </a:r>
            <a:r>
              <a:rPr lang="en-US" baseline="0" dirty="0" smtClean="0"/>
              <a:t> with a create button on the bottom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81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Fill</a:t>
            </a:r>
            <a:r>
              <a:rPr lang="en-US" baseline="0" dirty="0" smtClean="0"/>
              <a:t> in the fields, click the create button DONE!</a:t>
            </a:r>
            <a:br>
              <a:rPr lang="en-US" baseline="0" dirty="0" smtClean="0"/>
            </a:br>
            <a:r>
              <a:rPr lang="en-US" baseline="0" dirty="0" smtClean="0"/>
              <a:t>The simplest of the three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08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Get Food button to find food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1FFFF-6EB9-6340-8B8D-216AAABD2E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55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C774-F127-5842-AA16-2D91B2B706E3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C774-F127-5842-AA16-2D91B2B706E3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ECA9-D898-4240-9BE0-152F28FC6C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C774-F127-5842-AA16-2D91B2B706E3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C774-F127-5842-AA16-2D91B2B706E3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ECA9-D898-4240-9BE0-152F28FC6C6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C774-F127-5842-AA16-2D91B2B706E3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ECA9-D898-4240-9BE0-152F28FC6C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C774-F127-5842-AA16-2D91B2B706E3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ECA9-D898-4240-9BE0-152F28FC6C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C774-F127-5842-AA16-2D91B2B706E3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ECA9-D898-4240-9BE0-152F28FC6C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C774-F127-5842-AA16-2D91B2B706E3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C774-F127-5842-AA16-2D91B2B706E3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ECA9-D898-4240-9BE0-152F28FC6C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C774-F127-5842-AA16-2D91B2B706E3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ECA9-D898-4240-9BE0-152F28FC6C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C774-F127-5842-AA16-2D91B2B706E3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ECA9-D898-4240-9BE0-152F28FC6C6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C774-F127-5842-AA16-2D91B2B706E3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ECA9-D898-4240-9BE0-152F28FC6C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C774-F127-5842-AA16-2D91B2B706E3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ECA9-D898-4240-9BE0-152F28FC6C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C774-F127-5842-AA16-2D91B2B706E3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ECA9-D898-4240-9BE0-152F28FC6C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80CC774-F127-5842-AA16-2D91B2B706E3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0A3ECA9-D898-4240-9BE0-152F28FC6C6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7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Flavr</a:t>
            </a:r>
            <a:r>
              <a:rPr lang="en-US" dirty="0" smtClean="0"/>
              <a:t> Low-Fi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Andrew Luo, </a:t>
            </a:r>
            <a:r>
              <a:rPr lang="en-US" dirty="0" err="1" smtClean="0"/>
              <a:t>Onkur</a:t>
            </a:r>
            <a:r>
              <a:rPr lang="en-US" dirty="0" smtClean="0"/>
              <a:t> </a:t>
            </a:r>
            <a:r>
              <a:rPr lang="en-US" dirty="0" err="1" smtClean="0"/>
              <a:t>Sen</a:t>
            </a:r>
            <a:r>
              <a:rPr lang="en-US" dirty="0" smtClean="0"/>
              <a:t>, Ben </a:t>
            </a:r>
            <a:r>
              <a:rPr lang="en-US" dirty="0" err="1" smtClean="0"/>
              <a:t>Ullmer</a:t>
            </a:r>
            <a:r>
              <a:rPr lang="en-US" dirty="0" smtClean="0"/>
              <a:t>, Alex Engel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08648" y="1436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49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Food through </a:t>
            </a:r>
            <a:r>
              <a:rPr lang="en-US" dirty="0" err="1"/>
              <a:t>Flavr</a:t>
            </a:r>
            <a:endParaRPr lang="en-US" dirty="0"/>
          </a:p>
        </p:txBody>
      </p:sp>
      <p:pic>
        <p:nvPicPr>
          <p:cNvPr id="4" name="Picture 3" descr="IMG_211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11486" b="12323"/>
          <a:stretch/>
        </p:blipFill>
        <p:spPr>
          <a:xfrm rot="5400000">
            <a:off x="1718874" y="2577639"/>
            <a:ext cx="5222441" cy="31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77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Food Through </a:t>
            </a:r>
            <a:r>
              <a:rPr lang="en-US" dirty="0" err="1" smtClean="0"/>
              <a:t>Flavr</a:t>
            </a:r>
            <a:endParaRPr lang="en-US" dirty="0"/>
          </a:p>
        </p:txBody>
      </p:sp>
      <p:pic>
        <p:nvPicPr>
          <p:cNvPr id="4" name="Content Placeholder 3" descr="IMG_2117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" t="10112" r="1526" b="12107"/>
          <a:stretch/>
        </p:blipFill>
        <p:spPr>
          <a:xfrm rot="5400000">
            <a:off x="2201331" y="2576287"/>
            <a:ext cx="4692955" cy="2878667"/>
          </a:xfrm>
        </p:spPr>
      </p:pic>
    </p:spTree>
    <p:extLst>
      <p:ext uri="{BB962C8B-B14F-4D97-AF65-F5344CB8AC3E}">
        <p14:creationId xmlns:p14="http://schemas.microsoft.com/office/powerpoint/2010/main" val="383893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Food Through </a:t>
            </a:r>
            <a:r>
              <a:rPr lang="en-US" dirty="0" err="1" smtClean="0"/>
              <a:t>Flavr</a:t>
            </a:r>
            <a:endParaRPr lang="en-US" dirty="0"/>
          </a:p>
        </p:txBody>
      </p:sp>
      <p:pic>
        <p:nvPicPr>
          <p:cNvPr id="4" name="Content Placeholder 3" descr="IMG_2116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20153" r="2131" b="10815"/>
          <a:stretch/>
        </p:blipFill>
        <p:spPr>
          <a:xfrm rot="5400000">
            <a:off x="1779350" y="2529260"/>
            <a:ext cx="5186155" cy="2939144"/>
          </a:xfrm>
        </p:spPr>
      </p:pic>
    </p:spTree>
    <p:extLst>
      <p:ext uri="{BB962C8B-B14F-4D97-AF65-F5344CB8AC3E}">
        <p14:creationId xmlns:p14="http://schemas.microsoft.com/office/powerpoint/2010/main" val="388549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Food through </a:t>
            </a:r>
            <a:r>
              <a:rPr lang="en-US" dirty="0" err="1"/>
              <a:t>Flavr</a:t>
            </a:r>
            <a:endParaRPr lang="en-US" dirty="0"/>
          </a:p>
        </p:txBody>
      </p:sp>
      <p:pic>
        <p:nvPicPr>
          <p:cNvPr id="4" name="Picture 3" descr="IMG_211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11486" b="12323"/>
          <a:stretch/>
        </p:blipFill>
        <p:spPr>
          <a:xfrm rot="5400000">
            <a:off x="1718874" y="2577639"/>
            <a:ext cx="5222441" cy="31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36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Food through </a:t>
            </a:r>
            <a:r>
              <a:rPr lang="en-US" dirty="0" err="1" smtClean="0"/>
              <a:t>Flavr</a:t>
            </a:r>
            <a:endParaRPr lang="en-US" dirty="0"/>
          </a:p>
        </p:txBody>
      </p:sp>
      <p:pic>
        <p:nvPicPr>
          <p:cNvPr id="5" name="Picture 4" descr="IMG_211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20061" r="4173" b="9945"/>
          <a:stretch/>
        </p:blipFill>
        <p:spPr>
          <a:xfrm rot="5400000">
            <a:off x="1771952" y="2548751"/>
            <a:ext cx="4886476" cy="28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21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Food Through </a:t>
            </a:r>
            <a:r>
              <a:rPr lang="en-US" dirty="0" err="1" smtClean="0"/>
              <a:t>Flavr</a:t>
            </a:r>
            <a:endParaRPr lang="en-US" dirty="0"/>
          </a:p>
        </p:txBody>
      </p:sp>
      <p:pic>
        <p:nvPicPr>
          <p:cNvPr id="4" name="Content Placeholder 3" descr="IMG_2123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13473" r="5565" b="13473"/>
          <a:stretch/>
        </p:blipFill>
        <p:spPr>
          <a:xfrm rot="5400000">
            <a:off x="2122694" y="2680123"/>
            <a:ext cx="4656671" cy="2900803"/>
          </a:xfrm>
        </p:spPr>
      </p:pic>
    </p:spTree>
    <p:extLst>
      <p:ext uri="{BB962C8B-B14F-4D97-AF65-F5344CB8AC3E}">
        <p14:creationId xmlns:p14="http://schemas.microsoft.com/office/powerpoint/2010/main" val="4170428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Food Through </a:t>
            </a:r>
            <a:r>
              <a:rPr lang="en-US" dirty="0" err="1"/>
              <a:t>Flavr</a:t>
            </a:r>
            <a:endParaRPr lang="en-US" dirty="0"/>
          </a:p>
        </p:txBody>
      </p:sp>
      <p:pic>
        <p:nvPicPr>
          <p:cNvPr id="4" name="Content Placeholder 3" descr="IMG_2123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13473" r="5565" b="13473"/>
          <a:stretch/>
        </p:blipFill>
        <p:spPr>
          <a:xfrm rot="5400000">
            <a:off x="2122694" y="2680123"/>
            <a:ext cx="4656671" cy="2900803"/>
          </a:xfrm>
        </p:spPr>
      </p:pic>
      <p:sp>
        <p:nvSpPr>
          <p:cNvPr id="5" name="Rectangle 4"/>
          <p:cNvSpPr/>
          <p:nvPr/>
        </p:nvSpPr>
        <p:spPr>
          <a:xfrm>
            <a:off x="3142983" y="3098615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212121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2121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78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Food through </a:t>
            </a:r>
            <a:r>
              <a:rPr lang="en-US" dirty="0" err="1" smtClean="0"/>
              <a:t>Flavr</a:t>
            </a:r>
            <a:endParaRPr lang="en-US" dirty="0"/>
          </a:p>
        </p:txBody>
      </p:sp>
      <p:pic>
        <p:nvPicPr>
          <p:cNvPr id="5" name="Picture 4" descr="IMG_211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20061" r="4173" b="9945"/>
          <a:stretch/>
        </p:blipFill>
        <p:spPr>
          <a:xfrm rot="5400000">
            <a:off x="1771952" y="2548751"/>
            <a:ext cx="4886476" cy="28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9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Food through </a:t>
            </a:r>
            <a:r>
              <a:rPr lang="en-US" dirty="0" err="1"/>
              <a:t>Flavr</a:t>
            </a:r>
            <a:endParaRPr lang="en-US" dirty="0"/>
          </a:p>
        </p:txBody>
      </p:sp>
      <p:pic>
        <p:nvPicPr>
          <p:cNvPr id="4" name="Picture 3" descr="IMG_211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11486" b="12323"/>
          <a:stretch/>
        </p:blipFill>
        <p:spPr>
          <a:xfrm rot="5400000">
            <a:off x="1718874" y="2577639"/>
            <a:ext cx="5222441" cy="3168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9714" y="3851905"/>
            <a:ext cx="153609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12121"/>
                </a:solidFill>
              </a:rPr>
              <a:t>Gluten Free </a:t>
            </a:r>
            <a:endParaRPr lang="en-US" dirty="0">
              <a:solidFill>
                <a:srgbClr val="21212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9714" y="6181448"/>
            <a:ext cx="1778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12121"/>
                </a:solidFill>
              </a:rPr>
              <a:t>Gluten Free </a:t>
            </a:r>
            <a:endParaRPr lang="en-US" dirty="0">
              <a:solidFill>
                <a:srgbClr val="21212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714" y="4809848"/>
            <a:ext cx="1778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12121"/>
                </a:solidFill>
              </a:rPr>
              <a:t>Gluten Free </a:t>
            </a:r>
            <a:endParaRPr lang="en-US" dirty="0">
              <a:solidFill>
                <a:srgbClr val="21212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4380" y="2637543"/>
            <a:ext cx="185057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12121"/>
                </a:solidFill>
              </a:rPr>
              <a:t>Gluten Free </a:t>
            </a:r>
            <a:endParaRPr lang="en-US" dirty="0">
              <a:solidFill>
                <a:srgbClr val="2121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3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Food Through </a:t>
            </a:r>
            <a:r>
              <a:rPr lang="en-US" dirty="0" err="1" smtClean="0"/>
              <a:t>Flavr</a:t>
            </a:r>
            <a:endParaRPr lang="en-US" dirty="0"/>
          </a:p>
        </p:txBody>
      </p:sp>
      <p:pic>
        <p:nvPicPr>
          <p:cNvPr id="4" name="Content Placeholder 3" descr="IMG_2117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" t="10112" r="1526" b="12107"/>
          <a:stretch/>
        </p:blipFill>
        <p:spPr>
          <a:xfrm rot="5400000">
            <a:off x="2201331" y="2576287"/>
            <a:ext cx="4692955" cy="2878667"/>
          </a:xfrm>
        </p:spPr>
      </p:pic>
    </p:spTree>
    <p:extLst>
      <p:ext uri="{BB962C8B-B14F-4D97-AF65-F5344CB8AC3E}">
        <p14:creationId xmlns:p14="http://schemas.microsoft.com/office/powerpoint/2010/main" val="3948212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87359"/>
            <a:ext cx="7770813" cy="4257022"/>
          </a:xfrm>
        </p:spPr>
        <p:txBody>
          <a:bodyPr numCol="1">
            <a:normAutofit lnSpcReduction="10000"/>
          </a:bodyPr>
          <a:lstStyle/>
          <a:p>
            <a:r>
              <a:rPr lang="en-US" sz="2000" dirty="0" smtClean="0"/>
              <a:t>Mission Statement</a:t>
            </a:r>
          </a:p>
          <a:p>
            <a:r>
              <a:rPr lang="en-US" sz="2000" dirty="0" smtClean="0"/>
              <a:t>Tasks</a:t>
            </a:r>
          </a:p>
          <a:p>
            <a:r>
              <a:rPr lang="en-US" sz="2000" dirty="0" smtClean="0"/>
              <a:t>Prototype Structure</a:t>
            </a:r>
          </a:p>
          <a:p>
            <a:r>
              <a:rPr lang="en-US" sz="2000" dirty="0" smtClean="0"/>
              <a:t>Scenarios</a:t>
            </a:r>
          </a:p>
          <a:p>
            <a:r>
              <a:rPr lang="en-US" sz="2000" dirty="0" smtClean="0"/>
              <a:t>Method</a:t>
            </a:r>
          </a:p>
          <a:p>
            <a:r>
              <a:rPr lang="en-US" sz="2000" dirty="0" smtClean="0"/>
              <a:t>Results</a:t>
            </a:r>
          </a:p>
          <a:p>
            <a:r>
              <a:rPr lang="en-US" sz="2000" dirty="0" smtClean="0"/>
              <a:t>Suggested UI changes</a:t>
            </a:r>
          </a:p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0266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Food Through </a:t>
            </a:r>
            <a:r>
              <a:rPr lang="en-US" dirty="0" err="1" smtClean="0"/>
              <a:t>Flavr</a:t>
            </a:r>
            <a:endParaRPr lang="en-US" dirty="0"/>
          </a:p>
        </p:txBody>
      </p:sp>
      <p:pic>
        <p:nvPicPr>
          <p:cNvPr id="4" name="Content Placeholder 3" descr="IMG_2116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20153" r="2131" b="10815"/>
          <a:stretch/>
        </p:blipFill>
        <p:spPr>
          <a:xfrm rot="5400000">
            <a:off x="1779350" y="2529260"/>
            <a:ext cx="5186155" cy="2939144"/>
          </a:xfrm>
        </p:spPr>
      </p:pic>
    </p:spTree>
    <p:extLst>
      <p:ext uri="{BB962C8B-B14F-4D97-AF65-F5344CB8AC3E}">
        <p14:creationId xmlns:p14="http://schemas.microsoft.com/office/powerpoint/2010/main" val="3200465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Getting Notifications from </a:t>
            </a:r>
            <a:r>
              <a:rPr lang="en-US" dirty="0" err="1"/>
              <a:t>Flavr</a:t>
            </a:r>
            <a:endParaRPr lang="en-US" dirty="0"/>
          </a:p>
        </p:txBody>
      </p:sp>
      <p:pic>
        <p:nvPicPr>
          <p:cNvPr id="4" name="Content Placeholder 5" descr="IMG_211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3" t="24414" r="7706" b="7691"/>
          <a:stretch/>
        </p:blipFill>
        <p:spPr>
          <a:xfrm rot="5400000">
            <a:off x="2025952" y="2464083"/>
            <a:ext cx="4717141" cy="2890763"/>
          </a:xfrm>
        </p:spPr>
      </p:pic>
    </p:spTree>
    <p:extLst>
      <p:ext uri="{BB962C8B-B14F-4D97-AF65-F5344CB8AC3E}">
        <p14:creationId xmlns:p14="http://schemas.microsoft.com/office/powerpoint/2010/main" val="135093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Getting Notifications from </a:t>
            </a:r>
            <a:r>
              <a:rPr lang="en-US" dirty="0" err="1"/>
              <a:t>Flavr</a:t>
            </a:r>
            <a:endParaRPr lang="en-US" dirty="0"/>
          </a:p>
        </p:txBody>
      </p:sp>
      <p:pic>
        <p:nvPicPr>
          <p:cNvPr id="4" name="Picture 3" descr="IMG_211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11486" b="12323"/>
          <a:stretch/>
        </p:blipFill>
        <p:spPr>
          <a:xfrm rot="5400000">
            <a:off x="1718874" y="2577639"/>
            <a:ext cx="5222441" cy="31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3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Getting Notifications from </a:t>
            </a:r>
            <a:r>
              <a:rPr lang="en-US" dirty="0" err="1"/>
              <a:t>Flavr</a:t>
            </a:r>
            <a:endParaRPr lang="en-US" dirty="0"/>
          </a:p>
        </p:txBody>
      </p:sp>
      <p:pic>
        <p:nvPicPr>
          <p:cNvPr id="5" name="Picture 4" descr="IMG_211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20061" r="4173" b="9945"/>
          <a:stretch/>
        </p:blipFill>
        <p:spPr>
          <a:xfrm rot="5400000">
            <a:off x="1771952" y="2548751"/>
            <a:ext cx="4886476" cy="28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14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Getting Notifications from </a:t>
            </a:r>
            <a:r>
              <a:rPr lang="en-US" dirty="0" err="1"/>
              <a:t>Flavr</a:t>
            </a:r>
            <a:endParaRPr lang="en-US" dirty="0"/>
          </a:p>
        </p:txBody>
      </p:sp>
      <p:pic>
        <p:nvPicPr>
          <p:cNvPr id="4" name="Content Placeholder 3" descr="IMG_212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t="12761" r="4721" b="11662"/>
          <a:stretch/>
        </p:blipFill>
        <p:spPr>
          <a:xfrm rot="5400000">
            <a:off x="1991572" y="2498464"/>
            <a:ext cx="4825999" cy="2930859"/>
          </a:xfrm>
        </p:spPr>
      </p:pic>
    </p:spTree>
    <p:extLst>
      <p:ext uri="{BB962C8B-B14F-4D97-AF65-F5344CB8AC3E}">
        <p14:creationId xmlns:p14="http://schemas.microsoft.com/office/powerpoint/2010/main" val="17010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Getting Notifications from </a:t>
            </a:r>
            <a:r>
              <a:rPr lang="en-US" dirty="0" err="1"/>
              <a:t>Flavr</a:t>
            </a:r>
            <a:endParaRPr lang="en-US" dirty="0"/>
          </a:p>
        </p:txBody>
      </p:sp>
      <p:pic>
        <p:nvPicPr>
          <p:cNvPr id="4" name="Picture 3" descr="IMG_211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11081" r="1992" b="12306"/>
          <a:stretch/>
        </p:blipFill>
        <p:spPr>
          <a:xfrm rot="5400000">
            <a:off x="2122714" y="2500370"/>
            <a:ext cx="4826000" cy="292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8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Getting Notifications from </a:t>
            </a:r>
            <a:r>
              <a:rPr lang="en-US" dirty="0" err="1" smtClean="0"/>
              <a:t>Flavr</a:t>
            </a:r>
            <a:endParaRPr lang="en-US" dirty="0"/>
          </a:p>
        </p:txBody>
      </p:sp>
      <p:pic>
        <p:nvPicPr>
          <p:cNvPr id="4" name="Content Placeholder 3" descr="IMG_2116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20153" r="2131" b="10815"/>
          <a:stretch/>
        </p:blipFill>
        <p:spPr>
          <a:xfrm rot="5400000">
            <a:off x="1851920" y="2601830"/>
            <a:ext cx="5041016" cy="2939144"/>
          </a:xfrm>
        </p:spPr>
      </p:pic>
    </p:spTree>
    <p:extLst>
      <p:ext uri="{BB962C8B-B14F-4D97-AF65-F5344CB8AC3E}">
        <p14:creationId xmlns:p14="http://schemas.microsoft.com/office/powerpoint/2010/main" val="2144230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Participants</a:t>
            </a:r>
          </a:p>
          <a:p>
            <a:pPr lvl="1"/>
            <a:r>
              <a:rPr lang="en-US" dirty="0" smtClean="0"/>
              <a:t>3 chosen randomly from </a:t>
            </a:r>
            <a:r>
              <a:rPr lang="en-US" dirty="0" err="1" smtClean="0"/>
              <a:t>Arrillaga</a:t>
            </a:r>
            <a:r>
              <a:rPr lang="en-US" dirty="0" smtClean="0"/>
              <a:t> Dining Hall</a:t>
            </a:r>
          </a:p>
          <a:p>
            <a:pPr lvl="1"/>
            <a:r>
              <a:rPr lang="en-US" dirty="0" smtClean="0"/>
              <a:t>Diverse genders, ages, technical background</a:t>
            </a:r>
          </a:p>
          <a:p>
            <a:r>
              <a:rPr lang="en-US" dirty="0" smtClean="0"/>
              <a:t>Found participants while they were eating, asked for a few minutes of free time</a:t>
            </a:r>
          </a:p>
          <a:p>
            <a:r>
              <a:rPr lang="en-US" dirty="0" smtClean="0"/>
              <a:t>Began with a quick demo showing a few screens</a:t>
            </a:r>
          </a:p>
          <a:p>
            <a:r>
              <a:rPr lang="en-US" dirty="0" smtClean="0"/>
              <a:t>Asked users to go through each of the scenarios and provide live commentary on their thoughts</a:t>
            </a:r>
          </a:p>
          <a:p>
            <a:r>
              <a:rPr lang="en-US" dirty="0" smtClean="0"/>
              <a:t>Looked for signs of confusion, speed of use, number of errors, number of questions asked, overall joy of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12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Highly Technical User</a:t>
            </a:r>
            <a:endParaRPr lang="en-US" dirty="0"/>
          </a:p>
        </p:txBody>
      </p:sp>
      <p:pic>
        <p:nvPicPr>
          <p:cNvPr id="4" name="Picture 3" descr="IMG_211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20061" r="4173" b="9945"/>
          <a:stretch/>
        </p:blipFill>
        <p:spPr>
          <a:xfrm rot="5400000">
            <a:off x="3670907" y="2548751"/>
            <a:ext cx="4886476" cy="2890762"/>
          </a:xfrm>
          <a:prstGeom prst="rect">
            <a:avLst/>
          </a:prstGeom>
        </p:spPr>
      </p:pic>
      <p:pic>
        <p:nvPicPr>
          <p:cNvPr id="5" name="Picture 4" descr="IMG_211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11486" b="12323"/>
          <a:stretch/>
        </p:blipFill>
        <p:spPr>
          <a:xfrm rot="5400000">
            <a:off x="24189" y="2409657"/>
            <a:ext cx="4886478" cy="31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55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Somewhat Technical User</a:t>
            </a:r>
            <a:endParaRPr lang="en-US" dirty="0"/>
          </a:p>
        </p:txBody>
      </p:sp>
      <p:pic>
        <p:nvPicPr>
          <p:cNvPr id="4" name="Content Placeholder 3" descr="IMG_2123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13473" r="5565" b="13473"/>
          <a:stretch/>
        </p:blipFill>
        <p:spPr>
          <a:xfrm rot="5400000">
            <a:off x="4003505" y="2543730"/>
            <a:ext cx="4886476" cy="2900803"/>
          </a:xfrm>
        </p:spPr>
      </p:pic>
      <p:pic>
        <p:nvPicPr>
          <p:cNvPr id="5" name="Picture 4" descr="IMG_211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20061" r="4173" b="9945"/>
          <a:stretch/>
        </p:blipFill>
        <p:spPr>
          <a:xfrm rot="5400000">
            <a:off x="30238" y="2548751"/>
            <a:ext cx="4886476" cy="28907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64346" y="3917854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212121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2121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4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i="1" dirty="0" smtClean="0"/>
              <a:t>“Instantly connecting hungry students with food while reducing food waste”</a:t>
            </a:r>
            <a:endParaRPr lang="en-US" sz="3600" i="1" dirty="0"/>
          </a:p>
        </p:txBody>
      </p:sp>
      <p:sp>
        <p:nvSpPr>
          <p:cNvPr id="4" name="Rectangle 3"/>
          <p:cNvSpPr/>
          <p:nvPr/>
        </p:nvSpPr>
        <p:spPr>
          <a:xfrm>
            <a:off x="3716638" y="2505670"/>
            <a:ext cx="17107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Flavr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660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Very Technical User</a:t>
            </a:r>
            <a:endParaRPr lang="en-US" dirty="0"/>
          </a:p>
        </p:txBody>
      </p:sp>
      <p:pic>
        <p:nvPicPr>
          <p:cNvPr id="4" name="Content Placeholder 3" descr="IMG_2117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" t="10112" r="1526" b="12107"/>
          <a:stretch/>
        </p:blipFill>
        <p:spPr>
          <a:xfrm rot="5400000">
            <a:off x="-801915" y="2769808"/>
            <a:ext cx="4692955" cy="2878667"/>
          </a:xfrm>
        </p:spPr>
      </p:pic>
      <p:pic>
        <p:nvPicPr>
          <p:cNvPr id="5" name="Picture 4" descr="IMG_211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11486" b="12323"/>
          <a:stretch/>
        </p:blipFill>
        <p:spPr>
          <a:xfrm rot="5400000">
            <a:off x="2108805" y="2713569"/>
            <a:ext cx="4886478" cy="2797627"/>
          </a:xfrm>
          <a:prstGeom prst="rect">
            <a:avLst/>
          </a:prstGeom>
        </p:spPr>
      </p:pic>
      <p:pic>
        <p:nvPicPr>
          <p:cNvPr id="6" name="Picture 5" descr="IMG_211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20061" r="4173" b="9945"/>
          <a:stretch/>
        </p:blipFill>
        <p:spPr>
          <a:xfrm rot="5400000">
            <a:off x="5058231" y="2667000"/>
            <a:ext cx="4886476" cy="28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64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Suggested UI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Aesthetically</a:t>
            </a:r>
          </a:p>
          <a:p>
            <a:pPr lvl="1"/>
            <a:r>
              <a:rPr lang="en-US" dirty="0" smtClean="0"/>
              <a:t>Change the back button to look more like an arrow</a:t>
            </a:r>
          </a:p>
          <a:p>
            <a:pPr lvl="1"/>
            <a:r>
              <a:rPr lang="en-US" dirty="0" smtClean="0"/>
              <a:t>Change the options button to be more intuitive for non technical users</a:t>
            </a:r>
          </a:p>
          <a:p>
            <a:pPr lvl="1"/>
            <a:r>
              <a:rPr lang="en-US" dirty="0" smtClean="0"/>
              <a:t>Better organize data into separate screens</a:t>
            </a:r>
          </a:p>
          <a:p>
            <a:r>
              <a:rPr lang="en-US" dirty="0" smtClean="0"/>
              <a:t>Add more confirmation screens to tell users that what they have done has succeeded</a:t>
            </a:r>
          </a:p>
          <a:p>
            <a:r>
              <a:rPr lang="en-US" dirty="0" smtClean="0"/>
              <a:t>Add more information to food results detailing either how they were found (for the technical user) or their distance away (for the non-technical user)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317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Suggested UI Changes</a:t>
            </a:r>
            <a:endParaRPr lang="en-US" dirty="0"/>
          </a:p>
        </p:txBody>
      </p:sp>
      <p:pic>
        <p:nvPicPr>
          <p:cNvPr id="4" name="Picture 3" descr="IMG_211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20061" r="4173" b="9945"/>
          <a:stretch/>
        </p:blipFill>
        <p:spPr>
          <a:xfrm rot="5400000">
            <a:off x="-795866" y="2548751"/>
            <a:ext cx="4886476" cy="2890762"/>
          </a:xfrm>
          <a:prstGeom prst="rect">
            <a:avLst/>
          </a:prstGeom>
        </p:spPr>
      </p:pic>
      <p:pic>
        <p:nvPicPr>
          <p:cNvPr id="5" name="Picture 4" descr="IMG_211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6" t="20061" r="4173" b="9945"/>
          <a:stretch/>
        </p:blipFill>
        <p:spPr>
          <a:xfrm rot="5400000">
            <a:off x="6719974" y="1421334"/>
            <a:ext cx="1659751" cy="2890762"/>
          </a:xfrm>
          <a:prstGeom prst="rect">
            <a:avLst/>
          </a:prstGeom>
        </p:spPr>
      </p:pic>
      <p:pic>
        <p:nvPicPr>
          <p:cNvPr id="6" name="Picture 5" descr="IMG_211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20061" r="35544" b="9945"/>
          <a:stretch/>
        </p:blipFill>
        <p:spPr>
          <a:xfrm rot="5400000">
            <a:off x="3014881" y="1822291"/>
            <a:ext cx="3158992" cy="2616198"/>
          </a:xfrm>
          <a:prstGeom prst="rect">
            <a:avLst/>
          </a:prstGeom>
        </p:spPr>
      </p:pic>
      <p:pic>
        <p:nvPicPr>
          <p:cNvPr id="7" name="Picture 6" descr="IMG_211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20061" r="84086" b="9945"/>
          <a:stretch/>
        </p:blipFill>
        <p:spPr>
          <a:xfrm rot="5400000">
            <a:off x="7306877" y="344429"/>
            <a:ext cx="485944" cy="28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4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Suggested UI Changes</a:t>
            </a:r>
            <a:endParaRPr lang="en-US" dirty="0"/>
          </a:p>
        </p:txBody>
      </p:sp>
      <p:pic>
        <p:nvPicPr>
          <p:cNvPr id="4" name="Picture 3" descr="IMG_211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11486" b="12323"/>
          <a:stretch/>
        </p:blipFill>
        <p:spPr>
          <a:xfrm rot="5400000">
            <a:off x="-358626" y="2713569"/>
            <a:ext cx="4886478" cy="2797627"/>
          </a:xfrm>
          <a:prstGeom prst="rect">
            <a:avLst/>
          </a:prstGeom>
        </p:spPr>
      </p:pic>
      <p:pic>
        <p:nvPicPr>
          <p:cNvPr id="5" name="Picture 4" descr="IMG_211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11486" b="12323"/>
          <a:stretch/>
        </p:blipFill>
        <p:spPr>
          <a:xfrm rot="5400000">
            <a:off x="3591680" y="2713570"/>
            <a:ext cx="4886478" cy="2797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60495" y="3723843"/>
            <a:ext cx="90458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212121"/>
                </a:solidFill>
              </a:rPr>
              <a:t>200 m.</a:t>
            </a:r>
            <a:endParaRPr lang="en-US" sz="1400" dirty="0">
              <a:solidFill>
                <a:srgbClr val="21212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0495" y="4739843"/>
            <a:ext cx="90458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12121"/>
                </a:solidFill>
              </a:rPr>
              <a:t>3</a:t>
            </a:r>
            <a:r>
              <a:rPr lang="en-US" sz="1400" dirty="0" smtClean="0">
                <a:solidFill>
                  <a:srgbClr val="212121"/>
                </a:solidFill>
              </a:rPr>
              <a:t>00 m.</a:t>
            </a:r>
            <a:endParaRPr lang="en-US" sz="1400" dirty="0">
              <a:solidFill>
                <a:srgbClr val="21212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0495" y="5247843"/>
            <a:ext cx="90458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212121"/>
                </a:solidFill>
              </a:rPr>
              <a:t>100 m.</a:t>
            </a:r>
            <a:endParaRPr lang="en-US" sz="1400" dirty="0">
              <a:solidFill>
                <a:srgbClr val="2121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06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Suggested UI Changes</a:t>
            </a:r>
            <a:endParaRPr lang="en-US" dirty="0"/>
          </a:p>
        </p:txBody>
      </p:sp>
      <p:pic>
        <p:nvPicPr>
          <p:cNvPr id="4" name="Content Placeholder 3" descr="IMG_2123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13473" r="5565" b="13473"/>
          <a:stretch/>
        </p:blipFill>
        <p:spPr>
          <a:xfrm rot="5400000">
            <a:off x="84648" y="2543730"/>
            <a:ext cx="4886476" cy="2900803"/>
          </a:xfrm>
        </p:spPr>
      </p:pic>
      <p:pic>
        <p:nvPicPr>
          <p:cNvPr id="5" name="Content Placeholder 3" descr="IMG_212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13473" r="5565" b="13473"/>
          <a:stretch/>
        </p:blipFill>
        <p:spPr>
          <a:xfrm rot="5400000">
            <a:off x="3950287" y="2543731"/>
            <a:ext cx="4886476" cy="29008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5048" y="4898571"/>
            <a:ext cx="62953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12121"/>
                </a:solidFill>
              </a:rPr>
              <a:t>Save</a:t>
            </a:r>
            <a:endParaRPr lang="en-US" dirty="0">
              <a:solidFill>
                <a:srgbClr val="2121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70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Low-</a:t>
            </a:r>
            <a:r>
              <a:rPr lang="en-US" dirty="0"/>
              <a:t>f</a:t>
            </a:r>
            <a:r>
              <a:rPr lang="en-US" dirty="0" smtClean="0"/>
              <a:t>i prototype appears to be on-track to a good user-experience</a:t>
            </a:r>
          </a:p>
          <a:p>
            <a:r>
              <a:rPr lang="en-US" dirty="0" smtClean="0"/>
              <a:t>Able to serve a wide range of our target users with both technical and non-technical backgrounds</a:t>
            </a:r>
          </a:p>
          <a:p>
            <a:r>
              <a:rPr lang="en-US" dirty="0" smtClean="0"/>
              <a:t>Enable users to give food away, find food they want, and let the app tell them when food is available</a:t>
            </a:r>
          </a:p>
          <a:p>
            <a:r>
              <a:rPr lang="en-US" dirty="0" smtClean="0"/>
              <a:t>Lessons learned – modularize different features, add confirmation feedback for users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44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99808"/>
            <a:ext cx="7770813" cy="4257022"/>
          </a:xfrm>
        </p:spPr>
        <p:txBody>
          <a:bodyPr/>
          <a:lstStyle/>
          <a:p>
            <a:r>
              <a:rPr lang="en-US" dirty="0" smtClean="0"/>
              <a:t>Post a Food Event to </a:t>
            </a:r>
            <a:r>
              <a:rPr lang="en-US" dirty="0" err="1" smtClean="0"/>
              <a:t>Flavr</a:t>
            </a:r>
            <a:endParaRPr lang="en-US" dirty="0" smtClean="0"/>
          </a:p>
          <a:p>
            <a:r>
              <a:rPr lang="en-US" dirty="0" smtClean="0"/>
              <a:t>Find and Attend a Food Event</a:t>
            </a:r>
          </a:p>
          <a:p>
            <a:pPr lvl="1"/>
            <a:r>
              <a:rPr lang="en-US" dirty="0" smtClean="0"/>
              <a:t>Filter for food events specific to the user</a:t>
            </a:r>
          </a:p>
          <a:p>
            <a:r>
              <a:rPr lang="en-US" dirty="0" smtClean="0"/>
              <a:t>Set Up Notifications for Food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87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Structure</a:t>
            </a:r>
            <a:endParaRPr lang="en-US" dirty="0"/>
          </a:p>
        </p:txBody>
      </p:sp>
      <p:pic>
        <p:nvPicPr>
          <p:cNvPr id="12" name="Picture 11" descr="IMG_21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2" y="1475620"/>
            <a:ext cx="6966856" cy="52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47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Giving Food Through </a:t>
            </a:r>
            <a:r>
              <a:rPr lang="en-US" dirty="0" err="1" smtClean="0"/>
              <a:t>Flavr</a:t>
            </a:r>
            <a:endParaRPr lang="en-US" dirty="0"/>
          </a:p>
        </p:txBody>
      </p:sp>
      <p:pic>
        <p:nvPicPr>
          <p:cNvPr id="6" name="Content Placeholder 5" descr="IMG_211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3" t="24414" r="7706" b="7691"/>
          <a:stretch/>
        </p:blipFill>
        <p:spPr>
          <a:xfrm rot="5400000">
            <a:off x="2025952" y="2464083"/>
            <a:ext cx="4717141" cy="2890763"/>
          </a:xfrm>
        </p:spPr>
      </p:pic>
    </p:spTree>
    <p:extLst>
      <p:ext uri="{BB962C8B-B14F-4D97-AF65-F5344CB8AC3E}">
        <p14:creationId xmlns:p14="http://schemas.microsoft.com/office/powerpoint/2010/main" val="87830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Giving Food Through </a:t>
            </a:r>
            <a:r>
              <a:rPr lang="en-US" dirty="0" err="1"/>
              <a:t>Flavr</a:t>
            </a:r>
            <a:endParaRPr lang="en-US" dirty="0"/>
          </a:p>
        </p:txBody>
      </p:sp>
      <p:pic>
        <p:nvPicPr>
          <p:cNvPr id="4" name="Content Placeholder 3" descr="IMG_2115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14755" r="1527" b="9395"/>
          <a:stretch/>
        </p:blipFill>
        <p:spPr>
          <a:xfrm rot="5400000">
            <a:off x="1741715" y="2419049"/>
            <a:ext cx="5430759" cy="3229429"/>
          </a:xfrm>
        </p:spPr>
      </p:pic>
    </p:spTree>
    <p:extLst>
      <p:ext uri="{BB962C8B-B14F-4D97-AF65-F5344CB8AC3E}">
        <p14:creationId xmlns:p14="http://schemas.microsoft.com/office/powerpoint/2010/main" val="419186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Giving Food Through </a:t>
            </a:r>
            <a:r>
              <a:rPr lang="en-US" dirty="0" err="1"/>
              <a:t>Flavr</a:t>
            </a:r>
            <a:endParaRPr lang="en-US" dirty="0"/>
          </a:p>
        </p:txBody>
      </p:sp>
      <p:pic>
        <p:nvPicPr>
          <p:cNvPr id="4" name="Content Placeholder 3" descr="IMG_2115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14755" r="1527" b="9395"/>
          <a:stretch/>
        </p:blipFill>
        <p:spPr>
          <a:xfrm rot="5400000">
            <a:off x="1741715" y="2419049"/>
            <a:ext cx="5430759" cy="3229429"/>
          </a:xfrm>
        </p:spPr>
      </p:pic>
      <p:sp>
        <p:nvSpPr>
          <p:cNvPr id="5" name="TextBox 4"/>
          <p:cNvSpPr txBox="1"/>
          <p:nvPr/>
        </p:nvSpPr>
        <p:spPr>
          <a:xfrm>
            <a:off x="3549526" y="238838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Free Pizza Stern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7356" y="3085068"/>
            <a:ext cx="17748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Free Pizza at 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Stern Dining,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5 pizzas leftover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in the west wing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7356" y="4657449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618 Escondido Rd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851" y="4994515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Stanford, CA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6326" y="5782306"/>
            <a:ext cx="192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Pizza, Stern, Free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0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Food through </a:t>
            </a:r>
            <a:r>
              <a:rPr lang="en-US" dirty="0" err="1" smtClean="0"/>
              <a:t>Flavr</a:t>
            </a:r>
            <a:endParaRPr lang="en-US" dirty="0"/>
          </a:p>
        </p:txBody>
      </p:sp>
      <p:pic>
        <p:nvPicPr>
          <p:cNvPr id="4" name="Content Placeholder 5" descr="IMG_2114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3" t="24414" r="7706" b="7691"/>
          <a:stretch/>
        </p:blipFill>
        <p:spPr>
          <a:xfrm rot="5400000">
            <a:off x="2025952" y="2464083"/>
            <a:ext cx="4717141" cy="2890763"/>
          </a:xfrm>
        </p:spPr>
      </p:pic>
    </p:spTree>
    <p:extLst>
      <p:ext uri="{BB962C8B-B14F-4D97-AF65-F5344CB8AC3E}">
        <p14:creationId xmlns:p14="http://schemas.microsoft.com/office/powerpoint/2010/main" val="289232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288</TotalTime>
  <Words>1985</Words>
  <Application>Microsoft Macintosh PowerPoint</Application>
  <PresentationFormat>On-screen Show (4:3)</PresentationFormat>
  <Paragraphs>239</Paragraphs>
  <Slides>35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Story</vt:lpstr>
      <vt:lpstr>Flavr Low-Fi</vt:lpstr>
      <vt:lpstr>Overview</vt:lpstr>
      <vt:lpstr>Mission Statement</vt:lpstr>
      <vt:lpstr>Tasks Overview</vt:lpstr>
      <vt:lpstr>Prototype Structure</vt:lpstr>
      <vt:lpstr>Giving Food Through Flavr</vt:lpstr>
      <vt:lpstr>Giving Food Through Flavr</vt:lpstr>
      <vt:lpstr>Giving Food Through Flavr</vt:lpstr>
      <vt:lpstr>Finding Food through Flavr</vt:lpstr>
      <vt:lpstr>Finding Food through Flavr</vt:lpstr>
      <vt:lpstr>Finding Food Through Flavr</vt:lpstr>
      <vt:lpstr>Finding Food Through Flavr</vt:lpstr>
      <vt:lpstr>Finding Food through Flavr</vt:lpstr>
      <vt:lpstr>Finding Food through Flavr</vt:lpstr>
      <vt:lpstr>Finding Food Through Flavr</vt:lpstr>
      <vt:lpstr>Finding Food Through Flavr</vt:lpstr>
      <vt:lpstr>Finding Food through Flavr</vt:lpstr>
      <vt:lpstr>Finding Food through Flavr</vt:lpstr>
      <vt:lpstr>Finding Food Through Flavr</vt:lpstr>
      <vt:lpstr>Finding Food Through Flavr</vt:lpstr>
      <vt:lpstr>Getting Notifications from Flavr</vt:lpstr>
      <vt:lpstr>Getting Notifications from Flavr</vt:lpstr>
      <vt:lpstr>Getting Notifications from Flavr</vt:lpstr>
      <vt:lpstr>Getting Notifications from Flavr</vt:lpstr>
      <vt:lpstr>Getting Notifications from Flavr</vt:lpstr>
      <vt:lpstr>Getting Notifications from Flavr</vt:lpstr>
      <vt:lpstr>Experimental Method</vt:lpstr>
      <vt:lpstr>Highly Technical User</vt:lpstr>
      <vt:lpstr>Somewhat Technical User</vt:lpstr>
      <vt:lpstr>Not Very Technical User</vt:lpstr>
      <vt:lpstr>Suggested UI Changes</vt:lpstr>
      <vt:lpstr>Suggested UI Changes</vt:lpstr>
      <vt:lpstr>Suggested UI Changes</vt:lpstr>
      <vt:lpstr>Suggested UI Changes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Flavr Low-Fi</dc:title>
  <dc:creator>Andrew Luo</dc:creator>
  <cp:lastModifiedBy>Andrew Luo</cp:lastModifiedBy>
  <cp:revision>21</cp:revision>
  <dcterms:created xsi:type="dcterms:W3CDTF">2014-10-24T14:16:09Z</dcterms:created>
  <dcterms:modified xsi:type="dcterms:W3CDTF">2014-10-24T19:04:24Z</dcterms:modified>
</cp:coreProperties>
</file>