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jpg" Type="http://schemas.openxmlformats.org/officeDocument/2006/relationships/image" Id="rId4"/><Relationship Target="../media/image18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jpg" Type="http://schemas.openxmlformats.org/officeDocument/2006/relationships/image" Id="rId4"/><Relationship Target="../media/image07.jpg" Type="http://schemas.openxmlformats.org/officeDocument/2006/relationships/image" Id="rId3"/><Relationship Target="../media/image13.jp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gif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png" Type="http://schemas.openxmlformats.org/officeDocument/2006/relationships/image" Id="rId4"/><Relationship Target="../media/image20.jp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png" Type="http://schemas.openxmlformats.org/officeDocument/2006/relationships/image" Id="rId4"/><Relationship Target="../media/image04.png" Type="http://schemas.openxmlformats.org/officeDocument/2006/relationships/image" Id="rId3"/><Relationship Target="../media/image06.png" Type="http://schemas.openxmlformats.org/officeDocument/2006/relationships/image" Id="rId6"/><Relationship Target="../media/image01.jp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http://www.nothingbuttreble.com/Images/nav/clef.png" Type="http://schemas.openxmlformats.org/officeDocument/2006/relationships/hyperlink" TargetMode="External" Id="rId10"/><Relationship Target="http://img.freepik.com/free-photo/man-sitting-on-office-desk-working-in-front-a-monitor-of-computer_318-63618.png?size=318&amp;ext=png" Type="http://schemas.openxmlformats.org/officeDocument/2006/relationships/hyperlink" TargetMode="External" Id="rId4"/><Relationship Target="http://i219.photobucket.com/albums/cc273/adron75/funk%20stuff/bassclef.jpg" Type="http://schemas.openxmlformats.org/officeDocument/2006/relationships/hyperlink" TargetMode="External" Id="rId11"/><Relationship Target="http://www.spanishflytv.com/resources_mod/VideoImage108_culberson-wejebe-jam-.png" Type="http://schemas.openxmlformats.org/officeDocument/2006/relationships/hyperlink" TargetMode="External" Id="rId3"/><Relationship Target="http://upload.wikimedia.org/wikipedia/commons/thumb/b/b6/Gnome-joystick.svg/1024px-Gnome-joystick.svg.png" Type="http://schemas.openxmlformats.org/officeDocument/2006/relationships/hyperlink" TargetMode="External" Id="rId9"/><Relationship Target="http://www.legalimperium.com/wp-content/uploads/2012/03/Female-Placeholder1.jpg" Type="http://schemas.openxmlformats.org/officeDocument/2006/relationships/hyperlink" TargetMode="External" Id="rId6"/><Relationship Target="http://lakotawestbands.org/wp-content/uploads/2012/11/colored-musical-staff-3b.jpg" Type="http://schemas.openxmlformats.org/officeDocument/2006/relationships/hyperlink" TargetMode="External" Id="rId5"/><Relationship Target="http://images4.fanpop.com/image/photos/16300000/O-o-Complicated-piano-music-music-16392873-581-800.jpg" Type="http://schemas.openxmlformats.org/officeDocument/2006/relationships/hyperlink" TargetMode="External" Id="rId8"/><Relationship Target="http://www.music-scores.com/graphics/jingle_easy.gif" Type="http://schemas.openxmlformats.org/officeDocument/2006/relationships/hyperlink" TargetMode="External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4"/><Relationship Target="../media/image00.jpg" Type="http://schemas.openxmlformats.org/officeDocument/2006/relationships/image" Id="rId3"/><Relationship Target="../media/image19.png" Type="http://schemas.openxmlformats.org/officeDocument/2006/relationships/image" Id="rId6"/><Relationship Target="../media/image08.pn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1.png" Type="http://schemas.openxmlformats.org/officeDocument/2006/relationships/image" Id="rId4"/><Relationship Target="../media/image04.pn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2020181" x="304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Lovestep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4008025" x="154525"/>
            <a:ext cy="685200" cx="9349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200" lang="en">
                <a:solidFill>
                  <a:schemeClr val="accent2"/>
                </a:solidFill>
              </a:rPr>
              <a:t>Joey Hernandez  </a:t>
            </a:r>
            <a:r>
              <a:rPr b="1" sz="2200" lang="en">
                <a:solidFill>
                  <a:schemeClr val="accent5"/>
                </a:solidFill>
              </a:rPr>
              <a:t>George Kennedy </a:t>
            </a:r>
            <a:r>
              <a:rPr b="1" sz="2200" lang="en"/>
              <a:t> </a:t>
            </a:r>
            <a:r>
              <a:rPr b="1" sz="2200" lang="en">
                <a:solidFill>
                  <a:schemeClr val="accent6"/>
                </a:solidFill>
              </a:rPr>
              <a:t>Igor Berman </a:t>
            </a:r>
            <a:r>
              <a:rPr b="1" sz="2200" lang="en"/>
              <a:t> </a:t>
            </a:r>
            <a:r>
              <a:rPr b="1" sz="2200" lang="en">
                <a:solidFill>
                  <a:schemeClr val="accent1"/>
                </a:solidFill>
              </a:rPr>
              <a:t>Scott Buckstaff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2539098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Results cont.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152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6"/>
                </a:solidFill>
              </a:rPr>
              <a:t>Where are the tasks performed?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Dorm rooms, friends’ houses, recording studios, parties.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1"/>
                </a:solidFill>
              </a:rPr>
              <a:t>What’s the relationship between customer &amp; data?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Customers create and consume sound data.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5"/>
                </a:solidFill>
              </a:rPr>
              <a:t>What other tools does the customer have?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Messaging services or sites like SoundCloud to share their music. Recording software. Services like Spotify to find music.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2"/>
                </a:solidFill>
              </a:rPr>
              <a:t>How do users communicate with each other?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Send music directly or post it for anyone to see.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Results cont.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00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6"/>
                </a:solidFill>
              </a:rPr>
              <a:t>How often are the tasks performed?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Leisure times. Most people listen to music every day. Musicians play a couple of times a week.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1"/>
                </a:solidFill>
              </a:rPr>
              <a:t>What are the time constraints on the tasks?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People can only create music in their leisure time. Most can also only listen to music in their leisure time.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5"/>
                </a:solidFill>
              </a:rPr>
              <a:t>What happens when things go wrong?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Users stop having fun.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Representative Task #1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2403875" x="0"/>
            <a:ext cy="17601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Easily synthesize beats, melodies, and sounds.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Representative Task #2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2419350" x="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Create music collaboratively.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Representative Task #3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2419350" x="0"/>
            <a:ext cy="37256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Share music they have made.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5" x="833575"/>
            <a:ext cy="857400" cx="7853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 Idea #3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207250" x="457200"/>
            <a:ext cy="3783899" cx="420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Gear the app more towards </a:t>
            </a:r>
            <a:r>
              <a:rPr b="1" sz="2400" lang="en">
                <a:solidFill>
                  <a:schemeClr val="accent1"/>
                </a:solidFill>
              </a:rPr>
              <a:t>advanced musicians</a:t>
            </a:r>
            <a:r>
              <a:rPr sz="2400" lang="en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Allow</a:t>
            </a:r>
            <a:r>
              <a:rPr b="1" sz="2400" lang="en"/>
              <a:t> </a:t>
            </a:r>
            <a:r>
              <a:rPr b="1" sz="2400" lang="en">
                <a:solidFill>
                  <a:schemeClr val="accent6"/>
                </a:solidFill>
              </a:rPr>
              <a:t>fine control</a:t>
            </a:r>
            <a:r>
              <a:rPr b="1" sz="2400" lang="en"/>
              <a:t> </a:t>
            </a:r>
            <a:r>
              <a:rPr sz="2400" lang="en"/>
              <a:t>of beats, melodies, and everything else.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Users work on a </a:t>
            </a:r>
            <a:r>
              <a:rPr sz="2400" lang="en">
                <a:solidFill>
                  <a:schemeClr val="accent5"/>
                </a:solidFill>
              </a:rPr>
              <a:t>persistent workspace</a:t>
            </a:r>
            <a:r>
              <a:rPr sz="2400" lang="en"/>
              <a:t> (not in real time).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300" x="5184950"/>
            <a:ext cy="4782900" cx="347357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y="617650" x="926250"/>
            <a:ext cy="3999150" cx="299935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y="619837" x="5247139"/>
            <a:ext cy="3996123" cx="2997098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205975" x="606225"/>
            <a:ext cy="857400" cx="8080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 Idea #2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581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400" lang="en">
                <a:solidFill>
                  <a:schemeClr val="accent1"/>
                </a:solidFill>
              </a:rPr>
              <a:t>Gamify</a:t>
            </a:r>
            <a:r>
              <a:rPr sz="2400" lang="en">
                <a:solidFill>
                  <a:schemeClr val="accent1"/>
                </a:solidFill>
              </a:rPr>
              <a:t> </a:t>
            </a:r>
            <a:r>
              <a:rPr sz="2400" lang="en"/>
              <a:t>the music collaboration process.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b="1" sz="2400" lang="en">
                <a:solidFill>
                  <a:schemeClr val="accent5"/>
                </a:solidFill>
              </a:rPr>
              <a:t>Time pressure</a:t>
            </a:r>
            <a:r>
              <a:rPr sz="2400" lang="en"/>
              <a:t> and </a:t>
            </a:r>
            <a:r>
              <a:rPr b="1" sz="2400" lang="en">
                <a:solidFill>
                  <a:schemeClr val="accent6"/>
                </a:solidFill>
              </a:rPr>
              <a:t>competition</a:t>
            </a:r>
            <a:r>
              <a:rPr sz="2400" lang="en"/>
              <a:t> force the users to make highly </a:t>
            </a:r>
            <a:r>
              <a:rPr b="1" sz="2400" lang="en">
                <a:solidFill>
                  <a:schemeClr val="accent2"/>
                </a:solidFill>
              </a:rPr>
              <a:t>dynamic music</a:t>
            </a:r>
            <a:r>
              <a:rPr sz="2400" lang="en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78826" x="4356725"/>
            <a:ext cy="4650199" cx="465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27849" x="3220987"/>
            <a:ext cy="3687791" cx="2702031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31808" x="152400"/>
            <a:ext cy="3687789" cx="2836496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731808" x="6179739"/>
            <a:ext cy="3687789" cx="2746536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05975" x="1035650"/>
            <a:ext cy="857400" cx="7651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 Idea #1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200150" x="457200"/>
            <a:ext cy="3725699" cx="4081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Gear the app more towards </a:t>
            </a:r>
            <a:r>
              <a:rPr b="1" sz="2400" lang="en">
                <a:solidFill>
                  <a:schemeClr val="accent1"/>
                </a:solidFill>
              </a:rPr>
              <a:t>basic users</a:t>
            </a:r>
            <a:r>
              <a:rPr sz="2400" lang="en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Make it as </a:t>
            </a:r>
            <a:r>
              <a:rPr b="1" sz="2400" lang="en">
                <a:solidFill>
                  <a:schemeClr val="accent6"/>
                </a:solidFill>
              </a:rPr>
              <a:t>easy as possible </a:t>
            </a:r>
            <a:r>
              <a:rPr sz="2400" lang="en"/>
              <a:t>to produce pleasant music.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Users work </a:t>
            </a:r>
            <a:r>
              <a:rPr b="1" sz="2400" lang="en">
                <a:solidFill>
                  <a:schemeClr val="accent5"/>
                </a:solidFill>
              </a:rPr>
              <a:t>simultaneously</a:t>
            </a:r>
            <a:r>
              <a:rPr sz="2400" lang="en">
                <a:solidFill>
                  <a:srgbClr val="000000"/>
                </a:solidFill>
              </a:rPr>
              <a:t> on the same song, writing in </a:t>
            </a:r>
            <a:r>
              <a:rPr b="1" sz="2400" lang="en">
                <a:solidFill>
                  <a:schemeClr val="accent2"/>
                </a:solidFill>
              </a:rPr>
              <a:t>real time</a:t>
            </a:r>
            <a:r>
              <a:rPr sz="2400" lang="en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3449" x="5043448"/>
            <a:ext cy="4936473" cx="3490874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y="1973625" x="81675"/>
            <a:ext cy="2008499" cx="6095099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solidFill>
                  <a:schemeClr val="accent2"/>
                </a:solidFill>
              </a:rPr>
              <a:t>Lovestep</a:t>
            </a:r>
            <a:r>
              <a:rPr lang="en"/>
              <a:t> is an application designed for the </a:t>
            </a:r>
            <a:r>
              <a:rPr b="1" lang="en">
                <a:solidFill>
                  <a:schemeClr val="accent6"/>
                </a:solidFill>
              </a:rPr>
              <a:t>collaborative</a:t>
            </a:r>
            <a:r>
              <a:rPr lang="en">
                <a:solidFill>
                  <a:schemeClr val="accent5"/>
                </a:solidFill>
              </a:rPr>
              <a:t> </a:t>
            </a:r>
            <a:r>
              <a:rPr lang="en"/>
              <a:t>development of </a:t>
            </a:r>
            <a:r>
              <a:rPr b="1" lang="en">
                <a:solidFill>
                  <a:schemeClr val="accent5"/>
                </a:solidFill>
              </a:rPr>
              <a:t>digital</a:t>
            </a:r>
            <a:r>
              <a:rPr lang="en"/>
              <a:t> </a:t>
            </a:r>
            <a:r>
              <a:rPr b="1" lang="en">
                <a:solidFill>
                  <a:schemeClr val="accent1"/>
                </a:solidFill>
              </a:rPr>
              <a:t>music</a:t>
            </a:r>
            <a:r>
              <a:rPr lang="en"/>
              <a:t>.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5275" x="6298825"/>
            <a:ext cy="4417776" cx="2488900"/>
          </a:xfrm>
          <a:prstGeom prst="rect">
            <a:avLst/>
          </a:prstGeom>
          <a:noFill/>
          <a:ln w="1524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42" name="Shape 42"/>
          <p:cNvSpPr txBox="1"/>
          <p:nvPr>
            <p:ph type="title"/>
          </p:nvPr>
        </p:nvSpPr>
        <p:spPr>
          <a:xfrm>
            <a:off y="129778" x="1524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Overview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11475" x="6063700"/>
            <a:ext cy="3720552" cx="2603600"/>
          </a:xfrm>
          <a:prstGeom prst="rect">
            <a:avLst/>
          </a:prstGeom>
          <a:noFill/>
          <a:ln w="1143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0005" x="3188175"/>
            <a:ext cy="4119045" cx="2320600"/>
          </a:xfrm>
          <a:prstGeom prst="rect">
            <a:avLst/>
          </a:prstGeom>
          <a:noFill/>
          <a:ln w="1524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53025" x="368950"/>
            <a:ext cy="4119050" cx="2320600"/>
          </a:xfrm>
          <a:prstGeom prst="rect">
            <a:avLst/>
          </a:prstGeom>
          <a:noFill/>
          <a:ln w="1524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150400" x="7072275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y="3080400" x="26274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t="0" b="0" r="3534" l="1705"/>
          <a:stretch/>
        </p:blipFill>
        <p:spPr>
          <a:xfrm>
            <a:off y="3586125" x="1932950"/>
            <a:ext cy="1718950" cx="52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62725" x="3146975"/>
            <a:ext cy="4417776" cx="2488900"/>
          </a:xfrm>
          <a:prstGeom prst="rect">
            <a:avLst/>
          </a:prstGeom>
          <a:noFill/>
          <a:ln w="1524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Stolen Images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2633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3"/>
              </a:rPr>
              <a:t>http://www.spanishflytv.com/resources_mod/VideoImage108_culberson-wejebe-jam-.png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4"/>
              </a:rPr>
              <a:t>http://img.freepik.com/free-photo/man-sitting-on-office-desk-working-in-front-a-monitor-of-computer_318-63618.png?size=318&amp;ext=png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5"/>
              </a:rPr>
              <a:t>http://lakotawestbands.org/wp-content/uploads/2012/11/colored-musical-staff-3b.jpg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6"/>
              </a:rPr>
              <a:t>http://www.legalimperium.com/wp-content/uploads/2012/03/Female-Placeholder1.jpg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7"/>
              </a:rPr>
              <a:t>http://www.music-scores.com/graphics/jingle_easy.gif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8"/>
              </a:rPr>
              <a:t>http://images4.fanpop.com/image/photos/16300000/O-o-Complicated-piano-music-music-16392873-581-800.jpg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9"/>
              </a:rPr>
              <a:t>http://upload.wikimedia.org/wikipedia/commons/thumb/b/b6/Gnome-joystick.svg/1024px-Gnome-joystick.svg.png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10"/>
              </a:rPr>
              <a:t>http://www.nothingbuttreble.com/Images/nav/clef.png</a:t>
            </a:r>
          </a:p>
          <a:p>
            <a:pPr rtl="0" lvl="0" indent="-3048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1200" lang="en">
                <a:solidFill>
                  <a:schemeClr val="hlink"/>
                </a:solidFill>
                <a:hlinkClick r:id="rId11"/>
              </a:rPr>
              <a:t>http://i219.photobucket.com/albums/cc273/adron75/funk%20stuff/bassclef.jpg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50525" x="5362450"/>
            <a:ext cy="857400" cx="68773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83600" x="6538875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y="2089800" x="559674"/>
            <a:ext cy="2071724" cx="20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y="1721075" x="4777975"/>
            <a:ext cy="1351199" cx="1761000"/>
          </a:xfrm>
          <a:prstGeom prst="flowChartMagneticTap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y="1721075" x="2635974"/>
            <a:ext cy="1351199" cx="1761000"/>
          </a:xfrm>
          <a:prstGeom prst="flowChartMagneticTap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y="3139625" x="2486900"/>
            <a:ext cy="1021800" cx="639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y="3139625" x="6068300"/>
            <a:ext cy="1021800" cx="639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784125" x="3119199"/>
            <a:ext cy="1252400" cx="77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83600" x="6538875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y="2089800" x="559674"/>
            <a:ext cy="2071724" cx="20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t="0" b="0" r="3534" l="1705"/>
          <a:stretch/>
        </p:blipFill>
        <p:spPr>
          <a:xfrm>
            <a:off y="2436375" x="2467325"/>
            <a:ext cy="1718950" cx="423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Contextual Inquiry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76350" x="126300"/>
            <a:ext cy="3616199" cx="5796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Seek perspectives</a:t>
            </a:r>
            <a:r>
              <a:rPr b="1" sz="2400" lang="en">
                <a:solidFill>
                  <a:schemeClr val="accent2"/>
                </a:solidFill>
              </a:rPr>
              <a:t> </a:t>
            </a:r>
            <a:r>
              <a:rPr sz="2400" lang="en"/>
              <a:t>from: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variety of </a:t>
            </a:r>
            <a:r>
              <a:rPr b="1" sz="2400" lang="en">
                <a:solidFill>
                  <a:schemeClr val="accent5"/>
                </a:solidFill>
              </a:rPr>
              <a:t>musical proficiencies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chemeClr val="accent6"/>
                </a:solidFill>
              </a:rPr>
              <a:t>mobile-enabled</a:t>
            </a:r>
            <a:r>
              <a:rPr sz="2400" lang="en"/>
              <a:t> audience 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variety of </a:t>
            </a:r>
            <a:r>
              <a:rPr b="1" sz="2400" lang="en">
                <a:solidFill>
                  <a:schemeClr val="accent1"/>
                </a:solidFill>
              </a:rPr>
              <a:t>musical tastes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Asked about: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chemeClr val="accent2"/>
                </a:solidFill>
              </a:rPr>
              <a:t>compositional</a:t>
            </a:r>
            <a:r>
              <a:rPr sz="2400" lang="en">
                <a:solidFill>
                  <a:srgbClr val="000000"/>
                </a:solidFill>
              </a:rPr>
              <a:t> musical experience</a:t>
            </a:r>
          </a:p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chemeClr val="accent4"/>
                </a:solidFill>
              </a:rPr>
              <a:t>collaborative</a:t>
            </a:r>
            <a:r>
              <a:rPr sz="2400" lang="en">
                <a:solidFill>
                  <a:srgbClr val="000000"/>
                </a:solidFill>
              </a:rPr>
              <a:t> musical experience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5996">
            <a:off y="912211" x="5236474"/>
            <a:ext cy="3756327" cx="375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#1: Abi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02375" x="5772550"/>
            <a:ext cy="2772424" cx="24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y="1390025" x="380700"/>
            <a:ext cy="3391199" cx="499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Musical proficiency: </a:t>
            </a:r>
            <a:r>
              <a:rPr b="1" sz="2400" lang="en">
                <a:solidFill>
                  <a:schemeClr val="accent6"/>
                </a:solidFill>
              </a:rPr>
              <a:t>LOW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Has </a:t>
            </a:r>
            <a:r>
              <a:rPr b="1" sz="2400" lang="en">
                <a:solidFill>
                  <a:schemeClr val="accent1"/>
                </a:solidFill>
              </a:rPr>
              <a:t>never</a:t>
            </a:r>
            <a:r>
              <a:rPr sz="2400" lang="en">
                <a:solidFill>
                  <a:schemeClr val="dk1"/>
                </a:solidFill>
              </a:rPr>
              <a:t> played music with others.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Prefers that musical details are </a:t>
            </a:r>
            <a:r>
              <a:rPr b="1" sz="2400" lang="en">
                <a:solidFill>
                  <a:schemeClr val="accent2"/>
                </a:solidFill>
              </a:rPr>
              <a:t>abstracted</a:t>
            </a:r>
            <a:r>
              <a:rPr sz="2400" lang="en">
                <a:solidFill>
                  <a:schemeClr val="accent2"/>
                </a:solidFill>
              </a:rPr>
              <a:t> </a:t>
            </a:r>
            <a:r>
              <a:rPr sz="2400" lang="en"/>
              <a:t>away from her, but still wants the power to create </a:t>
            </a:r>
            <a:r>
              <a:rPr b="1" sz="2400" lang="en">
                <a:solidFill>
                  <a:schemeClr val="accent5"/>
                </a:solidFill>
              </a:rPr>
              <a:t>unique</a:t>
            </a:r>
            <a:r>
              <a:rPr sz="2400" lang="en">
                <a:solidFill>
                  <a:schemeClr val="accent5"/>
                </a:solidFill>
              </a:rPr>
              <a:t> </a:t>
            </a:r>
            <a:r>
              <a:rPr sz="2400" lang="en"/>
              <a:t>tracks.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#3: Joel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36800" x="5386397"/>
            <a:ext cy="4080122" cx="306009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y="1390025" x="380700"/>
            <a:ext cy="3677400" cx="499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Musical proficiency: </a:t>
            </a:r>
            <a:r>
              <a:rPr b="1" sz="2400" lang="en">
                <a:solidFill>
                  <a:schemeClr val="accent1"/>
                </a:solidFill>
              </a:rPr>
              <a:t>HIGH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Plays drums and sings in a </a:t>
            </a:r>
            <a:r>
              <a:rPr b="1" sz="2400" lang="en">
                <a:solidFill>
                  <a:schemeClr val="accent2"/>
                </a:solidFill>
              </a:rPr>
              <a:t>band</a:t>
            </a:r>
            <a:r>
              <a:rPr sz="2400" lang="en">
                <a:solidFill>
                  <a:schemeClr val="dk1"/>
                </a:solidFill>
              </a:rPr>
              <a:t>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Would prefer to be a </a:t>
            </a:r>
            <a:r>
              <a:rPr b="1" sz="2400" lang="en">
                <a:solidFill>
                  <a:schemeClr val="accent5"/>
                </a:solidFill>
              </a:rPr>
              <a:t>power user</a:t>
            </a:r>
            <a:r>
              <a:rPr sz="2400" lang="en"/>
              <a:t>, but is excited about the music he could make if his creative expression were </a:t>
            </a:r>
            <a:r>
              <a:rPr b="1" sz="2400" lang="en">
                <a:solidFill>
                  <a:schemeClr val="accent6"/>
                </a:solidFill>
              </a:rPr>
              <a:t>limited</a:t>
            </a:r>
            <a:r>
              <a:rPr sz="2400"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Analysis Results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145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6"/>
                </a:solidFill>
              </a:rPr>
              <a:t>Who is going to use this system?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People with the desire to make music with friends.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1"/>
                </a:solidFill>
              </a:rPr>
              <a:t>What tasks do they now perform?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Some already play an instrument and are familiar with recording and playing with others. Some release their music. Some play no music at all. Almost all are avid music listeners.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5"/>
                </a:solidFill>
              </a:rPr>
              <a:t>What tasks are desired?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The ability to make music. Enjoying music in a group.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sz="2000" lang="en">
                <a:solidFill>
                  <a:schemeClr val="accent2"/>
                </a:solidFill>
              </a:rPr>
              <a:t>How are the tasks learned?</a:t>
            </a:r>
          </a:p>
          <a:p>
            <a:pPr lvl="0">
              <a:spcBef>
                <a:spcPts val="0"/>
              </a:spcBef>
              <a:buNone/>
            </a:pPr>
            <a:r>
              <a:rPr sz="2000" lang="en"/>
              <a:t>Experimentation.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#2: Daniel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53274" x="5409000"/>
            <a:ext cy="4261624" cx="32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y="1390025" x="380700"/>
            <a:ext cy="3535200" cx="499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Musical proficiency: </a:t>
            </a:r>
            <a:r>
              <a:rPr b="1" sz="2400" lang="en">
                <a:solidFill>
                  <a:schemeClr val="accent2"/>
                </a:solidFill>
              </a:rPr>
              <a:t>MEDIUM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chemeClr val="dk1"/>
                </a:solidFill>
              </a:rPr>
              <a:t>Listens to music </a:t>
            </a:r>
            <a:r>
              <a:rPr b="1" sz="2400" lang="en">
                <a:solidFill>
                  <a:schemeClr val="accent5"/>
                </a:solidFill>
              </a:rPr>
              <a:t>socially</a:t>
            </a:r>
            <a:r>
              <a:rPr sz="2400" lang="en">
                <a:solidFill>
                  <a:schemeClr val="dk1"/>
                </a:solidFill>
              </a:rPr>
              <a:t>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Supports the </a:t>
            </a:r>
            <a:r>
              <a:rPr b="1" sz="2400" lang="en">
                <a:solidFill>
                  <a:schemeClr val="accent1"/>
                </a:solidFill>
              </a:rPr>
              <a:t>abstraction</a:t>
            </a:r>
            <a:r>
              <a:rPr sz="2400" lang="en">
                <a:solidFill>
                  <a:schemeClr val="accent1"/>
                </a:solidFill>
              </a:rPr>
              <a:t> </a:t>
            </a:r>
            <a:r>
              <a:rPr sz="2400" lang="en"/>
              <a:t>of tedious musical details, but wants the </a:t>
            </a:r>
            <a:r>
              <a:rPr b="1" sz="2400" lang="en">
                <a:solidFill>
                  <a:schemeClr val="accent6"/>
                </a:solidFill>
              </a:rPr>
              <a:t>option </a:t>
            </a:r>
            <a:r>
              <a:rPr sz="2400" lang="en"/>
              <a:t>to have free reign over minutiae.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