
<file path=[Content_Types].xml><?xml version="1.0" encoding="utf-8"?>
<Types xmlns="http://schemas.openxmlformats.org/package/2006/content-types">
  <Default Extension="xml" ContentType="application/xml"/>
  <Default Extension="wmv" ContentType="video/unknown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embeddings/oleObject1.bin" ContentType="application/vnd.openxmlformats-officedocument.oleObject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embeddings/oleObject2.bin" ContentType="application/vnd.openxmlformats-officedocument.oleObject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embeddings/oleObject3.bin" ContentType="application/vnd.openxmlformats-officedocument.oleObject"/>
  <Override PartName="/ppt/notesSlides/notesSlide29.xml" ContentType="application/vnd.openxmlformats-officedocument.presentationml.notesSlide+xml"/>
  <Override PartName="/ppt/embeddings/oleObject4.bin" ContentType="application/vnd.openxmlformats-officedocument.oleObject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>
  <p:sldMasterIdLst>
    <p:sldMasterId id="2147483795" r:id="rId1"/>
    <p:sldMasterId id="2147483820" r:id="rId2"/>
  </p:sldMasterIdLst>
  <p:notesMasterIdLst>
    <p:notesMasterId r:id="rId41"/>
  </p:notesMasterIdLst>
  <p:handoutMasterIdLst>
    <p:handoutMasterId r:id="rId42"/>
  </p:handoutMasterIdLst>
  <p:sldIdLst>
    <p:sldId id="468" r:id="rId3"/>
    <p:sldId id="466" r:id="rId4"/>
    <p:sldId id="455" r:id="rId5"/>
    <p:sldId id="454" r:id="rId6"/>
    <p:sldId id="467" r:id="rId7"/>
    <p:sldId id="463" r:id="rId8"/>
    <p:sldId id="325" r:id="rId9"/>
    <p:sldId id="464" r:id="rId10"/>
    <p:sldId id="390" r:id="rId11"/>
    <p:sldId id="391" r:id="rId12"/>
    <p:sldId id="392" r:id="rId13"/>
    <p:sldId id="393" r:id="rId14"/>
    <p:sldId id="394" r:id="rId15"/>
    <p:sldId id="395" r:id="rId16"/>
    <p:sldId id="396" r:id="rId17"/>
    <p:sldId id="397" r:id="rId18"/>
    <p:sldId id="398" r:id="rId19"/>
    <p:sldId id="446" r:id="rId20"/>
    <p:sldId id="399" r:id="rId21"/>
    <p:sldId id="400" r:id="rId22"/>
    <p:sldId id="401" r:id="rId23"/>
    <p:sldId id="469" r:id="rId24"/>
    <p:sldId id="465" r:id="rId25"/>
    <p:sldId id="402" r:id="rId26"/>
    <p:sldId id="403" r:id="rId27"/>
    <p:sldId id="404" r:id="rId28"/>
    <p:sldId id="405" r:id="rId29"/>
    <p:sldId id="406" r:id="rId30"/>
    <p:sldId id="407" r:id="rId31"/>
    <p:sldId id="408" r:id="rId32"/>
    <p:sldId id="447" r:id="rId33"/>
    <p:sldId id="409" r:id="rId34"/>
    <p:sldId id="410" r:id="rId35"/>
    <p:sldId id="411" r:id="rId36"/>
    <p:sldId id="412" r:id="rId37"/>
    <p:sldId id="457" r:id="rId38"/>
    <p:sldId id="342" r:id="rId39"/>
    <p:sldId id="459" r:id="rId40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landay" initials="JAL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CB2E6"/>
    <a:srgbClr val="FF3300"/>
    <a:srgbClr val="FFFDAD"/>
    <a:srgbClr val="000000"/>
    <a:srgbClr val="2C2C2C"/>
    <a:srgbClr val="66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7258" autoAdjust="0"/>
    <p:restoredTop sz="85765" autoAdjust="0"/>
  </p:normalViewPr>
  <p:slideViewPr>
    <p:cSldViewPr snapToGrid="0" showGuides="1">
      <p:cViewPr varScale="1">
        <p:scale>
          <a:sx n="186" d="100"/>
          <a:sy n="186" d="100"/>
        </p:scale>
        <p:origin x="-496" y="-96"/>
      </p:cViewPr>
      <p:guideLst>
        <p:guide orient="horz" pos="2078"/>
        <p:guide pos="292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notesViewPr>
    <p:cSldViewPr snapToGrid="0" showGuides="1">
      <p:cViewPr>
        <p:scale>
          <a:sx n="143" d="100"/>
          <a:sy n="143" d="100"/>
        </p:scale>
        <p:origin x="-4260" y="300"/>
      </p:cViewPr>
      <p:guideLst>
        <p:guide orient="horz" pos="2223"/>
        <p:guide pos="3026"/>
      </p:guideLst>
    </p:cSldViewPr>
  </p:notesViewPr>
  <p:gridSpacing cx="38405" cy="38405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viewProps" Target="viewProps.xml"/><Relationship Id="rId47" Type="http://schemas.openxmlformats.org/officeDocument/2006/relationships/theme" Target="theme/theme1.xml"/><Relationship Id="rId48" Type="http://schemas.openxmlformats.org/officeDocument/2006/relationships/tableStyles" Target="tableStyles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slide" Target="slides/slide28.xml"/><Relationship Id="rId31" Type="http://schemas.openxmlformats.org/officeDocument/2006/relationships/slide" Target="slides/slide29.xml"/><Relationship Id="rId32" Type="http://schemas.openxmlformats.org/officeDocument/2006/relationships/slide" Target="slides/slide30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slide" Target="slides/slide31.xml"/><Relationship Id="rId34" Type="http://schemas.openxmlformats.org/officeDocument/2006/relationships/slide" Target="slides/slide32.xml"/><Relationship Id="rId35" Type="http://schemas.openxmlformats.org/officeDocument/2006/relationships/slide" Target="slides/slide33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37" Type="http://schemas.openxmlformats.org/officeDocument/2006/relationships/slide" Target="slides/slide35.xml"/><Relationship Id="rId38" Type="http://schemas.openxmlformats.org/officeDocument/2006/relationships/slide" Target="slides/slide36.xml"/><Relationship Id="rId39" Type="http://schemas.openxmlformats.org/officeDocument/2006/relationships/slide" Target="slides/slide37.xml"/><Relationship Id="rId40" Type="http://schemas.openxmlformats.org/officeDocument/2006/relationships/slide" Target="slides/slide38.xml"/><Relationship Id="rId41" Type="http://schemas.openxmlformats.org/officeDocument/2006/relationships/notesMaster" Target="notesMasters/notesMaster1.xml"/><Relationship Id="rId42" Type="http://schemas.openxmlformats.org/officeDocument/2006/relationships/handoutMaster" Target="handoutMasters/handoutMaster1.xml"/><Relationship Id="rId43" Type="http://schemas.openxmlformats.org/officeDocument/2006/relationships/printerSettings" Target="printerSettings/printerSettings1.bin"/><Relationship Id="rId44" Type="http://schemas.openxmlformats.org/officeDocument/2006/relationships/commentAuthors" Target="commentAuthors.xml"/><Relationship Id="rId45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6"/>
          <p:cNvSpPr>
            <a:spLocks noChangeArrowheads="1"/>
          </p:cNvSpPr>
          <p:nvPr/>
        </p:nvSpPr>
        <p:spPr bwMode="auto">
          <a:xfrm>
            <a:off x="560653" y="427166"/>
            <a:ext cx="3924579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9800" tIns="0" rIns="19800" bIns="0"/>
          <a:lstStyle/>
          <a:p>
            <a:r>
              <a:rPr lang="en-US" sz="900" dirty="0" smtClean="0"/>
              <a:t>CS 147 -  HCI+D: </a:t>
            </a:r>
            <a:r>
              <a:rPr lang="en-US" sz="900" dirty="0"/>
              <a:t>UI Design, Prototyping, and Evaluation, </a:t>
            </a:r>
            <a:r>
              <a:rPr lang="en-US" sz="900" dirty="0" smtClean="0"/>
              <a:t>Autumn 2014</a:t>
            </a:r>
            <a:endParaRPr lang="en-US" sz="900" dirty="0"/>
          </a:p>
          <a:p>
            <a:r>
              <a:rPr lang="en-US" sz="900" dirty="0"/>
              <a:t>Prof. James A. Landay</a:t>
            </a:r>
          </a:p>
          <a:p>
            <a:r>
              <a:rPr lang="en-US" sz="900" dirty="0" smtClean="0"/>
              <a:t>Stanford University</a:t>
            </a:r>
            <a:endParaRPr lang="en-US" sz="9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3"/>
          </p:nvPr>
        </p:nvSpPr>
        <p:spPr>
          <a:xfrm>
            <a:off x="3657866" y="8866559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C4B70B-60B3-4177-8FC4-8F74D34C73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832085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t" anchorCtr="0" compatLnSpc="1">
            <a:prstTxWarp prst="textNoShape">
              <a:avLst/>
            </a:prstTxWarp>
          </a:bodyPr>
          <a:lstStyle>
            <a:lvl1pPr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6550" y="-1588"/>
            <a:ext cx="3168650" cy="481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t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99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6825" y="727075"/>
            <a:ext cx="4783138" cy="35877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60888"/>
            <a:ext cx="5365750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349" tIns="49500" rIns="97349" bIns="495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b" anchorCtr="0" compatLnSpc="1">
            <a:prstTxWarp prst="textNoShape">
              <a:avLst/>
            </a:prstTxWarp>
          </a:bodyPr>
          <a:lstStyle>
            <a:lvl1pPr defTabSz="985838" eaLnBrk="0" hangingPunct="0">
              <a:defRPr sz="900" i="1">
                <a:latin typeface="Times New Roman" pitchFamily="18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6550" y="9120188"/>
            <a:ext cx="3168650" cy="48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9800" tIns="0" rIns="19800" bIns="0" numCol="1" anchor="b" anchorCtr="0" compatLnSpc="1">
            <a:prstTxWarp prst="textNoShape">
              <a:avLst/>
            </a:prstTxWarp>
          </a:bodyPr>
          <a:lstStyle>
            <a:lvl1pPr algn="r" defTabSz="985838" eaLnBrk="0" hangingPunct="0">
              <a:defRPr sz="900" i="1"/>
            </a:lvl1pPr>
          </a:lstStyle>
          <a:p>
            <a:fld id="{3194DDDE-5FE8-AD45-9A83-7FB24052874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6725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1pPr>
    <a:lvl2pPr marL="466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2pPr>
    <a:lvl3pPr marL="931863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3pPr>
    <a:lvl4pPr marL="1398588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4pPr>
    <a:lvl5pPr marL="1863725" algn="l" defTabSz="949325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72CB2D-C7D2-7941-9173-6259CB62960C}" type="slidenum">
              <a:rPr lang="en-US" sz="900"/>
              <a:pPr/>
              <a:t>1</a:t>
            </a:fld>
            <a:endParaRPr lang="en-US" sz="9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r>
              <a:rPr lang="en-US" baseline="0" dirty="0" smtClean="0">
                <a:latin typeface="Arial" charset="0"/>
              </a:rPr>
              <a:t>12:10 (70 minutes until got to the break – go faster?)</a:t>
            </a:r>
          </a:p>
          <a:p>
            <a:r>
              <a:rPr lang="en-US" baseline="0" dirty="0" smtClean="0">
                <a:latin typeface="Arial" charset="0"/>
              </a:rPr>
              <a:t>4 minutes over – 2-4 minutes late starting due to sound issues (cut a little repetitive info)`</a:t>
            </a:r>
            <a:endParaRPr lang="en-US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6B5EE1-7306-9E49-9AB6-61BEC13C52E7}" type="slidenum">
              <a:rPr lang="en-US" sz="900"/>
              <a:pPr/>
              <a:t>10</a:t>
            </a:fld>
            <a:endParaRPr lang="en-US" sz="9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430531-7F0E-3F43-8A21-F1C8446B92D9}" type="slidenum">
              <a:rPr lang="en-US" sz="900"/>
              <a:pPr/>
              <a:t>11</a:t>
            </a:fld>
            <a:endParaRPr lang="en-US" sz="9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ACB499-7263-3046-A778-AB71F31DECA8}" type="slidenum">
              <a:rPr lang="en-US" sz="900"/>
              <a:pPr/>
              <a:t>12</a:t>
            </a:fld>
            <a:endParaRPr lang="en-US" sz="9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F59A5D8-04DD-A24D-91E1-2F92F609D6B8}" type="slidenum">
              <a:rPr lang="en-US" sz="900"/>
              <a:pPr/>
              <a:t>13</a:t>
            </a:fld>
            <a:endParaRPr lang="en-US" sz="9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E8391F-1269-C740-969B-AB93B8ABAD4E}" type="slidenum">
              <a:rPr lang="en-US" sz="900"/>
              <a:pPr/>
              <a:t>14</a:t>
            </a:fld>
            <a:endParaRPr lang="en-US" sz="9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807897B-A582-C14C-A18E-72BCF83412E5}" type="slidenum">
              <a:rPr lang="en-US" sz="900"/>
              <a:pPr/>
              <a:t>15</a:t>
            </a:fld>
            <a:endParaRPr lang="en-US" sz="9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205D355-075E-D642-A86A-8B7C9EC73F81}" type="slidenum">
              <a:rPr lang="en-US" sz="900"/>
              <a:pPr/>
              <a:t>16</a:t>
            </a:fld>
            <a:endParaRPr lang="en-US" sz="9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EA277E4-2AA2-154C-B82D-7906B8350545}" type="slidenum">
              <a:rPr lang="en-US" sz="900"/>
              <a:pPr/>
              <a:t>17</a:t>
            </a:fld>
            <a:endParaRPr lang="en-US" sz="9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838B7-D5FE-2A4C-9887-06EF813C1DA2}" type="slidenum">
              <a:rPr lang="en-US" sz="900"/>
              <a:pPr/>
              <a:t>18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Did an experiment: had</a:t>
            </a:r>
            <a:r>
              <a:rPr lang="en-US" baseline="0" dirty="0" smtClean="0"/>
              <a:t> someone sit outside a supermarket with 2 pairs of pantyhose and asked which was more sheer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There was a statistically significant different between the one on the right and left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…but they were the same product!</a:t>
            </a:r>
          </a:p>
          <a:p>
            <a:pPr marL="0" indent="0">
              <a:buFontTx/>
              <a:buNone/>
            </a:pPr>
            <a:r>
              <a:rPr lang="en-US" baseline="0" dirty="0" smtClean="0"/>
              <a:t>Moral: be careful what you ask – people will try to give you the answer they think you want</a:t>
            </a:r>
            <a:endParaRPr lang="en-US" dirty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585732C-1B33-3340-A65A-F3105ED36CF1}" type="slidenum">
              <a:rPr lang="en-US" sz="900"/>
              <a:pPr/>
              <a:t>19</a:t>
            </a:fld>
            <a:endParaRPr lang="en-US" sz="9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11263" y="711200"/>
            <a:ext cx="4833937" cy="3625850"/>
          </a:xfrm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E1134B-0CC8-074E-A0BA-BC372262C46D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077DCD9-4DAC-2E45-932E-DA51BD02AE61}" type="slidenum">
              <a:rPr lang="en-US" sz="900"/>
              <a:pPr/>
              <a:t>20</a:t>
            </a:fld>
            <a:endParaRPr lang="en-US" sz="9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18838B7-D5FE-2A4C-9887-06EF813C1DA2}" type="slidenum">
              <a:rPr lang="en-US" sz="900"/>
              <a:pPr/>
              <a:t>21</a:t>
            </a:fld>
            <a:endParaRPr lang="en-US" sz="9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94DDDE-5FE8-AD45-9A83-7FB240528742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161917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728A14-1733-7546-B637-A3881319A7DB}" type="slidenum">
              <a:rPr lang="en-US" sz="900"/>
              <a:pPr/>
              <a:t>24</a:t>
            </a:fld>
            <a:endParaRPr lang="en-US" sz="900"/>
          </a:p>
        </p:txBody>
      </p:sp>
      <p:sp>
        <p:nvSpPr>
          <p:cNvPr id="63491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210B260-83A3-C344-95B3-BB5E30F8FABC}" type="slidenum">
              <a:rPr lang="en-US" sz="900"/>
              <a:pPr/>
              <a:t>25</a:t>
            </a:fld>
            <a:endParaRPr lang="en-US" sz="900"/>
          </a:p>
        </p:txBody>
      </p:sp>
      <p:sp>
        <p:nvSpPr>
          <p:cNvPr id="6553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320936C-C359-C046-9BDE-15CAFBF9F51B}" type="slidenum">
              <a:rPr lang="en-US" sz="900"/>
              <a:pPr/>
              <a:t>26</a:t>
            </a:fld>
            <a:endParaRPr lang="en-US" sz="900"/>
          </a:p>
        </p:txBody>
      </p:sp>
      <p:sp>
        <p:nvSpPr>
          <p:cNvPr id="2" name="Notes Placeholder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95% (or</a:t>
            </a:r>
            <a:r>
              <a:rPr lang="en-US" baseline="0" dirty="0" smtClean="0"/>
              <a:t> alpha=5%) is the standard confidence interval used in HCI</a:t>
            </a:r>
            <a:endParaRPr lang="en-US" dirty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EAD3C7D-D4DA-8D4E-B9E9-7BA4447942B7}" type="slidenum">
              <a:rPr lang="en-US" sz="900"/>
              <a:pPr/>
              <a:t>27</a:t>
            </a:fld>
            <a:endParaRPr lang="en-US" sz="9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41BC631-E179-0844-B088-C7FDBE7376F3}" type="slidenum">
              <a:rPr lang="en-US" sz="900"/>
              <a:pPr/>
              <a:t>28</a:t>
            </a:fld>
            <a:endParaRPr lang="en-US" sz="9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D97EB59-7E80-D048-9566-AEF878AE4B42}" type="slidenum">
              <a:rPr lang="en-US" sz="900"/>
              <a:pPr/>
              <a:t>29</a:t>
            </a:fld>
            <a:endParaRPr lang="en-US" sz="9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E95E7-901F-C940-B7CA-57C28835152E}" type="slidenum">
              <a:rPr lang="en-US" sz="900"/>
              <a:pPr/>
              <a:t>30</a:t>
            </a:fld>
            <a:endParaRPr lang="en-US" sz="9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98BD304-B865-1E4F-8C16-0F3F144E3DE4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E8E95E7-901F-C940-B7CA-57C28835152E}" type="slidenum">
              <a:rPr lang="en-US" sz="900"/>
              <a:pPr/>
              <a:t>31</a:t>
            </a:fld>
            <a:endParaRPr lang="en-US" sz="90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7AF5B38-53E1-9144-8357-99EC2BB4B2FC}" type="slidenum">
              <a:rPr lang="en-US" sz="900"/>
              <a:pPr/>
              <a:t>32</a:t>
            </a:fld>
            <a:endParaRPr lang="en-US" sz="90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79972E-6E3F-904D-A22F-8AC1B15B3443}" type="slidenum">
              <a:rPr lang="en-US" sz="900"/>
              <a:pPr/>
              <a:t>33</a:t>
            </a:fld>
            <a:endParaRPr lang="en-US" sz="90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69E8106-7F9B-CF47-BAB0-C52FA84C19F1}" type="slidenum">
              <a:rPr lang="en-US" sz="900"/>
              <a:pPr/>
              <a:t>34</a:t>
            </a:fld>
            <a:endParaRPr lang="en-US" sz="90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053CE574-C37B-DA47-8A86-77E3809E1262}" type="slidenum">
              <a:rPr lang="en-US" sz="900"/>
              <a:pPr/>
              <a:t>35</a:t>
            </a:fld>
            <a:endParaRPr lang="en-US" sz="90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736C95D-5BA8-AA49-A80B-7DFCCA9B9598}" type="slidenum">
              <a:rPr lang="en-US" sz="1200"/>
              <a:pPr/>
              <a:t>36</a:t>
            </a:fld>
            <a:endParaRPr lang="en-US" sz="120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673843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37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D5CE5FA-300D-AC4F-A428-64A763D65624}" type="slidenum">
              <a:rPr lang="en-US" sz="900"/>
              <a:pPr/>
              <a:t>38</a:t>
            </a:fld>
            <a:endParaRPr lang="en-US" sz="90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E1134B-0CC8-074E-A0BA-BC372262C46D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EE1134B-0CC8-074E-A0BA-BC372262C46D}" type="slidenum">
              <a:rPr lang="en-US" sz="1200"/>
              <a:pPr/>
              <a:t>5</a:t>
            </a:fld>
            <a:endParaRPr lang="en-US" sz="120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5238" y="727075"/>
            <a:ext cx="4781550" cy="3586163"/>
          </a:xfrm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6313" y="4560888"/>
            <a:ext cx="5362575" cy="4319587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72CB2D-C7D2-7941-9173-6259CB62960C}" type="slidenum">
              <a:rPr lang="en-US" sz="900"/>
              <a:pPr/>
              <a:t>6</a:t>
            </a:fld>
            <a:endParaRPr lang="en-US" sz="900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 baseline="0" dirty="0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BD02BE1-C99C-B745-8927-6EB7A8B732E4}" type="slidenum">
              <a:rPr lang="en-US" sz="900"/>
              <a:pPr/>
              <a:t>7</a:t>
            </a:fld>
            <a:endParaRPr lang="en-US" sz="900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50913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5091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4B8F8F4-88DC-AD43-8665-78B426E52F33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66825" y="727075"/>
            <a:ext cx="4783138" cy="3587750"/>
          </a:xfrm>
          <a:solidFill>
            <a:srgbClr val="FFFFFF"/>
          </a:solidFill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59300"/>
            <a:ext cx="5365750" cy="4319588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133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985838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defTabSz="985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1C5C17D-6B94-6B42-99C5-89BA4D88C238}" type="slidenum">
              <a:rPr lang="en-US" sz="900"/>
              <a:pPr/>
              <a:t>9</a:t>
            </a:fld>
            <a:endParaRPr lang="en-US" sz="900"/>
          </a:p>
        </p:txBody>
      </p:sp>
      <p:sp>
        <p:nvSpPr>
          <p:cNvPr id="5120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55675" y="4570413"/>
            <a:ext cx="5421313" cy="43354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Cornell Tech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6D6D6D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INFO 6410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8" y="0"/>
            <a:ext cx="9107931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HCI+DESIGN: 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1344369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6E9D9D98-AD68-6A43-8268-14F9C89109F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09D0C8C5-53F4-3647-8CB7-6BDD0B1E7EC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65936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1881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DF0062A-E0F9-B04D-8287-D37747AFD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7CF45A7D-27BE-FB41-917F-E8B7C664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EB8DE6A-2F8A-E249-8673-9EAD0D80604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3642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ll of Fame / Sh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4" y="97692"/>
            <a:ext cx="87792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329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rotWithShape="1"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auto">
          <a:xfrm rot="10800000">
            <a:off x="0" y="0"/>
            <a:ext cx="9144000" cy="464008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8000"/>
                </a:srgbClr>
              </a:gs>
              <a:gs pos="82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Text Box 3"/>
          <p:cNvSpPr txBox="1">
            <a:spLocks noChangeArrowheads="1"/>
          </p:cNvSpPr>
          <p:nvPr/>
        </p:nvSpPr>
        <p:spPr bwMode="auto">
          <a:xfrm>
            <a:off x="753998" y="3892718"/>
            <a:ext cx="601980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dirty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Prof. James A. Landay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Computer Science Department</a:t>
            </a: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Stanford University</a:t>
            </a:r>
            <a:endParaRPr lang="en-US" dirty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</p:txBody>
      </p:sp>
      <p:sp>
        <p:nvSpPr>
          <p:cNvPr id="2979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3998" y="2102662"/>
            <a:ext cx="8077200" cy="1143000"/>
          </a:xfrm>
        </p:spPr>
        <p:txBody>
          <a:bodyPr/>
          <a:lstStyle>
            <a:lvl1pPr>
              <a:defRPr>
                <a:solidFill>
                  <a:srgbClr val="5A5A5A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753998" y="4922792"/>
            <a:ext cx="598365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defRPr/>
            </a:pPr>
            <a:endParaRPr lang="en-US" dirty="0" smtClean="0">
              <a:solidFill>
                <a:srgbClr val="6D6D6D"/>
              </a:solidFill>
              <a:latin typeface="Helvetica"/>
              <a:ea typeface="+mn-ea"/>
              <a:cs typeface="Helvetica"/>
            </a:endParaRPr>
          </a:p>
          <a:p>
            <a:pPr algn="l">
              <a:defRPr/>
            </a:pPr>
            <a:r>
              <a:rPr lang="en-US" dirty="0" smtClean="0">
                <a:solidFill>
                  <a:srgbClr val="6D6D6D"/>
                </a:solidFill>
                <a:latin typeface="Helvetica"/>
                <a:ea typeface="+mn-ea"/>
                <a:cs typeface="Helvetica"/>
              </a:rPr>
              <a:t>Autumn 2014</a:t>
            </a: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36069" y="0"/>
            <a:ext cx="8894980" cy="40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700" b="0" i="0">
                <a:solidFill>
                  <a:srgbClr val="6D6D6D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  <a:ea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700">
                <a:solidFill>
                  <a:srgbClr val="3E4E6C"/>
                </a:solidFill>
                <a:latin typeface="Arial Black" pitchFamily="34" charset="0"/>
              </a:defRPr>
            </a:lvl9pPr>
          </a:lstStyle>
          <a:p>
            <a:r>
              <a:rPr lang="en-US" sz="2000" dirty="0" smtClean="0"/>
              <a:t>HCI+D: USER INTERFACE DESIGN +</a:t>
            </a:r>
            <a:r>
              <a:rPr lang="en-US" sz="2000" baseline="0" dirty="0" smtClean="0"/>
              <a:t> PROTOTYPING + EVALUATION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04547785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151813" y="6553201"/>
            <a:ext cx="990600" cy="457200"/>
          </a:xfrm>
          <a:ln/>
        </p:spPr>
        <p:txBody>
          <a:bodyPr/>
          <a:lstStyle>
            <a:lvl1pPr>
              <a:defRPr/>
            </a:lvl1pPr>
          </a:lstStyle>
          <a:p>
            <a:fld id="{7CF45A7D-27BE-FB41-917F-E8B7C6646A5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 userDrawn="1"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87016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71D6915-DB84-054A-9E91-42315244119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EBB50BC-E44F-F34F-9356-FE87D40D6C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E4BFC2-BB6C-9B49-B22F-600A74F7A16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 smtClean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2949DCA-4B18-234C-AD4E-11144FC2035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3C09E-91B6-CE47-986C-6DE0CB43AC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0E83B99-2912-844F-8454-F6AEDC920B6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71D6915-DB84-054A-9E91-4231524411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87925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E9D9D98-AD68-6A43-8268-14F9C89109F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551033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8650" y="352425"/>
            <a:ext cx="2165350" cy="59721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425" y="352425"/>
            <a:ext cx="6346825" cy="59721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D0C8C5-53F4-3647-8CB7-6BDD0B1E7EC3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6667297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0388676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 preserve="1">
  <p:cSld name="Title, Text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hart Placeholder 3"/>
          <p:cNvSpPr>
            <a:spLocks noGrp="1"/>
          </p:cNvSpPr>
          <p:nvPr>
            <p:ph type="ch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chart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96945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518330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8575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79425" y="352425"/>
            <a:ext cx="8664575" cy="1143000"/>
          </a:xfrm>
        </p:spPr>
        <p:txBody>
          <a:bodyPr/>
          <a:lstStyle>
            <a:lvl1pPr>
              <a:defRPr>
                <a:solidFill>
                  <a:srgbClr val="E87A40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038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7063232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038600"/>
            <a:ext cx="77724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914148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Footer Whit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3789759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1133483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4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5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6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DEBB50BC-E44F-F34F-9356-FE87D40D6C5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29962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Hall of Fame / Sha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564" y="97692"/>
            <a:ext cx="8779282" cy="1143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9" name="Rectangle 4"/>
          <p:cNvSpPr>
            <a:spLocks noGrp="1" noChangeArrowheads="1"/>
          </p:cNvSpPr>
          <p:nvPr>
            <p:ph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>
              <a:buNone/>
              <a:defRPr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732944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425" y="352425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6002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3810000" cy="4724400"/>
          </a:xfrm>
        </p:spPr>
        <p:txBody>
          <a:bodyPr/>
          <a:lstStyle/>
          <a:p>
            <a:pPr lvl="0"/>
            <a:r>
              <a:rPr lang="en-US" noProof="0" smtClean="0"/>
              <a:t>Click icon to add clip art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DF0062A-E0F9-B04D-8287-D37747AFDEB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7935940"/>
      </p:ext>
    </p:extLst>
  </p:cSld>
  <p:clrMapOvr>
    <a:masterClrMapping/>
  </p:clrMapOvr>
  <p:transition xmlns:p14="http://schemas.microsoft.com/office/powerpoint/2010/main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352430" y="0"/>
            <a:ext cx="866457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5AE4BFC2-BB6C-9B49-B22F-600A74F7A16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2561377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65386335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8933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EBC3C09E-91B6-CE47-986C-6DE0CB43AC0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5311174"/>
      </p:ext>
    </p:extLst>
  </p:cSld>
  <p:clrMapOvr>
    <a:masterClrMapping/>
  </p:clrMapOvr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0E83B99-2912-844F-8454-F6AEDC920B6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884542"/>
      </p:ext>
    </p:extLst>
  </p:cSld>
  <p:clrMapOvr>
    <a:masterClrMapping/>
  </p:clrMapOvr>
  <p:transition xmlns:p14="http://schemas.microsoft.com/office/powerpoint/2010/main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theme" Target="../theme/theme1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0.xml"/><Relationship Id="rId20" Type="http://schemas.openxmlformats.org/officeDocument/2006/relationships/slideLayout" Target="../slideLayouts/slideLayout41.xml"/><Relationship Id="rId21" Type="http://schemas.openxmlformats.org/officeDocument/2006/relationships/theme" Target="../theme/theme2.xml"/><Relationship Id="rId22" Type="http://schemas.openxmlformats.org/officeDocument/2006/relationships/image" Target="../media/image1.png"/><Relationship Id="rId10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5.xml"/><Relationship Id="rId15" Type="http://schemas.openxmlformats.org/officeDocument/2006/relationships/slideLayout" Target="../slideLayouts/slideLayout36.xml"/><Relationship Id="rId16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4088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311" y="1255586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1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2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19" r:id="rId1"/>
    <p:sldLayoutId id="2147483797" r:id="rId2"/>
    <p:sldLayoutId id="2147483798" r:id="rId3"/>
    <p:sldLayoutId id="2147483799" r:id="rId4"/>
    <p:sldLayoutId id="2147483800" r:id="rId5"/>
    <p:sldLayoutId id="2147483801" r:id="rId6"/>
    <p:sldLayoutId id="2147483802" r:id="rId7"/>
    <p:sldLayoutId id="2147483803" r:id="rId8"/>
    <p:sldLayoutId id="2147483804" r:id="rId9"/>
    <p:sldLayoutId id="2147483805" r:id="rId10"/>
    <p:sldLayoutId id="2147483806" r:id="rId11"/>
    <p:sldLayoutId id="2147483807" r:id="rId12"/>
    <p:sldLayoutId id="2147483808" r:id="rId13"/>
    <p:sldLayoutId id="2147483809" r:id="rId14"/>
    <p:sldLayoutId id="2147483810" r:id="rId15"/>
    <p:sldLayoutId id="2147483811" r:id="rId16"/>
    <p:sldLayoutId id="2147483812" r:id="rId17"/>
    <p:sldLayoutId id="2147483813" r:id="rId18"/>
    <p:sldLayoutId id="2147483815" r:id="rId19"/>
    <p:sldLayoutId id="2147483816" r:id="rId20"/>
    <p:sldLayoutId id="2147483817" r:id="rId21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F79646"/>
          </a:solidFill>
          <a:latin typeface="Helvetica"/>
          <a:ea typeface="ＭＳ Ｐゴシック" charset="0"/>
          <a:cs typeface="Helvetica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rotWithShape="1">
          <a:blip r:embed="rId2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auto">
          <a:xfrm>
            <a:off x="0" y="6527200"/>
            <a:ext cx="9144000" cy="321919"/>
          </a:xfrm>
          <a:prstGeom prst="rect">
            <a:avLst/>
          </a:prstGeom>
          <a:gradFill flip="none" rotWithShape="1">
            <a:gsLst>
              <a:gs pos="100000">
                <a:srgbClr val="000000">
                  <a:alpha val="28000"/>
                </a:srgbClr>
              </a:gs>
              <a:gs pos="74000">
                <a:srgbClr val="000000">
                  <a:alpha val="0"/>
                </a:srgbClr>
              </a:gs>
            </a:gsLst>
            <a:lin ang="16200000" scaled="0"/>
            <a:tileRect/>
          </a:gra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9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29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909394" y="6553200"/>
            <a:ext cx="62396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 i="0" smtClean="0">
                <a:solidFill>
                  <a:srgbClr val="6D6D6D"/>
                </a:solidFill>
                <a:latin typeface="Helvetica Light"/>
                <a:ea typeface="+mn-ea"/>
                <a:cs typeface="Helvetica Light"/>
              </a:defRPr>
            </a:lvl1pPr>
          </a:lstStyle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29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153400" y="6553201"/>
            <a:ext cx="99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 b="0" i="0">
                <a:solidFill>
                  <a:srgbClr val="6D6D6D"/>
                </a:solidFill>
                <a:latin typeface="Helvetica Light"/>
                <a:cs typeface="Helvetica Light"/>
              </a:defRPr>
            </a:lvl1pPr>
          </a:lstStyle>
          <a:p>
            <a:fld id="{921C6582-A2BD-BA46-A9AA-1B0CFB7AAF8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79425" y="0"/>
            <a:ext cx="866457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600200"/>
            <a:ext cx="77724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21" r:id="rId1"/>
    <p:sldLayoutId id="2147483822" r:id="rId2"/>
    <p:sldLayoutId id="2147483823" r:id="rId3"/>
    <p:sldLayoutId id="2147483824" r:id="rId4"/>
    <p:sldLayoutId id="2147483825" r:id="rId5"/>
    <p:sldLayoutId id="2147483826" r:id="rId6"/>
    <p:sldLayoutId id="2147483827" r:id="rId7"/>
    <p:sldLayoutId id="2147483828" r:id="rId8"/>
    <p:sldLayoutId id="2147483829" r:id="rId9"/>
    <p:sldLayoutId id="2147483830" r:id="rId10"/>
    <p:sldLayoutId id="2147483831" r:id="rId11"/>
    <p:sldLayoutId id="2147483832" r:id="rId12"/>
    <p:sldLayoutId id="2147483833" r:id="rId13"/>
    <p:sldLayoutId id="2147483834" r:id="rId14"/>
    <p:sldLayoutId id="2147483835" r:id="rId15"/>
    <p:sldLayoutId id="2147483836" r:id="rId16"/>
    <p:sldLayoutId id="2147483837" r:id="rId17"/>
    <p:sldLayoutId id="2147483838" r:id="rId18"/>
    <p:sldLayoutId id="2147483839" r:id="rId19"/>
    <p:sldLayoutId id="2147483840" r:id="rId20"/>
  </p:sldLayoutIdLst>
  <p:transition xmlns:p14="http://schemas.microsoft.com/office/powerpoint/2010/main">
    <p:dissolve/>
  </p:transition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700" b="0" i="0">
          <a:solidFill>
            <a:srgbClr val="E87A40"/>
          </a:solidFill>
          <a:latin typeface="Helvetica Light"/>
          <a:ea typeface="ＭＳ Ｐゴシック" charset="0"/>
          <a:cs typeface="Helvetica Light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700">
          <a:solidFill>
            <a:srgbClr val="3E4E6C"/>
          </a:solidFill>
          <a:latin typeface="Arial Black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0" i="0">
          <a:solidFill>
            <a:schemeClr val="tx1"/>
          </a:solidFill>
          <a:latin typeface="Helvetica Light"/>
          <a:ea typeface="ＭＳ Ｐゴシック" charset="0"/>
          <a:cs typeface="Helvetica Ligh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4" Type="http://schemas.openxmlformats.org/officeDocument/2006/relationships/image" Target="../media/image13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5.w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4" Type="http://schemas.openxmlformats.org/officeDocument/2006/relationships/image" Target="../media/image18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4" Type="http://schemas.openxmlformats.org/officeDocument/2006/relationships/notesSlide" Target="../notesSlides/notesSlide19.xml"/><Relationship Id="rId5" Type="http://schemas.openxmlformats.org/officeDocument/2006/relationships/image" Target="../media/image23.png"/><Relationship Id="rId1" Type="http://schemas.microsoft.com/office/2007/relationships/media" Target="../media/media1.wmv"/><Relationship Id="rId2" Type="http://schemas.openxmlformats.org/officeDocument/2006/relationships/video" Target="../media/media1.wm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24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5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4" Type="http://schemas.openxmlformats.org/officeDocument/2006/relationships/oleObject" Target="../embeddings/oleObject1.bin"/><Relationship Id="rId5" Type="http://schemas.openxmlformats.org/officeDocument/2006/relationships/image" Target="../media/image27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4" Type="http://schemas.openxmlformats.org/officeDocument/2006/relationships/oleObject" Target="../embeddings/oleObject2.bin"/><Relationship Id="rId5" Type="http://schemas.openxmlformats.org/officeDocument/2006/relationships/image" Target="../media/image2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4" Type="http://schemas.openxmlformats.org/officeDocument/2006/relationships/oleObject" Target="../embeddings/oleObject3.bin"/><Relationship Id="rId5" Type="http://schemas.openxmlformats.org/officeDocument/2006/relationships/image" Target="../media/image29.w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4" Type="http://schemas.openxmlformats.org/officeDocument/2006/relationships/oleObject" Target="../embeddings/oleObject4.bin"/><Relationship Id="rId5" Type="http://schemas.openxmlformats.org/officeDocument/2006/relationships/image" Target="../media/image30.w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0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16.jpe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4" Type="http://schemas.openxmlformats.org/officeDocument/2006/relationships/image" Target="../media/image32.jpeg"/><Relationship Id="rId5" Type="http://schemas.openxmlformats.org/officeDocument/2006/relationships/image" Target="../media/image33.jpeg"/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5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2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4" Type="http://schemas.openxmlformats.org/officeDocument/2006/relationships/image" Target="../media/image10.jpeg"/><Relationship Id="rId5" Type="http://schemas.openxmlformats.org/officeDocument/2006/relationships/image" Target="../media/image11.jpeg"/><Relationship Id="rId1" Type="http://schemas.openxmlformats.org/officeDocument/2006/relationships/slideLayout" Target="../slideLayouts/slideLayout4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4, 2014</a:t>
            </a:r>
          </a:p>
        </p:txBody>
      </p:sp>
      <p:pic>
        <p:nvPicPr>
          <p:cNvPr id="5" name="Picture 5" descr="C:\Users\landay.CSERESEARCH\AppData\Local\Microsoft\Windows\Temporary Internet Files\Content.IE5\FW4K9ZS0\MCj034750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7" y="1548114"/>
            <a:ext cx="18319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25154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10" name="Rectangle 1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Choosing Participants</a:t>
            </a:r>
          </a:p>
        </p:txBody>
      </p:sp>
      <p:sp>
        <p:nvSpPr>
          <p:cNvPr id="462866" name="Rectangle 18"/>
          <p:cNvSpPr>
            <a:spLocks noGrp="1" noChangeArrowheads="1"/>
          </p:cNvSpPr>
          <p:nvPr>
            <p:ph idx="1"/>
          </p:nvPr>
        </p:nvSpPr>
        <p:spPr>
          <a:xfrm>
            <a:off x="399709" y="1371600"/>
            <a:ext cx="5984158" cy="4267200"/>
          </a:xfrm>
        </p:spPr>
        <p:txBody>
          <a:bodyPr/>
          <a:lstStyle/>
          <a:p>
            <a:pPr eaLnBrk="1" hangingPunct="1"/>
            <a:r>
              <a:rPr lang="en-US" sz="2800" dirty="0"/>
              <a:t>Representative of target </a:t>
            </a:r>
            <a:r>
              <a:rPr lang="en-US" sz="2800" dirty="0" smtClean="0"/>
              <a:t>users </a:t>
            </a:r>
            <a:r>
              <a:rPr lang="en-US" sz="2000" dirty="0" smtClean="0"/>
              <a:t>?</a:t>
            </a:r>
            <a:endParaRPr lang="en-US" sz="2800" dirty="0"/>
          </a:p>
          <a:p>
            <a:pPr lvl="1" eaLnBrk="1" hangingPunct="1"/>
            <a:r>
              <a:rPr lang="en-US" sz="2400" dirty="0"/>
              <a:t>job-specific vocab / knowledge</a:t>
            </a:r>
          </a:p>
          <a:p>
            <a:pPr lvl="1" eaLnBrk="1" hangingPunct="1"/>
            <a:r>
              <a:rPr lang="en-US" sz="2400" dirty="0" smtClean="0"/>
              <a:t>tasks</a:t>
            </a:r>
            <a:endParaRPr lang="en-US" sz="2400" dirty="0"/>
          </a:p>
          <a:p>
            <a:pPr eaLnBrk="1" hangingPunct="1"/>
            <a:r>
              <a:rPr lang="en-US" sz="2800" dirty="0"/>
              <a:t>Approximate if needed</a:t>
            </a:r>
          </a:p>
          <a:p>
            <a:pPr lvl="1" eaLnBrk="1" hangingPunct="1"/>
            <a:r>
              <a:rPr lang="en-US" sz="2400" dirty="0"/>
              <a:t>system intended for doctors</a:t>
            </a:r>
            <a:r>
              <a:rPr lang="en-US" sz="1600" dirty="0"/>
              <a:t>?</a:t>
            </a:r>
          </a:p>
          <a:p>
            <a:pPr lvl="2" eaLnBrk="1" hangingPunct="1"/>
            <a:r>
              <a:rPr lang="en-US" sz="2200" dirty="0"/>
              <a:t>get medical </a:t>
            </a:r>
            <a:r>
              <a:rPr lang="en-US" sz="2200" dirty="0" smtClean="0"/>
              <a:t>students or nurses</a:t>
            </a:r>
            <a:endParaRPr lang="en-US" sz="2200" dirty="0"/>
          </a:p>
          <a:p>
            <a:pPr lvl="1" eaLnBrk="1" hangingPunct="1"/>
            <a:r>
              <a:rPr lang="en-US" sz="2400" dirty="0"/>
              <a:t>system intended for engineers</a:t>
            </a:r>
            <a:r>
              <a:rPr lang="en-US" sz="1800" dirty="0"/>
              <a:t>?</a:t>
            </a:r>
          </a:p>
          <a:p>
            <a:pPr lvl="2" eaLnBrk="1" hangingPunct="1"/>
            <a:r>
              <a:rPr lang="en-US" sz="2200" dirty="0"/>
              <a:t>get engineering </a:t>
            </a:r>
            <a:r>
              <a:rPr lang="en-US" sz="2200" dirty="0" smtClean="0"/>
              <a:t>students</a:t>
            </a:r>
            <a:endParaRPr lang="en-US" sz="2200" dirty="0"/>
          </a:p>
          <a:p>
            <a:pPr eaLnBrk="1" hangingPunct="1"/>
            <a:r>
              <a:rPr lang="en-US" sz="2800" dirty="0"/>
              <a:t>Use incentives to get </a:t>
            </a:r>
            <a:r>
              <a:rPr lang="en-US" sz="2800" dirty="0" smtClean="0"/>
              <a:t>participants</a:t>
            </a:r>
          </a:p>
          <a:p>
            <a:pPr lvl="1"/>
            <a:r>
              <a:rPr lang="en-US" sz="2400" dirty="0" smtClean="0"/>
              <a:t>T-shirt, mug, free coffee/pizza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21512" name="Picture 19" descr="img01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414" y="-1"/>
            <a:ext cx="2751815" cy="36935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3867" y="3173443"/>
            <a:ext cx="2763417" cy="36845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86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4" name="Rectangle 9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Ethical Considerations</a:t>
            </a:r>
          </a:p>
        </p:txBody>
      </p:sp>
      <p:sp>
        <p:nvSpPr>
          <p:cNvPr id="22535" name="Rectangle 10"/>
          <p:cNvSpPr>
            <a:spLocks noGrp="1" noChangeArrowheads="1"/>
          </p:cNvSpPr>
          <p:nvPr>
            <p:ph idx="1"/>
          </p:nvPr>
        </p:nvSpPr>
        <p:spPr>
          <a:xfrm>
            <a:off x="328071" y="1374895"/>
            <a:ext cx="8587329" cy="46294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Usability tests can </a:t>
            </a:r>
            <a:r>
              <a:rPr lang="en-US" sz="2800" dirty="0"/>
              <a:t>be distressing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users have left in </a:t>
            </a:r>
            <a:r>
              <a:rPr lang="en-US" sz="2400" dirty="0" smtClean="0"/>
              <a:t>tears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marL="457200" lvl="1" indent="0" eaLnBrk="1" hangingPunct="1">
              <a:lnSpc>
                <a:spcPct val="90000"/>
              </a:lnSpc>
              <a:buNone/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You have a responsibility to alleviate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voluntary with informed </a:t>
            </a:r>
            <a:r>
              <a:rPr lang="en-US" sz="2400" dirty="0" smtClean="0"/>
              <a:t>consent (form)</a:t>
            </a:r>
            <a:endParaRPr lang="en-US" sz="24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avoid pressure to participate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let them know they can stop at any time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stress that you are testing the system, not them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collected data as anonymous as possible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Often must get human subjects approval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218" name="Picture 2" descr="http://www.vimagestore.com/wp-content/uploads/2011/04/Eye-care-for-computer-users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391" y="431801"/>
            <a:ext cx="2673609" cy="17789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User Test Proposal</a:t>
            </a:r>
          </a:p>
        </p:txBody>
      </p:sp>
      <p:sp>
        <p:nvSpPr>
          <p:cNvPr id="23558" name="Rectangle 3"/>
          <p:cNvSpPr>
            <a:spLocks noGrp="1" noChangeArrowheads="1"/>
          </p:cNvSpPr>
          <p:nvPr>
            <p:ph idx="1"/>
          </p:nvPr>
        </p:nvSpPr>
        <p:spPr>
          <a:xfrm>
            <a:off x="379942" y="1473200"/>
            <a:ext cx="7985125" cy="4267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A report that contains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objective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description of system being testing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task environment &amp; materials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participants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methodology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tasks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test </a:t>
            </a:r>
            <a:r>
              <a:rPr lang="en-US" sz="2400" dirty="0" smtClean="0"/>
              <a:t>measures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Get approved &amp; then reuse for final report</a:t>
            </a: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Seems tedious, but writing this will help </a:t>
            </a:r>
            <a:r>
              <a:rPr lang="ja-JP" altLang="en-US" sz="2800" dirty="0"/>
              <a:t>“</a:t>
            </a:r>
            <a:r>
              <a:rPr lang="en-US" sz="2800" dirty="0"/>
              <a:t>debug</a:t>
            </a:r>
            <a:r>
              <a:rPr lang="ja-JP" altLang="en-US" sz="2800" dirty="0"/>
              <a:t>”</a:t>
            </a:r>
            <a:r>
              <a:rPr lang="en-US" sz="2800" dirty="0"/>
              <a:t> your 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23559" name="Picture 4" descr="BS01871_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0200" y="1566334"/>
            <a:ext cx="1966913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Selecting Tasks</a:t>
            </a:r>
          </a:p>
        </p:txBody>
      </p:sp>
      <p:sp>
        <p:nvSpPr>
          <p:cNvPr id="24582" name="Rectangle 3"/>
          <p:cNvSpPr>
            <a:spLocks noGrp="1" noChangeArrowheads="1"/>
          </p:cNvSpPr>
          <p:nvPr>
            <p:ph idx="1"/>
          </p:nvPr>
        </p:nvSpPr>
        <p:spPr>
          <a:xfrm>
            <a:off x="799777" y="1099329"/>
            <a:ext cx="8267411" cy="5605892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Tasks </a:t>
            </a:r>
            <a:r>
              <a:rPr lang="en-US" sz="2800" dirty="0"/>
              <a:t>from analysis &amp; design can be used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may need to shorten if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they take too long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require background that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test </a:t>
            </a:r>
            <a:r>
              <a:rPr lang="en-US" dirty="0"/>
              <a:t>user </a:t>
            </a:r>
            <a:r>
              <a:rPr lang="en-US" dirty="0" smtClean="0"/>
              <a:t>won’t </a:t>
            </a:r>
            <a:r>
              <a:rPr lang="en-US" dirty="0"/>
              <a:t>have</a:t>
            </a:r>
          </a:p>
          <a:p>
            <a:pPr eaLnBrk="1" hangingPunct="1">
              <a:lnSpc>
                <a:spcPct val="90000"/>
              </a:lnSpc>
            </a:pPr>
            <a:endParaRPr lang="en-US" sz="2800" dirty="0" smtClean="0"/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Try </a:t>
            </a:r>
            <a:r>
              <a:rPr lang="en-US" sz="2800" dirty="0"/>
              <a:t>not to train unless that will happen in real deployment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Avoid bending tasks in direction of what your design best supports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Don’t </a:t>
            </a:r>
            <a:r>
              <a:rPr lang="en-US" sz="2800" dirty="0"/>
              <a:t>choose tasks that are too </a:t>
            </a:r>
            <a:r>
              <a:rPr lang="en-US" sz="2800" dirty="0" smtClean="0"/>
              <a:t>fragmented </a:t>
            </a:r>
            <a:r>
              <a:rPr lang="en-US" sz="2000" dirty="0" smtClean="0"/>
              <a:t>?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fragmented = do not represent a complete goal someone would try to complete with your application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e.g</a:t>
            </a:r>
            <a:r>
              <a:rPr lang="en-US" sz="2400" dirty="0"/>
              <a:t>., phone-in bank test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8194" name="Picture 2" descr="http://us.cdn3.123rf.com/168nwm/imageegami/imageegami1112/imageegami111200235/11677301-detailna-za-ba-r-z-ruky-dra-a-ca-pra-zdna-kartia-ku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3692" y="1496589"/>
            <a:ext cx="2910308" cy="1940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00388" y="1718305"/>
            <a:ext cx="23026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00" dirty="0" smtClean="0">
                <a:solidFill>
                  <a:schemeClr val="bg1"/>
                </a:solidFill>
                <a:latin typeface="Segoe Print" pitchFamily="2" charset="0"/>
              </a:rPr>
              <a:t>Check if your friend has called, find out what time he will be </a:t>
            </a:r>
            <a:r>
              <a:rPr lang="en-US" sz="1500" dirty="0" err="1" smtClean="0">
                <a:solidFill>
                  <a:schemeClr val="bg1"/>
                </a:solidFill>
                <a:latin typeface="Segoe Print" pitchFamily="2" charset="0"/>
              </a:rPr>
              <a:t>goin</a:t>
            </a:r>
            <a:r>
              <a:rPr lang="en-US" sz="1500" dirty="0" smtClean="0">
                <a:solidFill>
                  <a:schemeClr val="bg1"/>
                </a:solidFill>
                <a:latin typeface="Segoe Print" pitchFamily="2" charset="0"/>
              </a:rPr>
              <a:t>    o the club.</a:t>
            </a:r>
            <a:endParaRPr lang="en-US" sz="1500" dirty="0">
              <a:solidFill>
                <a:schemeClr val="bg1"/>
              </a:solidFill>
              <a:latin typeface="Segoe Print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Two Types of Data to Collect</a:t>
            </a:r>
            <a:endParaRPr lang="en-US" dirty="0"/>
          </a:p>
        </p:txBody>
      </p:sp>
      <p:sp>
        <p:nvSpPr>
          <p:cNvPr id="466947" name="Rectangle 3"/>
          <p:cNvSpPr>
            <a:spLocks noGrp="1" noChangeArrowheads="1"/>
          </p:cNvSpPr>
          <p:nvPr>
            <p:ph idx="1"/>
          </p:nvPr>
        </p:nvSpPr>
        <p:spPr>
          <a:xfrm>
            <a:off x="330869" y="1118937"/>
            <a:ext cx="8722894" cy="4975058"/>
          </a:xfrm>
        </p:spPr>
        <p:txBody>
          <a:bodyPr/>
          <a:lstStyle/>
          <a:p>
            <a:r>
              <a:rPr lang="en-US" dirty="0" smtClean="0"/>
              <a:t>Process data</a:t>
            </a:r>
          </a:p>
          <a:p>
            <a:pPr lvl="1"/>
            <a:r>
              <a:rPr lang="en-US" dirty="0" smtClean="0"/>
              <a:t>observations of what users</a:t>
            </a:r>
            <a:br>
              <a:rPr lang="en-US" dirty="0" smtClean="0"/>
            </a:br>
            <a:r>
              <a:rPr lang="en-US" dirty="0" smtClean="0"/>
              <a:t> are doing &amp; thinking</a:t>
            </a:r>
          </a:p>
          <a:p>
            <a:pPr lvl="1"/>
            <a:r>
              <a:rPr lang="en-US" i="1" dirty="0" smtClean="0"/>
              <a:t>qualitative</a:t>
            </a:r>
          </a:p>
          <a:p>
            <a:pPr lvl="1"/>
            <a:endParaRPr lang="en-US" dirty="0" smtClean="0"/>
          </a:p>
          <a:p>
            <a:pPr lvl="1"/>
            <a:endParaRPr lang="en-US" sz="1800" dirty="0" smtClean="0"/>
          </a:p>
          <a:p>
            <a:r>
              <a:rPr lang="en-US" dirty="0" smtClean="0"/>
              <a:t>Bottom-line data</a:t>
            </a:r>
          </a:p>
          <a:p>
            <a:pPr lvl="1"/>
            <a:r>
              <a:rPr lang="en-US" dirty="0" smtClean="0"/>
              <a:t>summary of what happened</a:t>
            </a:r>
          </a:p>
          <a:p>
            <a:pPr lvl="2"/>
            <a:r>
              <a:rPr lang="en-US" dirty="0" smtClean="0"/>
              <a:t>time, errors, success</a:t>
            </a:r>
          </a:p>
          <a:p>
            <a:pPr lvl="1"/>
            <a:r>
              <a:rPr lang="en-US" dirty="0" smtClean="0"/>
              <a:t>i.e., the dependent variables</a:t>
            </a:r>
          </a:p>
          <a:p>
            <a:pPr lvl="1"/>
            <a:r>
              <a:rPr lang="en-US" i="1" dirty="0" smtClean="0"/>
              <a:t>quantitative</a:t>
            </a:r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14</a:t>
            </a:fld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5792540" y="1333044"/>
            <a:ext cx="3351460" cy="2221164"/>
            <a:chOff x="5792540" y="1333044"/>
            <a:chExt cx="3351460" cy="2221164"/>
          </a:xfrm>
        </p:grpSpPr>
        <p:pic>
          <p:nvPicPr>
            <p:cNvPr id="1151" name="Picture 127" descr="http://allazollers.com/images/portfolio-item-5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40" y="1333044"/>
              <a:ext cx="3351460" cy="20057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/>
            <p:cNvSpPr txBox="1"/>
            <p:nvPr/>
          </p:nvSpPr>
          <p:spPr>
            <a:xfrm>
              <a:off x="6349333" y="3338764"/>
              <a:ext cx="2223686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http://allazollers.com/discovery-research.php</a:t>
              </a: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5792540" y="4102772"/>
            <a:ext cx="3429144" cy="2458716"/>
            <a:chOff x="5792540" y="4054644"/>
            <a:chExt cx="3429144" cy="2458716"/>
          </a:xfrm>
        </p:grpSpPr>
        <p:pic>
          <p:nvPicPr>
            <p:cNvPr id="1153" name="Picture 129" descr="http://www.fusionfarm.com/content/uploads/2012/10/analyzing-data.jpg"/>
            <p:cNvPicPr>
              <a:picLocks noChangeAspect="1" noChangeArrowheads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2540" y="4054644"/>
              <a:ext cx="3351460" cy="223035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TextBox 47"/>
            <p:cNvSpPr txBox="1"/>
            <p:nvPr/>
          </p:nvSpPr>
          <p:spPr>
            <a:xfrm>
              <a:off x="5792540" y="6297916"/>
              <a:ext cx="3429144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http://www.fusionfarm.com/content/uploads/2012/10/analyzing-data.jpg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69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6947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0" y="352425"/>
            <a:ext cx="8539163" cy="1143000"/>
          </a:xfrm>
        </p:spPr>
        <p:txBody>
          <a:bodyPr/>
          <a:lstStyle/>
          <a:p>
            <a:pPr eaLnBrk="1" hangingPunct="1"/>
            <a:r>
              <a:rPr lang="en-US" dirty="0"/>
              <a:t>Which Type of Data to Collect?</a:t>
            </a:r>
          </a:p>
        </p:txBody>
      </p:sp>
      <p:sp>
        <p:nvSpPr>
          <p:cNvPr id="467971" name="Rectangle 3"/>
          <p:cNvSpPr>
            <a:spLocks noGrp="1" noChangeArrowheads="1"/>
          </p:cNvSpPr>
          <p:nvPr>
            <p:ph idx="1"/>
          </p:nvPr>
        </p:nvSpPr>
        <p:spPr>
          <a:xfrm>
            <a:off x="777875" y="1828800"/>
            <a:ext cx="8213725" cy="4114800"/>
          </a:xfrm>
        </p:spPr>
        <p:txBody>
          <a:bodyPr/>
          <a:lstStyle/>
          <a:p>
            <a:pPr eaLnBrk="1" hangingPunct="1"/>
            <a:r>
              <a:rPr lang="en-US" sz="2800" dirty="0"/>
              <a:t>Focus on process data first</a:t>
            </a:r>
          </a:p>
          <a:p>
            <a:pPr lvl="1" eaLnBrk="1" hangingPunct="1"/>
            <a:r>
              <a:rPr lang="en-US" sz="2400" dirty="0"/>
              <a:t>gives good overview of where problems are</a:t>
            </a:r>
          </a:p>
          <a:p>
            <a:pPr eaLnBrk="1" hangingPunct="1"/>
            <a:r>
              <a:rPr lang="en-US" sz="2800" dirty="0"/>
              <a:t>Bottom-line </a:t>
            </a:r>
            <a:r>
              <a:rPr lang="en-US" sz="2800" dirty="0" smtClean="0"/>
              <a:t>doesn’t </a:t>
            </a:r>
            <a:r>
              <a:rPr lang="en-US" sz="2800" dirty="0"/>
              <a:t>tell you </a:t>
            </a:r>
            <a:r>
              <a:rPr lang="en-US" sz="1600" dirty="0"/>
              <a:t>?</a:t>
            </a:r>
            <a:r>
              <a:rPr lang="en-US" sz="2800" dirty="0"/>
              <a:t> </a:t>
            </a:r>
          </a:p>
          <a:p>
            <a:pPr lvl="1" eaLnBrk="1" hangingPunct="1"/>
            <a:r>
              <a:rPr lang="en-US" sz="2400" dirty="0"/>
              <a:t>where to fix</a:t>
            </a:r>
          </a:p>
          <a:p>
            <a:pPr lvl="1" eaLnBrk="1" hangingPunct="1"/>
            <a:r>
              <a:rPr lang="en-US" sz="2400" dirty="0"/>
              <a:t>just says: </a:t>
            </a:r>
            <a:r>
              <a:rPr lang="ja-JP" altLang="en-US" sz="2400" dirty="0"/>
              <a:t>“</a:t>
            </a:r>
            <a:r>
              <a:rPr lang="en-US" sz="2400" dirty="0"/>
              <a:t>too slow</a:t>
            </a:r>
            <a:r>
              <a:rPr lang="ja-JP" altLang="en-US" sz="2400" dirty="0"/>
              <a:t>”</a:t>
            </a:r>
            <a:r>
              <a:rPr lang="en-US" sz="2400" dirty="0"/>
              <a:t>, </a:t>
            </a:r>
            <a:r>
              <a:rPr lang="ja-JP" altLang="en-US" sz="2400" dirty="0"/>
              <a:t>“</a:t>
            </a:r>
            <a:r>
              <a:rPr lang="en-US" sz="2400" dirty="0"/>
              <a:t>too many errors</a:t>
            </a:r>
            <a:r>
              <a:rPr lang="ja-JP" altLang="en-US" sz="2400" dirty="0"/>
              <a:t>”</a:t>
            </a:r>
            <a:r>
              <a:rPr lang="en-US" sz="2400" dirty="0"/>
              <a:t>, etc.</a:t>
            </a:r>
          </a:p>
          <a:p>
            <a:pPr eaLnBrk="1" hangingPunct="1"/>
            <a:r>
              <a:rPr lang="en-US" sz="2800" dirty="0"/>
              <a:t>Hard to get reliable bottom-line results</a:t>
            </a:r>
          </a:p>
          <a:p>
            <a:pPr lvl="1" eaLnBrk="1" hangingPunct="1"/>
            <a:r>
              <a:rPr lang="en-US" sz="2400" dirty="0"/>
              <a:t>need many users for statistical significance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15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3688265" y="5095374"/>
            <a:ext cx="5455735" cy="1762626"/>
            <a:chOff x="3688265" y="5095374"/>
            <a:chExt cx="5455735" cy="1762626"/>
          </a:xfrm>
        </p:grpSpPr>
        <p:pic>
          <p:nvPicPr>
            <p:cNvPr id="2139" name="Picture 91" descr="Hitleap.com : Get traffic and views on your site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63202" y="5095374"/>
              <a:ext cx="2680798" cy="17626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TextBox 8"/>
            <p:cNvSpPr txBox="1"/>
            <p:nvPr/>
          </p:nvSpPr>
          <p:spPr>
            <a:xfrm>
              <a:off x="3688265" y="6363506"/>
              <a:ext cx="2824812" cy="18466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 dirty="0" smtClean="0">
                  <a:latin typeface="Helvetica" pitchFamily="34" charset="0"/>
                </a:rPr>
                <a:t>http</a:t>
              </a:r>
              <a:r>
                <a:rPr lang="en-US" sz="600" dirty="0">
                  <a:latin typeface="Helvetica" pitchFamily="34" charset="0"/>
                </a:rPr>
                <a:t>://netbreak-ph.blogspot.com/2012/09/Hitleap-get-traffic-views-on-site.html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79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7971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ja-JP" altLang="en-US" dirty="0"/>
              <a:t>“</a:t>
            </a:r>
            <a:r>
              <a:rPr lang="en-US" dirty="0"/>
              <a:t>Thinking Aloud</a:t>
            </a:r>
            <a:r>
              <a:rPr lang="ja-JP" altLang="en-US" dirty="0"/>
              <a:t>”</a:t>
            </a:r>
            <a:r>
              <a:rPr lang="en-US" dirty="0"/>
              <a:t> Method</a:t>
            </a:r>
          </a:p>
        </p:txBody>
      </p:sp>
      <p:sp>
        <p:nvSpPr>
          <p:cNvPr id="25606" name="Rectangle 3"/>
          <p:cNvSpPr>
            <a:spLocks noGrp="1" noChangeArrowheads="1"/>
          </p:cNvSpPr>
          <p:nvPr>
            <p:ph idx="1"/>
          </p:nvPr>
        </p:nvSpPr>
        <p:spPr>
          <a:xfrm>
            <a:off x="397936" y="1202267"/>
            <a:ext cx="7772400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Need to know what users are thinking, not just what they are doing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Ask users to talk while performing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tell us what they are thinking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tell us what they are trying to do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tell us questions that arise as they work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tell us things they read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Make a recording or 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dirty="0" smtClean="0"/>
              <a:t>take </a:t>
            </a:r>
            <a:r>
              <a:rPr lang="en-US" sz="2800" dirty="0"/>
              <a:t>good notes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sure you can tell what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they </a:t>
            </a:r>
            <a:r>
              <a:rPr lang="en-US" sz="2400" dirty="0"/>
              <a:t>were doing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16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555846" y="3846563"/>
            <a:ext cx="2588154" cy="2588154"/>
            <a:chOff x="6555846" y="4269846"/>
            <a:chExt cx="2588154" cy="2588154"/>
          </a:xfrm>
        </p:grpSpPr>
        <p:pic>
          <p:nvPicPr>
            <p:cNvPr id="9218" name="Picture 2" descr="Online chatování koncept, 3d mu&amp;zcaron; pomocí p&amp;rcaron;enosného po&amp;ccaron;íta&amp;ccaron;e s bublinu na bílém pozadí Reklamní fotografie - 12432513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555846" y="4269846"/>
              <a:ext cx="2588154" cy="2588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8058347" y="4611499"/>
              <a:ext cx="84181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900" dirty="0" smtClean="0">
                  <a:solidFill>
                    <a:schemeClr val="bg1"/>
                  </a:solidFill>
                  <a:latin typeface="Segoe Print" pitchFamily="2" charset="0"/>
                </a:rPr>
                <a:t>I’ll click on the checkout button</a:t>
              </a:r>
              <a:endParaRPr lang="en-US" sz="900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://jennycham.co.uk/wp-content/uploads/2011/08/20091122125022548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8503" y="3834063"/>
            <a:ext cx="2441265" cy="2504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63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Thinking Aloud (cont.)</a:t>
            </a:r>
          </a:p>
        </p:txBody>
      </p:sp>
      <p:sp>
        <p:nvSpPr>
          <p:cNvPr id="26631" name="Rectangle 4"/>
          <p:cNvSpPr>
            <a:spLocks noGrp="1" noChangeArrowheads="1"/>
          </p:cNvSpPr>
          <p:nvPr>
            <p:ph idx="1"/>
          </p:nvPr>
        </p:nvSpPr>
        <p:spPr>
          <a:xfrm>
            <a:off x="414867" y="1373188"/>
            <a:ext cx="7772400" cy="4646612"/>
          </a:xfrm>
        </p:spPr>
        <p:txBody>
          <a:bodyPr/>
          <a:lstStyle/>
          <a:p>
            <a:pPr eaLnBrk="1" hangingPunct="1"/>
            <a:r>
              <a:rPr lang="en-US" sz="2800" dirty="0"/>
              <a:t>Prompt the user to keep talking</a:t>
            </a:r>
          </a:p>
          <a:p>
            <a:pPr lvl="1" eaLnBrk="1" hangingPunct="1"/>
            <a:r>
              <a:rPr lang="ja-JP" altLang="en-US" sz="2400" dirty="0"/>
              <a:t>“</a:t>
            </a:r>
            <a:r>
              <a:rPr lang="en-US" sz="2400" dirty="0"/>
              <a:t>tell me what you are thinking</a:t>
            </a:r>
            <a:r>
              <a:rPr lang="ja-JP" altLang="en-US" sz="2400" dirty="0" smtClean="0"/>
              <a:t>”</a:t>
            </a:r>
            <a:r>
              <a:rPr lang="en-US" altLang="ja-JP" sz="2400" dirty="0" smtClean="0"/>
              <a:t/>
            </a:r>
            <a:br>
              <a:rPr lang="en-US" altLang="ja-JP" sz="2400" dirty="0" smtClean="0"/>
            </a:br>
            <a:endParaRPr lang="en-US" sz="2400" dirty="0"/>
          </a:p>
          <a:p>
            <a:pPr eaLnBrk="1" hangingPunct="1"/>
            <a:r>
              <a:rPr lang="en-US" sz="2800" dirty="0"/>
              <a:t>Only help on things you have pre-decided</a:t>
            </a:r>
          </a:p>
          <a:p>
            <a:pPr lvl="1" eaLnBrk="1" hangingPunct="1"/>
            <a:r>
              <a:rPr lang="en-US" sz="2400" dirty="0"/>
              <a:t>keep track of anything you do give help </a:t>
            </a:r>
            <a:r>
              <a:rPr lang="en-US" sz="2400" dirty="0" smtClean="0"/>
              <a:t>on</a:t>
            </a:r>
            <a:br>
              <a:rPr lang="en-US" sz="2400" dirty="0" smtClean="0"/>
            </a:br>
            <a:endParaRPr lang="en-US" sz="2400" dirty="0"/>
          </a:p>
          <a:p>
            <a:pPr eaLnBrk="1" hangingPunct="1"/>
            <a:r>
              <a:rPr lang="en-US" sz="2800" dirty="0"/>
              <a:t>Recording</a:t>
            </a:r>
          </a:p>
          <a:p>
            <a:pPr lvl="1" eaLnBrk="1" hangingPunct="1"/>
            <a:r>
              <a:rPr lang="en-US" sz="2400" dirty="0"/>
              <a:t>use a digital watch/clock</a:t>
            </a:r>
          </a:p>
          <a:p>
            <a:pPr lvl="1" eaLnBrk="1" hangingPunct="1"/>
            <a:r>
              <a:rPr lang="en-US" sz="2400" dirty="0"/>
              <a:t>take notes, plus if possible</a:t>
            </a:r>
          </a:p>
          <a:p>
            <a:pPr lvl="2" eaLnBrk="1" hangingPunct="1"/>
            <a:r>
              <a:rPr lang="en-US" sz="2000" dirty="0"/>
              <a:t>record audio &amp; video (or even event logs)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723134" y="6392361"/>
            <a:ext cx="2392001" cy="1692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" dirty="0">
                <a:latin typeface="Helvetica" pitchFamily="34" charset="0"/>
              </a:rPr>
              <a:t>http://jennycham.co.uk/wp-content/uploads/2011/08/200911221250225481.jpg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Will thinking out loud give the right answers?</a:t>
            </a:r>
            <a:endParaRPr lang="en-US" sz="3200" dirty="0"/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360310" y="1179386"/>
            <a:ext cx="8783689" cy="4724400"/>
          </a:xfrm>
        </p:spPr>
        <p:txBody>
          <a:bodyPr/>
          <a:lstStyle/>
          <a:p>
            <a:pPr eaLnBrk="1" hangingPunct="1"/>
            <a:r>
              <a:rPr lang="en-US" dirty="0"/>
              <a:t>N</a:t>
            </a:r>
            <a:r>
              <a:rPr lang="en-US" dirty="0" smtClean="0"/>
              <a:t>ot always</a:t>
            </a:r>
            <a:br>
              <a:rPr lang="en-US" dirty="0" smtClean="0"/>
            </a:br>
            <a:endParaRPr lang="en-US" dirty="0"/>
          </a:p>
          <a:p>
            <a:pPr eaLnBrk="1" hangingPunct="1"/>
            <a:r>
              <a:rPr lang="en-US" dirty="0"/>
              <a:t>I</a:t>
            </a:r>
            <a:r>
              <a:rPr lang="en-US" dirty="0" smtClean="0"/>
              <a:t>f </a:t>
            </a:r>
            <a:r>
              <a:rPr lang="en-US" dirty="0"/>
              <a:t>you </a:t>
            </a:r>
            <a:r>
              <a:rPr lang="en-US" dirty="0" smtClean="0"/>
              <a:t>ask, </a:t>
            </a:r>
            <a:r>
              <a:rPr lang="en-US" dirty="0"/>
              <a:t>people </a:t>
            </a:r>
            <a:r>
              <a:rPr lang="en-US" dirty="0" smtClean="0"/>
              <a:t>will always </a:t>
            </a:r>
            <a:r>
              <a:rPr lang="en-US" dirty="0"/>
              <a:t>give an answer, even it is has nothing to do with facts</a:t>
            </a:r>
          </a:p>
          <a:p>
            <a:pPr lvl="1" eaLnBrk="1" hangingPunct="1"/>
            <a:r>
              <a:rPr lang="en-US" sz="2400" dirty="0"/>
              <a:t>panty hose example</a:t>
            </a:r>
          </a:p>
          <a:p>
            <a:pPr eaLnBrk="1" hangingPunct="1"/>
            <a:endParaRPr lang="en-US" dirty="0" smtClean="0"/>
          </a:p>
          <a:p>
            <a:pPr marL="0" indent="0" eaLnBrk="1" hangingPunct="1">
              <a:buNone/>
            </a:pP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Try </a:t>
            </a:r>
            <a:r>
              <a:rPr lang="en-US" dirty="0"/>
              <a:t>to avoid specific questions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11266" name="Picture 2" descr="http://totalimageconsultants.com/wp-content/uploads/2012/06/iStock_000014292091XSmall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32"/>
          <a:stretch/>
        </p:blipFill>
        <p:spPr bwMode="auto">
          <a:xfrm>
            <a:off x="6820283" y="3378462"/>
            <a:ext cx="2323717" cy="3084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12264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1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4115" grpId="0" uiExpand="1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2765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419600" y="6553200"/>
            <a:ext cx="47244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1100" smtClean="0">
                <a:solidFill>
                  <a:srgbClr val="D4E8F4"/>
                </a:solidFill>
                <a:latin typeface="Georgia" charset="0"/>
              </a:rPr>
              <a:t>HCI+D: User Interface Design, Prototyping, &amp; Evaluation</a:t>
            </a:r>
            <a:endParaRPr lang="en-US" sz="1100">
              <a:solidFill>
                <a:srgbClr val="D4E8F4"/>
              </a:solidFill>
              <a:latin typeface="Georgia" charset="0"/>
            </a:endParaRP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53400" y="6553200"/>
            <a:ext cx="990600" cy="457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fld id="{0864E59C-6FFE-794B-9DF5-0727151AF552}" type="slidenum">
              <a:rPr lang="en-US" sz="1100">
                <a:solidFill>
                  <a:srgbClr val="D4E8F4"/>
                </a:solidFill>
                <a:latin typeface="Georgia" charset="0"/>
              </a:rPr>
              <a:pPr eaLnBrk="1" hangingPunct="1"/>
              <a:t>19</a:t>
            </a:fld>
            <a:endParaRPr lang="en-US" sz="1100">
              <a:solidFill>
                <a:srgbClr val="D4E8F4"/>
              </a:solidFill>
              <a:latin typeface="Georgia" charset="0"/>
            </a:endParaRPr>
          </a:p>
        </p:txBody>
      </p:sp>
      <p:pic>
        <p:nvPicPr>
          <p:cNvPr id="2" name="ConfusionVideo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94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 fullScrn="1"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ictor_hockeypuckblueberry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b="154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508500" y="3953438"/>
            <a:ext cx="4635500" cy="6439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7A40"/>
                </a:solidFill>
              </a:rPr>
              <a:t>Hall </a:t>
            </a:r>
            <a:r>
              <a:rPr lang="en-US" dirty="0">
                <a:solidFill>
                  <a:srgbClr val="E87A40"/>
                </a:solidFill>
              </a:rPr>
              <a:t>of Fame or Shame?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572000" y="3987800"/>
            <a:ext cx="4572000" cy="14097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Arial" charset="0"/>
              </a:rPr>
              <a:t>Apple One Button Mouse</a:t>
            </a:r>
          </a:p>
        </p:txBody>
      </p:sp>
      <p:pic>
        <p:nvPicPr>
          <p:cNvPr id="10" name="Picture 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396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8" name="Rectangle 18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the Test Results</a:t>
            </a:r>
          </a:p>
        </p:txBody>
      </p:sp>
      <p:sp>
        <p:nvSpPr>
          <p:cNvPr id="473107" name="Rectangle 19"/>
          <p:cNvSpPr>
            <a:spLocks noGrp="1" noChangeArrowheads="1"/>
          </p:cNvSpPr>
          <p:nvPr>
            <p:ph idx="1"/>
          </p:nvPr>
        </p:nvSpPr>
        <p:spPr>
          <a:xfrm>
            <a:off x="389466" y="1295400"/>
            <a:ext cx="77724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/>
              <a:t>Summarize the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make a list of all critical incidents (CI)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positive &amp; negative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include references back to original data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try to judge why each difficulty </a:t>
            </a:r>
            <a:r>
              <a:rPr lang="en-US" dirty="0" smtClean="0"/>
              <a:t>occurred</a:t>
            </a:r>
          </a:p>
          <a:p>
            <a:pPr lvl="1" eaLnBrk="1" hangingPunct="1">
              <a:lnSpc>
                <a:spcPct val="90000"/>
              </a:lnSpc>
            </a:pPr>
            <a:endParaRPr lang="en-US" dirty="0" smtClean="0"/>
          </a:p>
          <a:p>
            <a:pPr lvl="1" eaLnBrk="1" hangingPunct="1">
              <a:lnSpc>
                <a:spcPct val="90000"/>
              </a:lnSpc>
            </a:pPr>
            <a:endParaRPr lang="en-US" dirty="0"/>
          </a:p>
          <a:p>
            <a:pPr eaLnBrk="1" hangingPunct="1">
              <a:lnSpc>
                <a:spcPct val="90000"/>
              </a:lnSpc>
            </a:pPr>
            <a:r>
              <a:rPr lang="en-US" dirty="0"/>
              <a:t>What does data tell you?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UI work the way you thought it would?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users take approaches you expected?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/>
              <a:t>something missing?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20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7187314" y="1421814"/>
            <a:ext cx="2040943" cy="1410351"/>
            <a:chOff x="7187317" y="3513222"/>
            <a:chExt cx="2040943" cy="1410351"/>
          </a:xfrm>
        </p:grpSpPr>
        <p:pic>
          <p:nvPicPr>
            <p:cNvPr id="12290" name="Picture 2" descr="People looking at data graphs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3573" y="3513222"/>
              <a:ext cx="1860427" cy="12353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7187317" y="4754296"/>
              <a:ext cx="2040943" cy="1692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500" dirty="0">
                  <a:latin typeface="Helvetica" pitchFamily="34" charset="0"/>
                </a:rPr>
                <a:t>http://www.hhs.gov/ocr/privacy/hipaa/enforcement/data/index.html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310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3107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Using the Results (cont.)</a:t>
            </a:r>
          </a:p>
        </p:txBody>
      </p:sp>
      <p:sp>
        <p:nvSpPr>
          <p:cNvPr id="474115" name="Rectangle 3"/>
          <p:cNvSpPr>
            <a:spLocks noGrp="1" noChangeArrowheads="1"/>
          </p:cNvSpPr>
          <p:nvPr>
            <p:ph idx="1"/>
          </p:nvPr>
        </p:nvSpPr>
        <p:spPr>
          <a:xfrm>
            <a:off x="360311" y="1255586"/>
            <a:ext cx="4356068" cy="4724400"/>
          </a:xfrm>
        </p:spPr>
        <p:txBody>
          <a:bodyPr/>
          <a:lstStyle/>
          <a:p>
            <a:pPr eaLnBrk="1" hangingPunct="1"/>
            <a:r>
              <a:rPr lang="en-US" sz="2800" dirty="0"/>
              <a:t>Update task analysis &amp; rethink design </a:t>
            </a:r>
          </a:p>
          <a:p>
            <a:pPr lvl="1" eaLnBrk="1" hangingPunct="1"/>
            <a:r>
              <a:rPr lang="en-US" sz="2400" dirty="0"/>
              <a:t>rate severity &amp;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ease </a:t>
            </a:r>
            <a:r>
              <a:rPr lang="en-US" sz="2400" dirty="0"/>
              <a:t>of fixing CIs</a:t>
            </a:r>
          </a:p>
          <a:p>
            <a:pPr lvl="1" eaLnBrk="1" hangingPunct="1"/>
            <a:r>
              <a:rPr lang="en-US" sz="2400" dirty="0"/>
              <a:t>fix both severe problems &amp; make the easy </a:t>
            </a:r>
            <a:r>
              <a:rPr lang="en-US" sz="2400" dirty="0" smtClean="0"/>
              <a:t>fixes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4947820" y="1428333"/>
            <a:ext cx="4196180" cy="4411625"/>
            <a:chOff x="4947820" y="1482475"/>
            <a:chExt cx="4196180" cy="4411625"/>
          </a:xfrm>
        </p:grpSpPr>
        <p:pic>
          <p:nvPicPr>
            <p:cNvPr id="13316" name="Picture 4" descr="http://www.thetomorrowplan.com/centraliowa/wp-content/uploads/2012/04/20120404_photo_whiteboard_brainstorming-1024x1024.jpg"/>
            <p:cNvPicPr>
              <a:picLocks noChangeAspect="1"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47820" y="1482475"/>
              <a:ext cx="4196180" cy="41961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5098101" y="5678656"/>
              <a:ext cx="389561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800" dirty="0">
                  <a:latin typeface="Helvetica" pitchFamily="34" charset="0"/>
                </a:rPr>
                <a:t>http://www.thetomorrowplan.com/exchange/policies-prairie-chickens-and-parking/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Administrivia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767" y="1147125"/>
            <a:ext cx="8432211" cy="5455673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Poll on Piazza for potential class times for CS 147B (course number to change)</a:t>
            </a:r>
          </a:p>
          <a:p>
            <a:pPr lvl="1"/>
            <a:r>
              <a:rPr lang="en-US" dirty="0" smtClean="0"/>
              <a:t>final approval is imminent, but not done</a:t>
            </a:r>
          </a:p>
          <a:p>
            <a:pPr lvl="1"/>
            <a:r>
              <a:rPr lang="en-US" dirty="0" smtClean="0"/>
              <a:t>will be able to count as Senior Project course (right now by petition – clarifying)</a:t>
            </a:r>
          </a:p>
          <a:p>
            <a:r>
              <a:rPr lang="en-US" dirty="0" smtClean="0"/>
              <a:t>Questions on HE assignment?</a:t>
            </a:r>
          </a:p>
          <a:p>
            <a:r>
              <a:rPr lang="en-US" dirty="0"/>
              <a:t>CAs sending you email with HE team assignments</a:t>
            </a:r>
          </a:p>
          <a:p>
            <a:pPr lvl="1"/>
            <a:r>
              <a:rPr lang="en-US" dirty="0"/>
              <a:t>complete reports individually</a:t>
            </a:r>
          </a:p>
          <a:p>
            <a:pPr lvl="1"/>
            <a:r>
              <a:rPr lang="en-US" dirty="0"/>
              <a:t>bring your report on paper &amp; computer/USB to class</a:t>
            </a:r>
          </a:p>
          <a:p>
            <a:pPr lvl="1"/>
            <a:r>
              <a:rPr lang="en-US" dirty="0"/>
              <a:t>in class you will combine reports using template</a:t>
            </a:r>
          </a:p>
          <a:p>
            <a:r>
              <a:rPr lang="en-US" dirty="0" smtClean="0"/>
              <a:t>Web sites</a:t>
            </a:r>
          </a:p>
          <a:p>
            <a:pPr lvl="1"/>
            <a:r>
              <a:rPr lang="en-US" dirty="0" smtClean="0"/>
              <a:t>all teams received email on AFS space</a:t>
            </a:r>
          </a:p>
          <a:p>
            <a:pPr lvl="1"/>
            <a:r>
              <a:rPr lang="en-US" dirty="0" smtClean="0"/>
              <a:t>put simple page up with all your assignments</a:t>
            </a:r>
          </a:p>
          <a:p>
            <a:pPr lvl="2"/>
            <a:r>
              <a:rPr lang="en-US" dirty="0" smtClean="0"/>
              <a:t>recommend put video in prominent position</a:t>
            </a:r>
          </a:p>
          <a:p>
            <a:pPr lvl="1"/>
            <a:r>
              <a:rPr lang="en-US" dirty="0" smtClean="0"/>
              <a:t>see examples for how to do it well (not hard)</a:t>
            </a:r>
          </a:p>
          <a:p>
            <a:pPr lvl="1"/>
            <a:r>
              <a:rPr lang="en-US" dirty="0" smtClean="0"/>
              <a:t>try to get something up (at least basic) this week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Autumn 2014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6056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949DCA-4B18-234C-AD4E-11144FC20355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914401" y="2508845"/>
            <a:ext cx="81110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team break</a:t>
            </a:r>
          </a:p>
          <a:p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(20 minutes</a:t>
            </a:r>
            <a:r>
              <a:rPr lang="en-US" sz="5400" kern="1600" cap="all" spc="100" dirty="0" smtClean="0">
                <a:solidFill>
                  <a:srgbClr val="FF6600"/>
                </a:solidFill>
                <a:latin typeface="Helvetica Light"/>
                <a:cs typeface="Helvetica Light"/>
              </a:rPr>
              <a:t>)</a:t>
            </a:r>
          </a:p>
          <a:p>
            <a:r>
              <a:rPr lang="en-US" sz="5400" i="1" kern="1600" cap="all" spc="100" dirty="0" smtClean="0">
                <a:solidFill>
                  <a:schemeClr val="tx1">
                    <a:lumMod val="95000"/>
                  </a:schemeClr>
                </a:solidFill>
                <a:latin typeface="Helvetica Light"/>
                <a:cs typeface="Helvetica Light"/>
              </a:rPr>
              <a:t>discuss web sites</a:t>
            </a:r>
            <a:endParaRPr lang="en-US" sz="5400" i="1" kern="1600" cap="all" spc="100" dirty="0">
              <a:solidFill>
                <a:schemeClr val="tx1">
                  <a:lumMod val="95000"/>
                </a:schemeClr>
              </a:solidFill>
              <a:latin typeface="Helvetica Light"/>
              <a:cs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1858048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3300" dirty="0"/>
              <a:t>Measuring Bottom-Line Usability</a:t>
            </a:r>
          </a:p>
        </p:txBody>
      </p:sp>
      <p:sp>
        <p:nvSpPr>
          <p:cNvPr id="475140" name="Rectangle 4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Situations in which numbers are useful</a:t>
            </a:r>
          </a:p>
          <a:p>
            <a:pPr lvl="1" eaLnBrk="1" hangingPunct="1"/>
            <a:r>
              <a:rPr lang="en-US" sz="2400" dirty="0"/>
              <a:t>time requirements for task completion</a:t>
            </a:r>
          </a:p>
          <a:p>
            <a:pPr lvl="1" eaLnBrk="1" hangingPunct="1"/>
            <a:r>
              <a:rPr lang="en-US" sz="2400" dirty="0"/>
              <a:t>successful task </a:t>
            </a:r>
            <a:r>
              <a:rPr lang="en-US" sz="2400" dirty="0" smtClean="0"/>
              <a:t>completion %</a:t>
            </a:r>
            <a:endParaRPr lang="en-US" sz="2400" dirty="0"/>
          </a:p>
          <a:p>
            <a:pPr lvl="1" eaLnBrk="1" hangingPunct="1"/>
            <a:r>
              <a:rPr lang="en-US" sz="2400" dirty="0"/>
              <a:t>compare two designs on speed or # of </a:t>
            </a:r>
            <a:r>
              <a:rPr lang="en-US" sz="2400" dirty="0" smtClean="0"/>
              <a:t>errors</a:t>
            </a:r>
            <a:endParaRPr lang="en-US" sz="2400" dirty="0"/>
          </a:p>
          <a:p>
            <a:pPr eaLnBrk="1" hangingPunct="1"/>
            <a:r>
              <a:rPr lang="en-US" sz="2800" dirty="0"/>
              <a:t>Ease of measurement</a:t>
            </a:r>
          </a:p>
          <a:p>
            <a:pPr lvl="1" eaLnBrk="1" hangingPunct="1"/>
            <a:r>
              <a:rPr lang="en-US" sz="2400" dirty="0"/>
              <a:t>time is easy to record</a:t>
            </a:r>
          </a:p>
          <a:p>
            <a:pPr lvl="1" eaLnBrk="1" hangingPunct="1"/>
            <a:r>
              <a:rPr lang="en-US" sz="2400" dirty="0"/>
              <a:t>error or successful completion is harder</a:t>
            </a:r>
          </a:p>
          <a:p>
            <a:pPr lvl="2" eaLnBrk="1" hangingPunct="1"/>
            <a:r>
              <a:rPr lang="en-US" sz="2000" dirty="0"/>
              <a:t>define in advance what these mean</a:t>
            </a:r>
          </a:p>
          <a:p>
            <a:pPr eaLnBrk="1" hangingPunct="1"/>
            <a:r>
              <a:rPr lang="en-US" sz="2800" dirty="0"/>
              <a:t>Do not combine with thinking-aloud. Why?</a:t>
            </a:r>
          </a:p>
          <a:p>
            <a:pPr lvl="1" eaLnBrk="1" hangingPunct="1"/>
            <a:r>
              <a:rPr lang="en-US" sz="2400" dirty="0"/>
              <a:t>talking can affect speed &amp; accuracy</a:t>
            </a:r>
          </a:p>
          <a:p>
            <a:pPr lvl="1" eaLnBrk="1" hangingPunct="1"/>
            <a:endParaRPr lang="en-US" sz="2400" dirty="0">
              <a:latin typeface="Arial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3166" name="Picture 94" descr="Curled yellow measuring tape on black background. Reklamní fotografie - 717399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1867" y="0"/>
            <a:ext cx="2192133" cy="1463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14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514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Analyzing the Numbers</a:t>
            </a:r>
          </a:p>
        </p:txBody>
      </p:sp>
      <p:sp>
        <p:nvSpPr>
          <p:cNvPr id="477187" name="Rectangle 3"/>
          <p:cNvSpPr>
            <a:spLocks noGrp="1" noChangeArrowheads="1"/>
          </p:cNvSpPr>
          <p:nvPr>
            <p:ph idx="1"/>
          </p:nvPr>
        </p:nvSpPr>
        <p:spPr>
          <a:xfrm>
            <a:off x="360311" y="1128586"/>
            <a:ext cx="7772400" cy="4724400"/>
          </a:xfrm>
        </p:spPr>
        <p:txBody>
          <a:bodyPr/>
          <a:lstStyle/>
          <a:p>
            <a:pPr eaLnBrk="1" hangingPunct="1"/>
            <a:r>
              <a:rPr lang="en-US" sz="2800" dirty="0"/>
              <a:t>Example: trying to get task time </a:t>
            </a:r>
            <a:r>
              <a:rPr lang="en-US" sz="2800" dirty="0" smtClean="0"/>
              <a:t>≤ 30 </a:t>
            </a:r>
            <a:r>
              <a:rPr lang="en-US" sz="2800" dirty="0"/>
              <a:t>min. </a:t>
            </a:r>
          </a:p>
          <a:p>
            <a:pPr lvl="1" eaLnBrk="1" hangingPunct="1"/>
            <a:r>
              <a:rPr lang="en-US" sz="2400" dirty="0"/>
              <a:t>test gives: 20, 15, 40, 90, 10, 5</a:t>
            </a:r>
          </a:p>
          <a:p>
            <a:pPr lvl="1" eaLnBrk="1" hangingPunct="1"/>
            <a:r>
              <a:rPr lang="en-US" sz="2400" dirty="0"/>
              <a:t>mean (average) = 30</a:t>
            </a:r>
          </a:p>
          <a:p>
            <a:pPr lvl="1" eaLnBrk="1" hangingPunct="1"/>
            <a:r>
              <a:rPr lang="en-US" sz="2400" dirty="0"/>
              <a:t>median (middle) = 17.5</a:t>
            </a:r>
          </a:p>
          <a:p>
            <a:pPr lvl="1" eaLnBrk="1" hangingPunct="1"/>
            <a:r>
              <a:rPr lang="en-US" sz="2400" dirty="0"/>
              <a:t>looks good!  </a:t>
            </a:r>
          </a:p>
          <a:p>
            <a:pPr eaLnBrk="1" hangingPunct="1"/>
            <a:r>
              <a:rPr lang="en-US" sz="2800" dirty="0" smtClean="0"/>
              <a:t>Did we achieve our goal?</a:t>
            </a:r>
          </a:p>
          <a:p>
            <a:pPr eaLnBrk="1" hangingPunct="1"/>
            <a:r>
              <a:rPr lang="en-US" sz="2800" dirty="0" smtClean="0"/>
              <a:t>Wrong </a:t>
            </a:r>
            <a:r>
              <a:rPr lang="en-US" sz="2800" dirty="0"/>
              <a:t>answer, not certain of anything!</a:t>
            </a:r>
          </a:p>
          <a:p>
            <a:pPr eaLnBrk="1" hangingPunct="1"/>
            <a:r>
              <a:rPr lang="en-US" sz="2800" dirty="0"/>
              <a:t>Factors contributing to our uncertainty</a:t>
            </a:r>
            <a:r>
              <a:rPr lang="en-US" sz="1800" dirty="0"/>
              <a:t>?</a:t>
            </a:r>
          </a:p>
          <a:p>
            <a:pPr lvl="1" eaLnBrk="1" hangingPunct="1"/>
            <a:r>
              <a:rPr lang="en-US" sz="2400" dirty="0"/>
              <a:t>small number of test users (n = 6)</a:t>
            </a:r>
          </a:p>
          <a:p>
            <a:pPr lvl="1" eaLnBrk="1" hangingPunct="1"/>
            <a:r>
              <a:rPr lang="en-US" sz="2400" dirty="0"/>
              <a:t>results are very variable (standard deviation = 32)</a:t>
            </a:r>
          </a:p>
          <a:p>
            <a:pPr lvl="2" eaLnBrk="1" hangingPunct="1"/>
            <a:r>
              <a:rPr lang="en-US" sz="2000" dirty="0"/>
              <a:t>std. dev. measures dispersal from the mean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25</a:t>
            </a:fld>
            <a:endParaRPr lang="en-US"/>
          </a:p>
        </p:txBody>
      </p:sp>
      <p:graphicFrame>
        <p:nvGraphicFramePr>
          <p:cNvPr id="409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4687774"/>
              </p:ext>
            </p:extLst>
          </p:nvPr>
        </p:nvGraphicFramePr>
        <p:xfrm>
          <a:off x="7799387" y="1250636"/>
          <a:ext cx="1039813" cy="121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" name="Clip" r:id="rId4" imgW="1868400" imgH="2189880" progId="MS_ClipArt_Gallery.2">
                  <p:embed/>
                </p:oleObj>
              </mc:Choice>
              <mc:Fallback>
                <p:oleObj name="Clip" r:id="rId4" imgW="1868400" imgH="2189880" progId="MS_ClipArt_Gallery.2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99387" y="1250636"/>
                        <a:ext cx="1039813" cy="121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18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7187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Analyzing the Numbers (cont.)</a:t>
            </a:r>
          </a:p>
        </p:txBody>
      </p:sp>
      <p:sp>
        <p:nvSpPr>
          <p:cNvPr id="3175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This is what statistics is </a:t>
            </a:r>
            <a:r>
              <a:rPr lang="en-US" sz="2800" dirty="0" smtClean="0"/>
              <a:t>for</a:t>
            </a:r>
            <a:br>
              <a:rPr lang="en-US" sz="2800" dirty="0" smtClean="0"/>
            </a:br>
            <a:endParaRPr lang="en-US" sz="2800" dirty="0"/>
          </a:p>
          <a:p>
            <a:pPr eaLnBrk="1" hangingPunct="1"/>
            <a:r>
              <a:rPr lang="en-US" sz="2800" dirty="0"/>
              <a:t>Crank through the procedures and you find</a:t>
            </a:r>
          </a:p>
          <a:p>
            <a:pPr lvl="1" eaLnBrk="1" hangingPunct="1"/>
            <a:r>
              <a:rPr lang="en-US" sz="2400" dirty="0"/>
              <a:t>95% certain that typical value is between 5 &amp; 55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Analyzing the Numbers (cont.)</a:t>
            </a:r>
          </a:p>
        </p:txBody>
      </p:sp>
      <p:graphicFrame>
        <p:nvGraphicFramePr>
          <p:cNvPr id="9" name="Object 3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9521594"/>
              </p:ext>
            </p:extLst>
          </p:nvPr>
        </p:nvGraphicFramePr>
        <p:xfrm>
          <a:off x="1847850" y="2162175"/>
          <a:ext cx="5448300" cy="3600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73" name="Worksheet" r:id="rId4" imgW="5448190" imgH="3600585" progId="Excel.Sheet.8">
                  <p:embed/>
                </p:oleObj>
              </mc:Choice>
              <mc:Fallback>
                <p:oleObj name="Worksheet" r:id="rId4" imgW="5448190" imgH="3600585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7850" y="2162175"/>
                        <a:ext cx="5448300" cy="360045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80808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Analyzing the Numbers (cont.)</a:t>
            </a:r>
          </a:p>
        </p:txBody>
      </p:sp>
      <p:sp>
        <p:nvSpPr>
          <p:cNvPr id="3277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dirty="0"/>
              <a:t>This is what statistics is </a:t>
            </a:r>
            <a:r>
              <a:rPr lang="en-US" sz="2800" dirty="0" smtClean="0"/>
              <a:t>for</a:t>
            </a:r>
            <a:br>
              <a:rPr lang="en-US" sz="2800" dirty="0" smtClean="0"/>
            </a:br>
            <a:endParaRPr lang="en-US" sz="2800" dirty="0"/>
          </a:p>
          <a:p>
            <a:pPr eaLnBrk="1" hangingPunct="1"/>
            <a:r>
              <a:rPr lang="en-US" sz="2800" dirty="0"/>
              <a:t>Crank through the procedures and you find</a:t>
            </a:r>
          </a:p>
          <a:p>
            <a:pPr lvl="1" eaLnBrk="1" hangingPunct="1"/>
            <a:r>
              <a:rPr lang="en-US" sz="2400" dirty="0"/>
              <a:t>95% certain that typical value is between 5 &amp; </a:t>
            </a:r>
            <a:r>
              <a:rPr lang="en-US" sz="2400" dirty="0" smtClean="0"/>
              <a:t>55</a:t>
            </a:r>
            <a:br>
              <a:rPr lang="en-US" sz="2400" dirty="0" smtClean="0"/>
            </a:br>
            <a:endParaRPr lang="en-US" sz="2400" dirty="0"/>
          </a:p>
          <a:p>
            <a:pPr eaLnBrk="1" hangingPunct="1"/>
            <a:r>
              <a:rPr lang="en-US" sz="2800" dirty="0"/>
              <a:t>Usability test data is quite variable</a:t>
            </a:r>
          </a:p>
          <a:p>
            <a:pPr lvl="1" eaLnBrk="1" hangingPunct="1"/>
            <a:r>
              <a:rPr lang="en-US" sz="2400" dirty="0"/>
              <a:t>need lots to get good estimates of typical values</a:t>
            </a:r>
          </a:p>
          <a:p>
            <a:pPr lvl="1" eaLnBrk="1" hangingPunct="1"/>
            <a:r>
              <a:rPr lang="en-US" sz="2400" dirty="0"/>
              <a:t>4 times as many tests will only narrow range by 2x</a:t>
            </a:r>
          </a:p>
          <a:p>
            <a:pPr lvl="2" eaLnBrk="1" hangingPunct="1"/>
            <a:r>
              <a:rPr lang="en-US" sz="2000" dirty="0"/>
              <a:t>breadth of range depends on </a:t>
            </a:r>
            <a:r>
              <a:rPr lang="en-US" sz="2000" dirty="0" err="1"/>
              <a:t>sqrt</a:t>
            </a:r>
            <a:r>
              <a:rPr lang="en-US" sz="2000" dirty="0"/>
              <a:t> of # of test users</a:t>
            </a:r>
          </a:p>
          <a:p>
            <a:pPr lvl="1" eaLnBrk="1" hangingPunct="1"/>
            <a:r>
              <a:rPr lang="en-US" sz="2400" dirty="0"/>
              <a:t>this is when online methods become useful</a:t>
            </a:r>
          </a:p>
          <a:p>
            <a:pPr lvl="2" eaLnBrk="1" hangingPunct="1"/>
            <a:r>
              <a:rPr lang="en-US" sz="2000" dirty="0"/>
              <a:t>easy to test w/ large numbers of users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Measuring User Preference</a:t>
            </a:r>
          </a:p>
        </p:txBody>
      </p:sp>
      <p:sp>
        <p:nvSpPr>
          <p:cNvPr id="482308" name="Rectangle 4"/>
          <p:cNvSpPr>
            <a:spLocks noGrp="1" noChangeArrowheads="1"/>
          </p:cNvSpPr>
          <p:nvPr>
            <p:ph idx="1"/>
          </p:nvPr>
        </p:nvSpPr>
        <p:spPr>
          <a:xfrm>
            <a:off x="685800" y="1447800"/>
            <a:ext cx="77724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How much users like or dislike the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can ask them to rate on a scale of 1 to 10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or have them choose among statements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dirty="0"/>
              <a:t>“</a:t>
            </a:r>
            <a:r>
              <a:rPr lang="en-US" dirty="0"/>
              <a:t>best UI </a:t>
            </a:r>
            <a:r>
              <a:rPr lang="en-US" dirty="0" smtClean="0"/>
              <a:t>I’ve </a:t>
            </a:r>
            <a:r>
              <a:rPr lang="en-US" dirty="0"/>
              <a:t>ever…</a:t>
            </a:r>
            <a:r>
              <a:rPr lang="ja-JP" altLang="en-US" dirty="0"/>
              <a:t>”</a:t>
            </a:r>
            <a:r>
              <a:rPr lang="en-US" dirty="0"/>
              <a:t>, </a:t>
            </a:r>
            <a:r>
              <a:rPr lang="ja-JP" altLang="en-US" dirty="0"/>
              <a:t>“</a:t>
            </a:r>
            <a:r>
              <a:rPr lang="en-US" dirty="0"/>
              <a:t>better than average</a:t>
            </a:r>
            <a:r>
              <a:rPr lang="ja-JP" altLang="en-US" dirty="0"/>
              <a:t>”</a:t>
            </a:r>
            <a:r>
              <a:rPr lang="en-US" dirty="0"/>
              <a:t>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hard to be sure what data will mean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/>
              <a:t>novelty of UI, feelings, not realistic setting …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If many give you low ratings </a:t>
            </a:r>
            <a:r>
              <a:rPr lang="en-US" sz="2800" dirty="0">
                <a:sym typeface="Symbol" charset="0"/>
              </a:rPr>
              <a:t></a:t>
            </a:r>
            <a:r>
              <a:rPr lang="en-US" sz="2800" dirty="0"/>
              <a:t> </a:t>
            </a:r>
            <a:r>
              <a:rPr lang="en-US" sz="2800" dirty="0" smtClean="0"/>
              <a:t>trouble</a:t>
            </a:r>
          </a:p>
          <a:p>
            <a:pPr eaLnBrk="1" hangingPunct="1">
              <a:lnSpc>
                <a:spcPct val="90000"/>
              </a:lnSpc>
            </a:pPr>
            <a:endParaRPr lang="en-US" sz="28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Can get some useful data by asking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what they liked, disliked, where they had trouble, best part, worst part, </a:t>
            </a:r>
            <a:r>
              <a:rPr lang="en-US" sz="2400" dirty="0" smtClean="0"/>
              <a:t>etc.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 smtClean="0"/>
              <a:t>redundant </a:t>
            </a:r>
            <a:r>
              <a:rPr lang="en-US" sz="2400" dirty="0"/>
              <a:t>questions are </a:t>
            </a:r>
            <a:r>
              <a:rPr lang="en-US" sz="2400" dirty="0" smtClean="0"/>
              <a:t>OK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29</a:t>
            </a:fld>
            <a:endParaRPr lang="en-US"/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2315000"/>
              </p:ext>
            </p:extLst>
          </p:nvPr>
        </p:nvGraphicFramePr>
        <p:xfrm>
          <a:off x="7772400" y="1710266"/>
          <a:ext cx="1371600" cy="1093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98" name="Clip" r:id="rId4" imgW="3038400" imgH="2419200" progId="MS_ClipArt_Gallery.2">
                  <p:embed/>
                </p:oleObj>
              </mc:Choice>
              <mc:Fallback>
                <p:oleObj name="Clip" r:id="rId4" imgW="3038400" imgH="2419200" progId="MS_ClipArt_Gallery.2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72400" y="1710266"/>
                        <a:ext cx="1371600" cy="10937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230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2308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victor_hockeypuckblueberry.jpeg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9" b="15479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pic>
        <p:nvPicPr>
          <p:cNvPr id="12" name="Picture 11" descr="sh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8" y="243804"/>
            <a:ext cx="813836" cy="829952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4508500" y="3953438"/>
            <a:ext cx="4635500" cy="29045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7" name="Rectangle 3"/>
          <p:cNvSpPr txBox="1">
            <a:spLocks noChangeArrowheads="1"/>
          </p:cNvSpPr>
          <p:nvPr/>
        </p:nvSpPr>
        <p:spPr bwMode="auto">
          <a:xfrm>
            <a:off x="4584700" y="3987800"/>
            <a:ext cx="4406900" cy="1409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800" dirty="0">
                <a:latin typeface="Arial" charset="0"/>
              </a:rPr>
              <a:t>How to hold this?</a:t>
            </a:r>
          </a:p>
          <a:p>
            <a:pPr>
              <a:buFontTx/>
              <a:buChar char="-"/>
            </a:pPr>
            <a:r>
              <a:rPr lang="en-US" sz="2200" dirty="0">
                <a:latin typeface="Arial" charset="0"/>
              </a:rPr>
              <a:t>No tactile clue that you were holding the mouse in the correct </a:t>
            </a:r>
            <a:r>
              <a:rPr lang="en-US" sz="2200" dirty="0" smtClean="0">
                <a:latin typeface="Arial" charset="0"/>
              </a:rPr>
              <a:t>orientation</a:t>
            </a:r>
            <a:endParaRPr lang="en-US" sz="2200" dirty="0">
              <a:latin typeface="Arial" charset="0"/>
            </a:endParaRPr>
          </a:p>
          <a:p>
            <a:pPr>
              <a:buFontTx/>
              <a:buChar char="-"/>
            </a:pPr>
            <a:r>
              <a:rPr lang="en-US" sz="2200" dirty="0">
                <a:latin typeface="Arial" charset="0"/>
              </a:rPr>
              <a:t>Later designs added a dimple in the button yet remained </a:t>
            </a:r>
            <a:r>
              <a:rPr lang="en-US" sz="2200" dirty="0" smtClean="0">
                <a:latin typeface="Arial" charset="0"/>
              </a:rPr>
              <a:t>ergonomically difficult to use</a:t>
            </a:r>
            <a:endParaRPr lang="en-US" sz="2200" dirty="0">
              <a:latin typeface="Arial" charset="0"/>
            </a:endParaRPr>
          </a:p>
          <a:p>
            <a:pPr marL="0" indent="0">
              <a:buFontTx/>
              <a:buNone/>
            </a:pPr>
            <a:endParaRPr lang="en-US" sz="2200" dirty="0">
              <a:latin typeface="Arial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7A40"/>
                </a:solidFill>
              </a:rPr>
              <a:t>Hall </a:t>
            </a:r>
            <a:r>
              <a:rPr lang="en-US" dirty="0">
                <a:solidFill>
                  <a:srgbClr val="E87A40"/>
                </a:solidFill>
              </a:rPr>
              <a:t>of Shame!</a:t>
            </a:r>
          </a:p>
        </p:txBody>
      </p:sp>
    </p:spTree>
    <p:extLst>
      <p:ext uri="{BB962C8B-B14F-4D97-AF65-F5344CB8AC3E}">
        <p14:creationId xmlns:p14="http://schemas.microsoft.com/office/powerpoint/2010/main" val="21578081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Comparing Two Alternatives</a:t>
            </a:r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>
          <a:xfrm>
            <a:off x="360311" y="1382586"/>
            <a:ext cx="7772400" cy="4724400"/>
          </a:xfrm>
        </p:spPr>
        <p:txBody>
          <a:bodyPr>
            <a:normAutofit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600" i="1" dirty="0"/>
              <a:t>Between groups</a:t>
            </a:r>
            <a:r>
              <a:rPr lang="en-US" sz="2600" dirty="0"/>
              <a:t> </a:t>
            </a:r>
            <a:r>
              <a:rPr lang="en-US" sz="2600" dirty="0" smtClean="0"/>
              <a:t>experiment</a:t>
            </a:r>
            <a:br>
              <a:rPr lang="en-US" sz="2600" dirty="0" smtClean="0"/>
            </a:b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two groups of test users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each group uses only 1 of the </a:t>
            </a:r>
            <a:r>
              <a:rPr lang="en-US" sz="2200" dirty="0" smtClean="0"/>
              <a:t>systems</a:t>
            </a:r>
          </a:p>
          <a:p>
            <a:pPr lvl="1" eaLnBrk="1" hangingPunct="1">
              <a:lnSpc>
                <a:spcPct val="80000"/>
              </a:lnSpc>
            </a:pPr>
            <a:endParaRPr lang="en-US" sz="2200" dirty="0" smtClean="0"/>
          </a:p>
          <a:p>
            <a:pPr marL="457200" lvl="1" indent="0" eaLnBrk="1" hangingPunct="1">
              <a:lnSpc>
                <a:spcPct val="80000"/>
              </a:lnSpc>
              <a:buNone/>
            </a:pPr>
            <a:endParaRPr lang="en-US" sz="2200" dirty="0" smtClean="0"/>
          </a:p>
          <a:p>
            <a:pPr lvl="1" eaLnBrk="1" hangingPunct="1">
              <a:lnSpc>
                <a:spcPct val="80000"/>
              </a:lnSpc>
            </a:pPr>
            <a:endParaRPr lang="en-US" sz="2200" dirty="0"/>
          </a:p>
          <a:p>
            <a:pPr eaLnBrk="1" hangingPunct="1">
              <a:lnSpc>
                <a:spcPct val="80000"/>
              </a:lnSpc>
            </a:pPr>
            <a:r>
              <a:rPr lang="en-US" sz="2600" i="1" dirty="0"/>
              <a:t>Within groups</a:t>
            </a:r>
            <a:r>
              <a:rPr lang="en-US" sz="2600" dirty="0"/>
              <a:t> </a:t>
            </a:r>
            <a:r>
              <a:rPr lang="en-US" sz="2600" dirty="0" smtClean="0"/>
              <a:t>experiment</a:t>
            </a:r>
            <a:br>
              <a:rPr lang="en-US" sz="2600" dirty="0" smtClean="0"/>
            </a:br>
            <a:endParaRPr lang="en-US" sz="2600" dirty="0"/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one group of test users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/>
              <a:t>each person uses both systems</a:t>
            </a:r>
          </a:p>
          <a:p>
            <a:pPr lvl="2" eaLnBrk="1" hangingPunct="1">
              <a:lnSpc>
                <a:spcPct val="80000"/>
              </a:lnSpc>
            </a:pPr>
            <a:r>
              <a:rPr lang="en-US" sz="1900" dirty="0" smtClean="0"/>
              <a:t>can’t </a:t>
            </a:r>
            <a:r>
              <a:rPr lang="en-US" sz="1900" dirty="0"/>
              <a:t>use the same tasks or order (learning)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200" dirty="0"/>
              <a:t>best for low-level interaction </a:t>
            </a:r>
            <a:r>
              <a:rPr lang="en-US" sz="2200" dirty="0" smtClean="0"/>
              <a:t>techniques</a:t>
            </a:r>
          </a:p>
          <a:p>
            <a:pPr lvl="2">
              <a:lnSpc>
                <a:spcPct val="80000"/>
              </a:lnSpc>
            </a:pPr>
            <a:r>
              <a:rPr lang="en-US" sz="1800" dirty="0"/>
              <a:t>e</a:t>
            </a:r>
            <a:r>
              <a:rPr lang="en-US" sz="1800" dirty="0" smtClean="0"/>
              <a:t>.g., new mouse, new swipe interaction, …</a:t>
            </a:r>
            <a:endParaRPr lang="en-US" sz="1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30</a:t>
            </a:fld>
            <a:endParaRPr lang="en-US"/>
          </a:p>
        </p:txBody>
      </p:sp>
      <p:grpSp>
        <p:nvGrpSpPr>
          <p:cNvPr id="7176" name="Group 4"/>
          <p:cNvGrpSpPr>
            <a:grpSpLocks/>
          </p:cNvGrpSpPr>
          <p:nvPr/>
        </p:nvGrpSpPr>
        <p:grpSpPr bwMode="auto">
          <a:xfrm>
            <a:off x="6678613" y="3596406"/>
            <a:ext cx="1906587" cy="2054225"/>
            <a:chOff x="4464" y="1104"/>
            <a:chExt cx="1201" cy="1294"/>
          </a:xfrm>
        </p:grpSpPr>
        <p:grpSp>
          <p:nvGrpSpPr>
            <p:cNvPr id="7177" name="Group 5"/>
            <p:cNvGrpSpPr>
              <a:grpSpLocks/>
            </p:cNvGrpSpPr>
            <p:nvPr/>
          </p:nvGrpSpPr>
          <p:grpSpPr bwMode="auto">
            <a:xfrm>
              <a:off x="4752" y="1488"/>
              <a:ext cx="693" cy="910"/>
              <a:chOff x="4248" y="1394"/>
              <a:chExt cx="1323" cy="1738"/>
            </a:xfrm>
          </p:grpSpPr>
          <p:sp>
            <p:nvSpPr>
              <p:cNvPr id="7187" name="Freeform 6"/>
              <p:cNvSpPr>
                <a:spLocks/>
              </p:cNvSpPr>
              <p:nvPr/>
            </p:nvSpPr>
            <p:spPr bwMode="auto">
              <a:xfrm>
                <a:off x="4828" y="1972"/>
                <a:ext cx="308" cy="614"/>
              </a:xfrm>
              <a:custGeom>
                <a:avLst/>
                <a:gdLst>
                  <a:gd name="T0" fmla="*/ 73 w 308"/>
                  <a:gd name="T1" fmla="*/ 49 h 614"/>
                  <a:gd name="T2" fmla="*/ 106 w 308"/>
                  <a:gd name="T3" fmla="*/ 13 h 614"/>
                  <a:gd name="T4" fmla="*/ 169 w 308"/>
                  <a:gd name="T5" fmla="*/ 0 h 614"/>
                  <a:gd name="T6" fmla="*/ 223 w 308"/>
                  <a:gd name="T7" fmla="*/ 13 h 614"/>
                  <a:gd name="T8" fmla="*/ 253 w 308"/>
                  <a:gd name="T9" fmla="*/ 33 h 614"/>
                  <a:gd name="T10" fmla="*/ 277 w 308"/>
                  <a:gd name="T11" fmla="*/ 73 h 614"/>
                  <a:gd name="T12" fmla="*/ 298 w 308"/>
                  <a:gd name="T13" fmla="*/ 144 h 614"/>
                  <a:gd name="T14" fmla="*/ 308 w 308"/>
                  <a:gd name="T15" fmla="*/ 221 h 614"/>
                  <a:gd name="T16" fmla="*/ 308 w 308"/>
                  <a:gd name="T17" fmla="*/ 360 h 614"/>
                  <a:gd name="T18" fmla="*/ 277 w 308"/>
                  <a:gd name="T19" fmla="*/ 480 h 614"/>
                  <a:gd name="T20" fmla="*/ 232 w 308"/>
                  <a:gd name="T21" fmla="*/ 548 h 614"/>
                  <a:gd name="T22" fmla="*/ 187 w 308"/>
                  <a:gd name="T23" fmla="*/ 587 h 614"/>
                  <a:gd name="T24" fmla="*/ 136 w 308"/>
                  <a:gd name="T25" fmla="*/ 614 h 614"/>
                  <a:gd name="T26" fmla="*/ 64 w 308"/>
                  <a:gd name="T27" fmla="*/ 611 h 614"/>
                  <a:gd name="T28" fmla="*/ 7 w 308"/>
                  <a:gd name="T29" fmla="*/ 570 h 614"/>
                  <a:gd name="T30" fmla="*/ 0 w 308"/>
                  <a:gd name="T31" fmla="*/ 521 h 614"/>
                  <a:gd name="T32" fmla="*/ 28 w 308"/>
                  <a:gd name="T33" fmla="*/ 448 h 614"/>
                  <a:gd name="T34" fmla="*/ 52 w 308"/>
                  <a:gd name="T35" fmla="*/ 366 h 614"/>
                  <a:gd name="T36" fmla="*/ 61 w 308"/>
                  <a:gd name="T37" fmla="*/ 259 h 614"/>
                  <a:gd name="T38" fmla="*/ 46 w 308"/>
                  <a:gd name="T39" fmla="*/ 169 h 614"/>
                  <a:gd name="T40" fmla="*/ 46 w 308"/>
                  <a:gd name="T41" fmla="*/ 103 h 614"/>
                  <a:gd name="T42" fmla="*/ 73 w 308"/>
                  <a:gd name="T43" fmla="*/ 49 h 614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308"/>
                  <a:gd name="T67" fmla="*/ 0 h 614"/>
                  <a:gd name="T68" fmla="*/ 308 w 308"/>
                  <a:gd name="T69" fmla="*/ 614 h 614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308" h="614">
                    <a:moveTo>
                      <a:pt x="73" y="49"/>
                    </a:moveTo>
                    <a:lnTo>
                      <a:pt x="106" y="13"/>
                    </a:lnTo>
                    <a:lnTo>
                      <a:pt x="169" y="0"/>
                    </a:lnTo>
                    <a:lnTo>
                      <a:pt x="223" y="13"/>
                    </a:lnTo>
                    <a:lnTo>
                      <a:pt x="253" y="33"/>
                    </a:lnTo>
                    <a:lnTo>
                      <a:pt x="277" y="73"/>
                    </a:lnTo>
                    <a:lnTo>
                      <a:pt x="298" y="144"/>
                    </a:lnTo>
                    <a:lnTo>
                      <a:pt x="308" y="221"/>
                    </a:lnTo>
                    <a:lnTo>
                      <a:pt x="308" y="360"/>
                    </a:lnTo>
                    <a:lnTo>
                      <a:pt x="277" y="480"/>
                    </a:lnTo>
                    <a:lnTo>
                      <a:pt x="232" y="548"/>
                    </a:lnTo>
                    <a:lnTo>
                      <a:pt x="187" y="587"/>
                    </a:lnTo>
                    <a:lnTo>
                      <a:pt x="136" y="614"/>
                    </a:lnTo>
                    <a:lnTo>
                      <a:pt x="64" y="611"/>
                    </a:lnTo>
                    <a:lnTo>
                      <a:pt x="7" y="570"/>
                    </a:lnTo>
                    <a:lnTo>
                      <a:pt x="0" y="521"/>
                    </a:lnTo>
                    <a:lnTo>
                      <a:pt x="28" y="448"/>
                    </a:lnTo>
                    <a:lnTo>
                      <a:pt x="52" y="366"/>
                    </a:lnTo>
                    <a:lnTo>
                      <a:pt x="61" y="259"/>
                    </a:lnTo>
                    <a:lnTo>
                      <a:pt x="46" y="169"/>
                    </a:lnTo>
                    <a:lnTo>
                      <a:pt x="46" y="103"/>
                    </a:lnTo>
                    <a:lnTo>
                      <a:pt x="73" y="49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8" name="Freeform 7"/>
              <p:cNvSpPr>
                <a:spLocks/>
              </p:cNvSpPr>
              <p:nvPr/>
            </p:nvSpPr>
            <p:spPr bwMode="auto">
              <a:xfrm>
                <a:off x="4947" y="2518"/>
                <a:ext cx="353" cy="605"/>
              </a:xfrm>
              <a:custGeom>
                <a:avLst/>
                <a:gdLst>
                  <a:gd name="T0" fmla="*/ 117 w 353"/>
                  <a:gd name="T1" fmla="*/ 25 h 605"/>
                  <a:gd name="T2" fmla="*/ 75 w 353"/>
                  <a:gd name="T3" fmla="*/ 0 h 605"/>
                  <a:gd name="T4" fmla="*/ 21 w 353"/>
                  <a:gd name="T5" fmla="*/ 0 h 605"/>
                  <a:gd name="T6" fmla="*/ 0 w 353"/>
                  <a:gd name="T7" fmla="*/ 33 h 605"/>
                  <a:gd name="T8" fmla="*/ 9 w 353"/>
                  <a:gd name="T9" fmla="*/ 82 h 605"/>
                  <a:gd name="T10" fmla="*/ 57 w 353"/>
                  <a:gd name="T11" fmla="*/ 130 h 605"/>
                  <a:gd name="T12" fmla="*/ 156 w 353"/>
                  <a:gd name="T13" fmla="*/ 174 h 605"/>
                  <a:gd name="T14" fmla="*/ 270 w 353"/>
                  <a:gd name="T15" fmla="*/ 268 h 605"/>
                  <a:gd name="T16" fmla="*/ 288 w 353"/>
                  <a:gd name="T17" fmla="*/ 309 h 605"/>
                  <a:gd name="T18" fmla="*/ 279 w 353"/>
                  <a:gd name="T19" fmla="*/ 329 h 605"/>
                  <a:gd name="T20" fmla="*/ 192 w 353"/>
                  <a:gd name="T21" fmla="*/ 391 h 605"/>
                  <a:gd name="T22" fmla="*/ 90 w 353"/>
                  <a:gd name="T23" fmla="*/ 465 h 605"/>
                  <a:gd name="T24" fmla="*/ 66 w 353"/>
                  <a:gd name="T25" fmla="*/ 497 h 605"/>
                  <a:gd name="T26" fmla="*/ 66 w 353"/>
                  <a:gd name="T27" fmla="*/ 530 h 605"/>
                  <a:gd name="T28" fmla="*/ 144 w 353"/>
                  <a:gd name="T29" fmla="*/ 565 h 605"/>
                  <a:gd name="T30" fmla="*/ 264 w 353"/>
                  <a:gd name="T31" fmla="*/ 605 h 605"/>
                  <a:gd name="T32" fmla="*/ 306 w 353"/>
                  <a:gd name="T33" fmla="*/ 605 h 605"/>
                  <a:gd name="T34" fmla="*/ 353 w 353"/>
                  <a:gd name="T35" fmla="*/ 578 h 605"/>
                  <a:gd name="T36" fmla="*/ 353 w 353"/>
                  <a:gd name="T37" fmla="*/ 557 h 605"/>
                  <a:gd name="T38" fmla="*/ 318 w 353"/>
                  <a:gd name="T39" fmla="*/ 546 h 605"/>
                  <a:gd name="T40" fmla="*/ 165 w 353"/>
                  <a:gd name="T41" fmla="*/ 530 h 605"/>
                  <a:gd name="T42" fmla="*/ 108 w 353"/>
                  <a:gd name="T43" fmla="*/ 516 h 605"/>
                  <a:gd name="T44" fmla="*/ 102 w 353"/>
                  <a:gd name="T45" fmla="*/ 492 h 605"/>
                  <a:gd name="T46" fmla="*/ 201 w 353"/>
                  <a:gd name="T47" fmla="*/ 424 h 605"/>
                  <a:gd name="T48" fmla="*/ 309 w 353"/>
                  <a:gd name="T49" fmla="*/ 359 h 605"/>
                  <a:gd name="T50" fmla="*/ 333 w 353"/>
                  <a:gd name="T51" fmla="*/ 335 h 605"/>
                  <a:gd name="T52" fmla="*/ 342 w 353"/>
                  <a:gd name="T53" fmla="*/ 301 h 605"/>
                  <a:gd name="T54" fmla="*/ 333 w 353"/>
                  <a:gd name="T55" fmla="*/ 255 h 605"/>
                  <a:gd name="T56" fmla="*/ 300 w 353"/>
                  <a:gd name="T57" fmla="*/ 220 h 605"/>
                  <a:gd name="T58" fmla="*/ 192 w 353"/>
                  <a:gd name="T59" fmla="*/ 101 h 605"/>
                  <a:gd name="T60" fmla="*/ 117 w 353"/>
                  <a:gd name="T61" fmla="*/ 25 h 605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353"/>
                  <a:gd name="T94" fmla="*/ 0 h 605"/>
                  <a:gd name="T95" fmla="*/ 353 w 353"/>
                  <a:gd name="T96" fmla="*/ 605 h 605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353" h="605">
                    <a:moveTo>
                      <a:pt x="117" y="25"/>
                    </a:moveTo>
                    <a:lnTo>
                      <a:pt x="75" y="0"/>
                    </a:lnTo>
                    <a:lnTo>
                      <a:pt x="21" y="0"/>
                    </a:lnTo>
                    <a:lnTo>
                      <a:pt x="0" y="33"/>
                    </a:lnTo>
                    <a:lnTo>
                      <a:pt x="9" y="82"/>
                    </a:lnTo>
                    <a:lnTo>
                      <a:pt x="57" y="130"/>
                    </a:lnTo>
                    <a:lnTo>
                      <a:pt x="156" y="174"/>
                    </a:lnTo>
                    <a:lnTo>
                      <a:pt x="270" y="268"/>
                    </a:lnTo>
                    <a:lnTo>
                      <a:pt x="288" y="309"/>
                    </a:lnTo>
                    <a:lnTo>
                      <a:pt x="279" y="329"/>
                    </a:lnTo>
                    <a:lnTo>
                      <a:pt x="192" y="391"/>
                    </a:lnTo>
                    <a:lnTo>
                      <a:pt x="90" y="465"/>
                    </a:lnTo>
                    <a:lnTo>
                      <a:pt x="66" y="497"/>
                    </a:lnTo>
                    <a:lnTo>
                      <a:pt x="66" y="530"/>
                    </a:lnTo>
                    <a:lnTo>
                      <a:pt x="144" y="565"/>
                    </a:lnTo>
                    <a:lnTo>
                      <a:pt x="264" y="605"/>
                    </a:lnTo>
                    <a:lnTo>
                      <a:pt x="306" y="605"/>
                    </a:lnTo>
                    <a:lnTo>
                      <a:pt x="353" y="578"/>
                    </a:lnTo>
                    <a:lnTo>
                      <a:pt x="353" y="557"/>
                    </a:lnTo>
                    <a:lnTo>
                      <a:pt x="318" y="546"/>
                    </a:lnTo>
                    <a:lnTo>
                      <a:pt x="165" y="530"/>
                    </a:lnTo>
                    <a:lnTo>
                      <a:pt x="108" y="516"/>
                    </a:lnTo>
                    <a:lnTo>
                      <a:pt x="102" y="492"/>
                    </a:lnTo>
                    <a:lnTo>
                      <a:pt x="201" y="424"/>
                    </a:lnTo>
                    <a:lnTo>
                      <a:pt x="309" y="359"/>
                    </a:lnTo>
                    <a:lnTo>
                      <a:pt x="333" y="335"/>
                    </a:lnTo>
                    <a:lnTo>
                      <a:pt x="342" y="301"/>
                    </a:lnTo>
                    <a:lnTo>
                      <a:pt x="333" y="255"/>
                    </a:lnTo>
                    <a:lnTo>
                      <a:pt x="300" y="220"/>
                    </a:lnTo>
                    <a:lnTo>
                      <a:pt x="192" y="101"/>
                    </a:lnTo>
                    <a:lnTo>
                      <a:pt x="117" y="25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89" name="Freeform 8"/>
              <p:cNvSpPr>
                <a:spLocks/>
              </p:cNvSpPr>
              <p:nvPr/>
            </p:nvSpPr>
            <p:spPr bwMode="auto">
              <a:xfrm>
                <a:off x="4483" y="2488"/>
                <a:ext cx="439" cy="644"/>
              </a:xfrm>
              <a:custGeom>
                <a:avLst/>
                <a:gdLst>
                  <a:gd name="T0" fmla="*/ 238 w 439"/>
                  <a:gd name="T1" fmla="*/ 87 h 644"/>
                  <a:gd name="T2" fmla="*/ 309 w 439"/>
                  <a:gd name="T3" fmla="*/ 32 h 644"/>
                  <a:gd name="T4" fmla="*/ 375 w 439"/>
                  <a:gd name="T5" fmla="*/ 0 h 644"/>
                  <a:gd name="T6" fmla="*/ 417 w 439"/>
                  <a:gd name="T7" fmla="*/ 5 h 644"/>
                  <a:gd name="T8" fmla="*/ 439 w 439"/>
                  <a:gd name="T9" fmla="*/ 32 h 644"/>
                  <a:gd name="T10" fmla="*/ 439 w 439"/>
                  <a:gd name="T11" fmla="*/ 62 h 644"/>
                  <a:gd name="T12" fmla="*/ 426 w 439"/>
                  <a:gd name="T13" fmla="*/ 95 h 644"/>
                  <a:gd name="T14" fmla="*/ 381 w 439"/>
                  <a:gd name="T15" fmla="*/ 114 h 644"/>
                  <a:gd name="T16" fmla="*/ 290 w 439"/>
                  <a:gd name="T17" fmla="*/ 160 h 644"/>
                  <a:gd name="T18" fmla="*/ 235 w 439"/>
                  <a:gd name="T19" fmla="*/ 217 h 644"/>
                  <a:gd name="T20" fmla="*/ 199 w 439"/>
                  <a:gd name="T21" fmla="*/ 285 h 644"/>
                  <a:gd name="T22" fmla="*/ 190 w 439"/>
                  <a:gd name="T23" fmla="*/ 325 h 644"/>
                  <a:gd name="T24" fmla="*/ 238 w 439"/>
                  <a:gd name="T25" fmla="*/ 375 h 644"/>
                  <a:gd name="T26" fmla="*/ 290 w 439"/>
                  <a:gd name="T27" fmla="*/ 446 h 644"/>
                  <a:gd name="T28" fmla="*/ 327 w 439"/>
                  <a:gd name="T29" fmla="*/ 511 h 644"/>
                  <a:gd name="T30" fmla="*/ 336 w 439"/>
                  <a:gd name="T31" fmla="*/ 552 h 644"/>
                  <a:gd name="T32" fmla="*/ 336 w 439"/>
                  <a:gd name="T33" fmla="*/ 576 h 644"/>
                  <a:gd name="T34" fmla="*/ 312 w 439"/>
                  <a:gd name="T35" fmla="*/ 592 h 644"/>
                  <a:gd name="T36" fmla="*/ 235 w 439"/>
                  <a:gd name="T37" fmla="*/ 595 h 644"/>
                  <a:gd name="T38" fmla="*/ 120 w 439"/>
                  <a:gd name="T39" fmla="*/ 619 h 644"/>
                  <a:gd name="T40" fmla="*/ 99 w 439"/>
                  <a:gd name="T41" fmla="*/ 641 h 644"/>
                  <a:gd name="T42" fmla="*/ 81 w 439"/>
                  <a:gd name="T43" fmla="*/ 644 h 644"/>
                  <a:gd name="T44" fmla="*/ 0 w 439"/>
                  <a:gd name="T45" fmla="*/ 619 h 644"/>
                  <a:gd name="T46" fmla="*/ 0 w 439"/>
                  <a:gd name="T47" fmla="*/ 595 h 644"/>
                  <a:gd name="T48" fmla="*/ 36 w 439"/>
                  <a:gd name="T49" fmla="*/ 576 h 644"/>
                  <a:gd name="T50" fmla="*/ 181 w 439"/>
                  <a:gd name="T51" fmla="*/ 552 h 644"/>
                  <a:gd name="T52" fmla="*/ 257 w 439"/>
                  <a:gd name="T53" fmla="*/ 560 h 644"/>
                  <a:gd name="T54" fmla="*/ 294 w 439"/>
                  <a:gd name="T55" fmla="*/ 560 h 644"/>
                  <a:gd name="T56" fmla="*/ 303 w 439"/>
                  <a:gd name="T57" fmla="*/ 546 h 644"/>
                  <a:gd name="T58" fmla="*/ 272 w 439"/>
                  <a:gd name="T59" fmla="*/ 486 h 644"/>
                  <a:gd name="T60" fmla="*/ 208 w 439"/>
                  <a:gd name="T61" fmla="*/ 408 h 644"/>
                  <a:gd name="T62" fmla="*/ 163 w 439"/>
                  <a:gd name="T63" fmla="*/ 351 h 644"/>
                  <a:gd name="T64" fmla="*/ 145 w 439"/>
                  <a:gd name="T65" fmla="*/ 317 h 644"/>
                  <a:gd name="T66" fmla="*/ 145 w 439"/>
                  <a:gd name="T67" fmla="*/ 268 h 644"/>
                  <a:gd name="T68" fmla="*/ 175 w 439"/>
                  <a:gd name="T69" fmla="*/ 187 h 644"/>
                  <a:gd name="T70" fmla="*/ 202 w 439"/>
                  <a:gd name="T71" fmla="*/ 136 h 644"/>
                  <a:gd name="T72" fmla="*/ 238 w 439"/>
                  <a:gd name="T73" fmla="*/ 87 h 644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39"/>
                  <a:gd name="T112" fmla="*/ 0 h 644"/>
                  <a:gd name="T113" fmla="*/ 439 w 439"/>
                  <a:gd name="T114" fmla="*/ 644 h 644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39" h="644">
                    <a:moveTo>
                      <a:pt x="238" y="87"/>
                    </a:moveTo>
                    <a:lnTo>
                      <a:pt x="309" y="32"/>
                    </a:lnTo>
                    <a:lnTo>
                      <a:pt x="375" y="0"/>
                    </a:lnTo>
                    <a:lnTo>
                      <a:pt x="417" y="5"/>
                    </a:lnTo>
                    <a:lnTo>
                      <a:pt x="439" y="32"/>
                    </a:lnTo>
                    <a:lnTo>
                      <a:pt x="439" y="62"/>
                    </a:lnTo>
                    <a:lnTo>
                      <a:pt x="426" y="95"/>
                    </a:lnTo>
                    <a:lnTo>
                      <a:pt x="381" y="114"/>
                    </a:lnTo>
                    <a:lnTo>
                      <a:pt x="290" y="160"/>
                    </a:lnTo>
                    <a:lnTo>
                      <a:pt x="235" y="217"/>
                    </a:lnTo>
                    <a:lnTo>
                      <a:pt x="199" y="285"/>
                    </a:lnTo>
                    <a:lnTo>
                      <a:pt x="190" y="325"/>
                    </a:lnTo>
                    <a:lnTo>
                      <a:pt x="238" y="375"/>
                    </a:lnTo>
                    <a:lnTo>
                      <a:pt x="290" y="446"/>
                    </a:lnTo>
                    <a:lnTo>
                      <a:pt x="327" y="511"/>
                    </a:lnTo>
                    <a:lnTo>
                      <a:pt x="336" y="552"/>
                    </a:lnTo>
                    <a:lnTo>
                      <a:pt x="336" y="576"/>
                    </a:lnTo>
                    <a:lnTo>
                      <a:pt x="312" y="592"/>
                    </a:lnTo>
                    <a:lnTo>
                      <a:pt x="235" y="595"/>
                    </a:lnTo>
                    <a:lnTo>
                      <a:pt x="120" y="619"/>
                    </a:lnTo>
                    <a:lnTo>
                      <a:pt x="99" y="641"/>
                    </a:lnTo>
                    <a:lnTo>
                      <a:pt x="81" y="644"/>
                    </a:lnTo>
                    <a:lnTo>
                      <a:pt x="0" y="619"/>
                    </a:lnTo>
                    <a:lnTo>
                      <a:pt x="0" y="595"/>
                    </a:lnTo>
                    <a:lnTo>
                      <a:pt x="36" y="576"/>
                    </a:lnTo>
                    <a:lnTo>
                      <a:pt x="181" y="552"/>
                    </a:lnTo>
                    <a:lnTo>
                      <a:pt x="257" y="560"/>
                    </a:lnTo>
                    <a:lnTo>
                      <a:pt x="294" y="560"/>
                    </a:lnTo>
                    <a:lnTo>
                      <a:pt x="303" y="546"/>
                    </a:lnTo>
                    <a:lnTo>
                      <a:pt x="272" y="486"/>
                    </a:lnTo>
                    <a:lnTo>
                      <a:pt x="208" y="408"/>
                    </a:lnTo>
                    <a:lnTo>
                      <a:pt x="163" y="351"/>
                    </a:lnTo>
                    <a:lnTo>
                      <a:pt x="145" y="317"/>
                    </a:lnTo>
                    <a:lnTo>
                      <a:pt x="145" y="268"/>
                    </a:lnTo>
                    <a:lnTo>
                      <a:pt x="175" y="187"/>
                    </a:lnTo>
                    <a:lnTo>
                      <a:pt x="202" y="136"/>
                    </a:lnTo>
                    <a:lnTo>
                      <a:pt x="238" y="8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0" name="Freeform 9"/>
              <p:cNvSpPr>
                <a:spLocks/>
              </p:cNvSpPr>
              <p:nvPr/>
            </p:nvSpPr>
            <p:spPr bwMode="auto">
              <a:xfrm>
                <a:off x="4248" y="1973"/>
                <a:ext cx="593" cy="481"/>
              </a:xfrm>
              <a:custGeom>
                <a:avLst/>
                <a:gdLst>
                  <a:gd name="T0" fmla="*/ 355 w 593"/>
                  <a:gd name="T1" fmla="*/ 481 h 481"/>
                  <a:gd name="T2" fmla="*/ 392 w 593"/>
                  <a:gd name="T3" fmla="*/ 477 h 481"/>
                  <a:gd name="T4" fmla="*/ 403 w 593"/>
                  <a:gd name="T5" fmla="*/ 450 h 481"/>
                  <a:gd name="T6" fmla="*/ 413 w 593"/>
                  <a:gd name="T7" fmla="*/ 353 h 481"/>
                  <a:gd name="T8" fmla="*/ 468 w 593"/>
                  <a:gd name="T9" fmla="*/ 238 h 481"/>
                  <a:gd name="T10" fmla="*/ 526 w 593"/>
                  <a:gd name="T11" fmla="*/ 186 h 481"/>
                  <a:gd name="T12" fmla="*/ 593 w 593"/>
                  <a:gd name="T13" fmla="*/ 132 h 481"/>
                  <a:gd name="T14" fmla="*/ 587 w 593"/>
                  <a:gd name="T15" fmla="*/ 94 h 481"/>
                  <a:gd name="T16" fmla="*/ 547 w 593"/>
                  <a:gd name="T17" fmla="*/ 74 h 481"/>
                  <a:gd name="T18" fmla="*/ 497 w 593"/>
                  <a:gd name="T19" fmla="*/ 94 h 481"/>
                  <a:gd name="T20" fmla="*/ 441 w 593"/>
                  <a:gd name="T21" fmla="*/ 149 h 481"/>
                  <a:gd name="T22" fmla="*/ 390 w 593"/>
                  <a:gd name="T23" fmla="*/ 269 h 481"/>
                  <a:gd name="T24" fmla="*/ 368 w 593"/>
                  <a:gd name="T25" fmla="*/ 363 h 481"/>
                  <a:gd name="T26" fmla="*/ 353 w 593"/>
                  <a:gd name="T27" fmla="*/ 412 h 481"/>
                  <a:gd name="T28" fmla="*/ 311 w 593"/>
                  <a:gd name="T29" fmla="*/ 394 h 481"/>
                  <a:gd name="T30" fmla="*/ 264 w 593"/>
                  <a:gd name="T31" fmla="*/ 314 h 481"/>
                  <a:gd name="T32" fmla="*/ 225 w 593"/>
                  <a:gd name="T33" fmla="*/ 202 h 481"/>
                  <a:gd name="T34" fmla="*/ 232 w 593"/>
                  <a:gd name="T35" fmla="*/ 152 h 481"/>
                  <a:gd name="T36" fmla="*/ 254 w 593"/>
                  <a:gd name="T37" fmla="*/ 99 h 481"/>
                  <a:gd name="T38" fmla="*/ 263 w 593"/>
                  <a:gd name="T39" fmla="*/ 60 h 481"/>
                  <a:gd name="T40" fmla="*/ 167 w 593"/>
                  <a:gd name="T41" fmla="*/ 58 h 481"/>
                  <a:gd name="T42" fmla="*/ 71 w 593"/>
                  <a:gd name="T43" fmla="*/ 42 h 481"/>
                  <a:gd name="T44" fmla="*/ 26 w 593"/>
                  <a:gd name="T45" fmla="*/ 0 h 481"/>
                  <a:gd name="T46" fmla="*/ 0 w 593"/>
                  <a:gd name="T47" fmla="*/ 20 h 481"/>
                  <a:gd name="T48" fmla="*/ 35 w 593"/>
                  <a:gd name="T49" fmla="*/ 92 h 481"/>
                  <a:gd name="T50" fmla="*/ 112 w 593"/>
                  <a:gd name="T51" fmla="*/ 100 h 481"/>
                  <a:gd name="T52" fmla="*/ 195 w 593"/>
                  <a:gd name="T53" fmla="*/ 108 h 481"/>
                  <a:gd name="T54" fmla="*/ 197 w 593"/>
                  <a:gd name="T55" fmla="*/ 171 h 481"/>
                  <a:gd name="T56" fmla="*/ 205 w 593"/>
                  <a:gd name="T57" fmla="*/ 244 h 481"/>
                  <a:gd name="T58" fmla="*/ 233 w 593"/>
                  <a:gd name="T59" fmla="*/ 327 h 481"/>
                  <a:gd name="T60" fmla="*/ 268 w 593"/>
                  <a:gd name="T61" fmla="*/ 408 h 481"/>
                  <a:gd name="T62" fmla="*/ 321 w 593"/>
                  <a:gd name="T63" fmla="*/ 462 h 481"/>
                  <a:gd name="T64" fmla="*/ 355 w 593"/>
                  <a:gd name="T65" fmla="*/ 481 h 481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w 593"/>
                  <a:gd name="T100" fmla="*/ 0 h 481"/>
                  <a:gd name="T101" fmla="*/ 593 w 593"/>
                  <a:gd name="T102" fmla="*/ 481 h 481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T99" t="T100" r="T101" b="T102"/>
                <a:pathLst>
                  <a:path w="593" h="481">
                    <a:moveTo>
                      <a:pt x="355" y="481"/>
                    </a:moveTo>
                    <a:lnTo>
                      <a:pt x="392" y="477"/>
                    </a:lnTo>
                    <a:lnTo>
                      <a:pt x="403" y="450"/>
                    </a:lnTo>
                    <a:lnTo>
                      <a:pt x="413" y="353"/>
                    </a:lnTo>
                    <a:lnTo>
                      <a:pt x="468" y="238"/>
                    </a:lnTo>
                    <a:lnTo>
                      <a:pt x="526" y="186"/>
                    </a:lnTo>
                    <a:lnTo>
                      <a:pt x="593" y="132"/>
                    </a:lnTo>
                    <a:lnTo>
                      <a:pt x="587" y="94"/>
                    </a:lnTo>
                    <a:lnTo>
                      <a:pt x="547" y="74"/>
                    </a:lnTo>
                    <a:lnTo>
                      <a:pt x="497" y="94"/>
                    </a:lnTo>
                    <a:lnTo>
                      <a:pt x="441" y="149"/>
                    </a:lnTo>
                    <a:lnTo>
                      <a:pt x="390" y="269"/>
                    </a:lnTo>
                    <a:lnTo>
                      <a:pt x="368" y="363"/>
                    </a:lnTo>
                    <a:lnTo>
                      <a:pt x="353" y="412"/>
                    </a:lnTo>
                    <a:lnTo>
                      <a:pt x="311" y="394"/>
                    </a:lnTo>
                    <a:lnTo>
                      <a:pt x="264" y="314"/>
                    </a:lnTo>
                    <a:lnTo>
                      <a:pt x="225" y="202"/>
                    </a:lnTo>
                    <a:lnTo>
                      <a:pt x="232" y="152"/>
                    </a:lnTo>
                    <a:lnTo>
                      <a:pt x="254" y="99"/>
                    </a:lnTo>
                    <a:lnTo>
                      <a:pt x="263" y="60"/>
                    </a:lnTo>
                    <a:lnTo>
                      <a:pt x="167" y="58"/>
                    </a:lnTo>
                    <a:lnTo>
                      <a:pt x="71" y="42"/>
                    </a:lnTo>
                    <a:lnTo>
                      <a:pt x="26" y="0"/>
                    </a:lnTo>
                    <a:lnTo>
                      <a:pt x="0" y="20"/>
                    </a:lnTo>
                    <a:lnTo>
                      <a:pt x="35" y="92"/>
                    </a:lnTo>
                    <a:lnTo>
                      <a:pt x="112" y="100"/>
                    </a:lnTo>
                    <a:lnTo>
                      <a:pt x="195" y="108"/>
                    </a:lnTo>
                    <a:lnTo>
                      <a:pt x="197" y="171"/>
                    </a:lnTo>
                    <a:lnTo>
                      <a:pt x="205" y="244"/>
                    </a:lnTo>
                    <a:lnTo>
                      <a:pt x="233" y="327"/>
                    </a:lnTo>
                    <a:lnTo>
                      <a:pt x="268" y="408"/>
                    </a:lnTo>
                    <a:lnTo>
                      <a:pt x="321" y="462"/>
                    </a:lnTo>
                    <a:lnTo>
                      <a:pt x="355" y="48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1" name="Freeform 10"/>
              <p:cNvSpPr>
                <a:spLocks/>
              </p:cNvSpPr>
              <p:nvPr/>
            </p:nvSpPr>
            <p:spPr bwMode="auto">
              <a:xfrm>
                <a:off x="5134" y="1394"/>
                <a:ext cx="437" cy="650"/>
              </a:xfrm>
              <a:custGeom>
                <a:avLst/>
                <a:gdLst>
                  <a:gd name="T0" fmla="*/ 0 w 437"/>
                  <a:gd name="T1" fmla="*/ 644 h 650"/>
                  <a:gd name="T2" fmla="*/ 0 w 437"/>
                  <a:gd name="T3" fmla="*/ 601 h 650"/>
                  <a:gd name="T4" fmla="*/ 27 w 437"/>
                  <a:gd name="T5" fmla="*/ 568 h 650"/>
                  <a:gd name="T6" fmla="*/ 145 w 437"/>
                  <a:gd name="T7" fmla="*/ 530 h 650"/>
                  <a:gd name="T8" fmla="*/ 292 w 437"/>
                  <a:gd name="T9" fmla="*/ 498 h 650"/>
                  <a:gd name="T10" fmla="*/ 376 w 437"/>
                  <a:gd name="T11" fmla="*/ 479 h 650"/>
                  <a:gd name="T12" fmla="*/ 386 w 437"/>
                  <a:gd name="T13" fmla="*/ 462 h 650"/>
                  <a:gd name="T14" fmla="*/ 346 w 437"/>
                  <a:gd name="T15" fmla="*/ 414 h 650"/>
                  <a:gd name="T16" fmla="*/ 267 w 437"/>
                  <a:gd name="T17" fmla="*/ 343 h 650"/>
                  <a:gd name="T18" fmla="*/ 186 w 437"/>
                  <a:gd name="T19" fmla="*/ 283 h 650"/>
                  <a:gd name="T20" fmla="*/ 121 w 437"/>
                  <a:gd name="T21" fmla="*/ 250 h 650"/>
                  <a:gd name="T22" fmla="*/ 85 w 437"/>
                  <a:gd name="T23" fmla="*/ 217 h 650"/>
                  <a:gd name="T24" fmla="*/ 82 w 437"/>
                  <a:gd name="T25" fmla="*/ 193 h 650"/>
                  <a:gd name="T26" fmla="*/ 103 w 437"/>
                  <a:gd name="T27" fmla="*/ 171 h 650"/>
                  <a:gd name="T28" fmla="*/ 154 w 437"/>
                  <a:gd name="T29" fmla="*/ 160 h 650"/>
                  <a:gd name="T30" fmla="*/ 219 w 437"/>
                  <a:gd name="T31" fmla="*/ 119 h 650"/>
                  <a:gd name="T32" fmla="*/ 228 w 437"/>
                  <a:gd name="T33" fmla="*/ 79 h 650"/>
                  <a:gd name="T34" fmla="*/ 228 w 437"/>
                  <a:gd name="T35" fmla="*/ 22 h 650"/>
                  <a:gd name="T36" fmla="*/ 222 w 437"/>
                  <a:gd name="T37" fmla="*/ 0 h 650"/>
                  <a:gd name="T38" fmla="*/ 246 w 437"/>
                  <a:gd name="T39" fmla="*/ 5 h 650"/>
                  <a:gd name="T40" fmla="*/ 280 w 437"/>
                  <a:gd name="T41" fmla="*/ 54 h 650"/>
                  <a:gd name="T42" fmla="*/ 292 w 437"/>
                  <a:gd name="T43" fmla="*/ 106 h 650"/>
                  <a:gd name="T44" fmla="*/ 255 w 437"/>
                  <a:gd name="T45" fmla="*/ 144 h 650"/>
                  <a:gd name="T46" fmla="*/ 222 w 437"/>
                  <a:gd name="T47" fmla="*/ 155 h 650"/>
                  <a:gd name="T48" fmla="*/ 158 w 437"/>
                  <a:gd name="T49" fmla="*/ 185 h 650"/>
                  <a:gd name="T50" fmla="*/ 145 w 437"/>
                  <a:gd name="T51" fmla="*/ 201 h 650"/>
                  <a:gd name="T52" fmla="*/ 154 w 437"/>
                  <a:gd name="T53" fmla="*/ 217 h 650"/>
                  <a:gd name="T54" fmla="*/ 213 w 437"/>
                  <a:gd name="T55" fmla="*/ 262 h 650"/>
                  <a:gd name="T56" fmla="*/ 274 w 437"/>
                  <a:gd name="T57" fmla="*/ 286 h 650"/>
                  <a:gd name="T58" fmla="*/ 355 w 437"/>
                  <a:gd name="T59" fmla="*/ 348 h 650"/>
                  <a:gd name="T60" fmla="*/ 410 w 437"/>
                  <a:gd name="T61" fmla="*/ 422 h 650"/>
                  <a:gd name="T62" fmla="*/ 437 w 437"/>
                  <a:gd name="T63" fmla="*/ 479 h 650"/>
                  <a:gd name="T64" fmla="*/ 428 w 437"/>
                  <a:gd name="T65" fmla="*/ 498 h 650"/>
                  <a:gd name="T66" fmla="*/ 410 w 437"/>
                  <a:gd name="T67" fmla="*/ 511 h 650"/>
                  <a:gd name="T68" fmla="*/ 340 w 437"/>
                  <a:gd name="T69" fmla="*/ 536 h 650"/>
                  <a:gd name="T70" fmla="*/ 201 w 437"/>
                  <a:gd name="T71" fmla="*/ 577 h 650"/>
                  <a:gd name="T72" fmla="*/ 112 w 437"/>
                  <a:gd name="T73" fmla="*/ 612 h 650"/>
                  <a:gd name="T74" fmla="*/ 55 w 437"/>
                  <a:gd name="T75" fmla="*/ 642 h 650"/>
                  <a:gd name="T76" fmla="*/ 18 w 437"/>
                  <a:gd name="T77" fmla="*/ 650 h 650"/>
                  <a:gd name="T78" fmla="*/ 0 w 437"/>
                  <a:gd name="T79" fmla="*/ 644 h 65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437"/>
                  <a:gd name="T121" fmla="*/ 0 h 650"/>
                  <a:gd name="T122" fmla="*/ 437 w 437"/>
                  <a:gd name="T123" fmla="*/ 650 h 65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437" h="650">
                    <a:moveTo>
                      <a:pt x="0" y="644"/>
                    </a:moveTo>
                    <a:lnTo>
                      <a:pt x="0" y="601"/>
                    </a:lnTo>
                    <a:lnTo>
                      <a:pt x="27" y="568"/>
                    </a:lnTo>
                    <a:lnTo>
                      <a:pt x="145" y="530"/>
                    </a:lnTo>
                    <a:lnTo>
                      <a:pt x="292" y="498"/>
                    </a:lnTo>
                    <a:lnTo>
                      <a:pt x="376" y="479"/>
                    </a:lnTo>
                    <a:lnTo>
                      <a:pt x="386" y="462"/>
                    </a:lnTo>
                    <a:lnTo>
                      <a:pt x="346" y="414"/>
                    </a:lnTo>
                    <a:lnTo>
                      <a:pt x="267" y="343"/>
                    </a:lnTo>
                    <a:lnTo>
                      <a:pt x="186" y="283"/>
                    </a:lnTo>
                    <a:lnTo>
                      <a:pt x="121" y="250"/>
                    </a:lnTo>
                    <a:lnTo>
                      <a:pt x="85" y="217"/>
                    </a:lnTo>
                    <a:lnTo>
                      <a:pt x="82" y="193"/>
                    </a:lnTo>
                    <a:lnTo>
                      <a:pt x="103" y="171"/>
                    </a:lnTo>
                    <a:lnTo>
                      <a:pt x="154" y="160"/>
                    </a:lnTo>
                    <a:lnTo>
                      <a:pt x="219" y="119"/>
                    </a:lnTo>
                    <a:lnTo>
                      <a:pt x="228" y="79"/>
                    </a:lnTo>
                    <a:lnTo>
                      <a:pt x="228" y="22"/>
                    </a:lnTo>
                    <a:lnTo>
                      <a:pt x="222" y="0"/>
                    </a:lnTo>
                    <a:lnTo>
                      <a:pt x="246" y="5"/>
                    </a:lnTo>
                    <a:lnTo>
                      <a:pt x="280" y="54"/>
                    </a:lnTo>
                    <a:lnTo>
                      <a:pt x="292" y="106"/>
                    </a:lnTo>
                    <a:lnTo>
                      <a:pt x="255" y="144"/>
                    </a:lnTo>
                    <a:lnTo>
                      <a:pt x="222" y="155"/>
                    </a:lnTo>
                    <a:lnTo>
                      <a:pt x="158" y="185"/>
                    </a:lnTo>
                    <a:lnTo>
                      <a:pt x="145" y="201"/>
                    </a:lnTo>
                    <a:lnTo>
                      <a:pt x="154" y="217"/>
                    </a:lnTo>
                    <a:lnTo>
                      <a:pt x="213" y="262"/>
                    </a:lnTo>
                    <a:lnTo>
                      <a:pt x="274" y="286"/>
                    </a:lnTo>
                    <a:lnTo>
                      <a:pt x="355" y="348"/>
                    </a:lnTo>
                    <a:lnTo>
                      <a:pt x="410" y="422"/>
                    </a:lnTo>
                    <a:lnTo>
                      <a:pt x="437" y="479"/>
                    </a:lnTo>
                    <a:lnTo>
                      <a:pt x="428" y="498"/>
                    </a:lnTo>
                    <a:lnTo>
                      <a:pt x="410" y="511"/>
                    </a:lnTo>
                    <a:lnTo>
                      <a:pt x="340" y="536"/>
                    </a:lnTo>
                    <a:lnTo>
                      <a:pt x="201" y="577"/>
                    </a:lnTo>
                    <a:lnTo>
                      <a:pt x="112" y="612"/>
                    </a:lnTo>
                    <a:lnTo>
                      <a:pt x="55" y="642"/>
                    </a:lnTo>
                    <a:lnTo>
                      <a:pt x="18" y="650"/>
                    </a:lnTo>
                    <a:lnTo>
                      <a:pt x="0" y="64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92" name="Freeform 11"/>
              <p:cNvSpPr>
                <a:spLocks/>
              </p:cNvSpPr>
              <p:nvPr/>
            </p:nvSpPr>
            <p:spPr bwMode="auto">
              <a:xfrm>
                <a:off x="4705" y="1491"/>
                <a:ext cx="341" cy="463"/>
              </a:xfrm>
              <a:custGeom>
                <a:avLst/>
                <a:gdLst>
                  <a:gd name="T0" fmla="*/ 70 w 341"/>
                  <a:gd name="T1" fmla="*/ 376 h 463"/>
                  <a:gd name="T2" fmla="*/ 109 w 341"/>
                  <a:gd name="T3" fmla="*/ 417 h 463"/>
                  <a:gd name="T4" fmla="*/ 173 w 341"/>
                  <a:gd name="T5" fmla="*/ 455 h 463"/>
                  <a:gd name="T6" fmla="*/ 227 w 341"/>
                  <a:gd name="T7" fmla="*/ 463 h 463"/>
                  <a:gd name="T8" fmla="*/ 268 w 341"/>
                  <a:gd name="T9" fmla="*/ 455 h 463"/>
                  <a:gd name="T10" fmla="*/ 317 w 341"/>
                  <a:gd name="T11" fmla="*/ 423 h 463"/>
                  <a:gd name="T12" fmla="*/ 335 w 341"/>
                  <a:gd name="T13" fmla="*/ 357 h 463"/>
                  <a:gd name="T14" fmla="*/ 341 w 341"/>
                  <a:gd name="T15" fmla="*/ 308 h 463"/>
                  <a:gd name="T16" fmla="*/ 326 w 341"/>
                  <a:gd name="T17" fmla="*/ 262 h 463"/>
                  <a:gd name="T18" fmla="*/ 298 w 341"/>
                  <a:gd name="T19" fmla="*/ 205 h 463"/>
                  <a:gd name="T20" fmla="*/ 272 w 341"/>
                  <a:gd name="T21" fmla="*/ 155 h 463"/>
                  <a:gd name="T22" fmla="*/ 268 w 341"/>
                  <a:gd name="T23" fmla="*/ 144 h 463"/>
                  <a:gd name="T24" fmla="*/ 280 w 341"/>
                  <a:gd name="T25" fmla="*/ 87 h 463"/>
                  <a:gd name="T26" fmla="*/ 317 w 341"/>
                  <a:gd name="T27" fmla="*/ 30 h 463"/>
                  <a:gd name="T28" fmla="*/ 323 w 341"/>
                  <a:gd name="T29" fmla="*/ 13 h 463"/>
                  <a:gd name="T30" fmla="*/ 304 w 341"/>
                  <a:gd name="T31" fmla="*/ 0 h 463"/>
                  <a:gd name="T32" fmla="*/ 280 w 341"/>
                  <a:gd name="T33" fmla="*/ 0 h 463"/>
                  <a:gd name="T34" fmla="*/ 254 w 341"/>
                  <a:gd name="T35" fmla="*/ 74 h 463"/>
                  <a:gd name="T36" fmla="*/ 242 w 341"/>
                  <a:gd name="T37" fmla="*/ 122 h 463"/>
                  <a:gd name="T38" fmla="*/ 209 w 341"/>
                  <a:gd name="T39" fmla="*/ 90 h 463"/>
                  <a:gd name="T40" fmla="*/ 181 w 341"/>
                  <a:gd name="T41" fmla="*/ 65 h 463"/>
                  <a:gd name="T42" fmla="*/ 124 w 341"/>
                  <a:gd name="T43" fmla="*/ 46 h 463"/>
                  <a:gd name="T44" fmla="*/ 82 w 341"/>
                  <a:gd name="T45" fmla="*/ 46 h 463"/>
                  <a:gd name="T46" fmla="*/ 18 w 341"/>
                  <a:gd name="T47" fmla="*/ 74 h 463"/>
                  <a:gd name="T48" fmla="*/ 0 w 341"/>
                  <a:gd name="T49" fmla="*/ 152 h 463"/>
                  <a:gd name="T50" fmla="*/ 15 w 341"/>
                  <a:gd name="T51" fmla="*/ 254 h 463"/>
                  <a:gd name="T52" fmla="*/ 43 w 341"/>
                  <a:gd name="T53" fmla="*/ 349 h 463"/>
                  <a:gd name="T54" fmla="*/ 70 w 341"/>
                  <a:gd name="T55" fmla="*/ 376 h 463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341"/>
                  <a:gd name="T85" fmla="*/ 0 h 463"/>
                  <a:gd name="T86" fmla="*/ 341 w 341"/>
                  <a:gd name="T87" fmla="*/ 463 h 463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341" h="463">
                    <a:moveTo>
                      <a:pt x="70" y="376"/>
                    </a:moveTo>
                    <a:lnTo>
                      <a:pt x="109" y="417"/>
                    </a:lnTo>
                    <a:lnTo>
                      <a:pt x="173" y="455"/>
                    </a:lnTo>
                    <a:lnTo>
                      <a:pt x="227" y="463"/>
                    </a:lnTo>
                    <a:lnTo>
                      <a:pt x="268" y="455"/>
                    </a:lnTo>
                    <a:lnTo>
                      <a:pt x="317" y="423"/>
                    </a:lnTo>
                    <a:lnTo>
                      <a:pt x="335" y="357"/>
                    </a:lnTo>
                    <a:lnTo>
                      <a:pt x="341" y="308"/>
                    </a:lnTo>
                    <a:lnTo>
                      <a:pt x="326" y="262"/>
                    </a:lnTo>
                    <a:lnTo>
                      <a:pt x="298" y="205"/>
                    </a:lnTo>
                    <a:lnTo>
                      <a:pt x="272" y="155"/>
                    </a:lnTo>
                    <a:lnTo>
                      <a:pt x="268" y="144"/>
                    </a:lnTo>
                    <a:lnTo>
                      <a:pt x="280" y="87"/>
                    </a:lnTo>
                    <a:lnTo>
                      <a:pt x="317" y="30"/>
                    </a:lnTo>
                    <a:lnTo>
                      <a:pt x="323" y="13"/>
                    </a:lnTo>
                    <a:lnTo>
                      <a:pt x="304" y="0"/>
                    </a:lnTo>
                    <a:lnTo>
                      <a:pt x="280" y="0"/>
                    </a:lnTo>
                    <a:lnTo>
                      <a:pt x="254" y="74"/>
                    </a:lnTo>
                    <a:lnTo>
                      <a:pt x="242" y="122"/>
                    </a:lnTo>
                    <a:lnTo>
                      <a:pt x="209" y="90"/>
                    </a:lnTo>
                    <a:lnTo>
                      <a:pt x="181" y="65"/>
                    </a:lnTo>
                    <a:lnTo>
                      <a:pt x="124" y="46"/>
                    </a:lnTo>
                    <a:lnTo>
                      <a:pt x="82" y="46"/>
                    </a:lnTo>
                    <a:lnTo>
                      <a:pt x="18" y="74"/>
                    </a:lnTo>
                    <a:lnTo>
                      <a:pt x="0" y="152"/>
                    </a:lnTo>
                    <a:lnTo>
                      <a:pt x="15" y="254"/>
                    </a:lnTo>
                    <a:lnTo>
                      <a:pt x="43" y="349"/>
                    </a:lnTo>
                    <a:lnTo>
                      <a:pt x="70" y="376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178" name="Group 12"/>
            <p:cNvGrpSpPr>
              <a:grpSpLocks/>
            </p:cNvGrpSpPr>
            <p:nvPr/>
          </p:nvGrpSpPr>
          <p:grpSpPr bwMode="auto">
            <a:xfrm>
              <a:off x="5232" y="1104"/>
              <a:ext cx="433" cy="337"/>
              <a:chOff x="4992" y="768"/>
              <a:chExt cx="433" cy="337"/>
            </a:xfrm>
          </p:grpSpPr>
          <p:graphicFrame>
            <p:nvGraphicFramePr>
              <p:cNvPr id="7170" name="Object 13"/>
              <p:cNvGraphicFramePr>
                <a:graphicFrameLocks noChangeAspect="1"/>
              </p:cNvGraphicFramePr>
              <p:nvPr/>
            </p:nvGraphicFramePr>
            <p:xfrm>
              <a:off x="4992" y="768"/>
              <a:ext cx="433" cy="3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7339" name="Clip" r:id="rId4" imgW="2738520" imgH="2133000" progId="MS_ClipArt_Gallery.2">
                      <p:embed/>
                    </p:oleObj>
                  </mc:Choice>
                  <mc:Fallback>
                    <p:oleObj name="Clip" r:id="rId4" imgW="2738520" imgH="2133000" progId="MS_ClipArt_Gallery.2">
                      <p:embed/>
                      <p:pic>
                        <p:nvPicPr>
                          <p:cNvPr id="0" name="Object 1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5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992" y="768"/>
                            <a:ext cx="433" cy="3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blurRad="63500" dist="38099" dir="2700000" algn="ctr" rotWithShape="0">
                                    <a:srgbClr val="000000">
                                      <a:alpha val="74998"/>
                                    </a:srgbClr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sp>
            <p:nvSpPr>
              <p:cNvPr id="7186" name="Text Box 14"/>
              <p:cNvSpPr txBox="1">
                <a:spLocks noChangeArrowheads="1"/>
              </p:cNvSpPr>
              <p:nvPr/>
            </p:nvSpPr>
            <p:spPr bwMode="auto">
              <a:xfrm>
                <a:off x="5072" y="768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800" dirty="0">
                    <a:solidFill>
                      <a:schemeClr val="bg2"/>
                    </a:solidFill>
                    <a:latin typeface="Comic Sans MS" charset="0"/>
                  </a:rPr>
                  <a:t>B</a:t>
                </a:r>
                <a:endParaRPr lang="en-US" sz="1600" dirty="0">
                  <a:latin typeface="Comic Sans MS" charset="0"/>
                </a:endParaRPr>
              </a:p>
            </p:txBody>
          </p:sp>
        </p:grpSp>
        <p:grpSp>
          <p:nvGrpSpPr>
            <p:cNvPr id="7179" name="Group 15"/>
            <p:cNvGrpSpPr>
              <a:grpSpLocks/>
            </p:cNvGrpSpPr>
            <p:nvPr/>
          </p:nvGrpSpPr>
          <p:grpSpPr bwMode="auto">
            <a:xfrm>
              <a:off x="4464" y="1392"/>
              <a:ext cx="429" cy="337"/>
              <a:chOff x="4418" y="1200"/>
              <a:chExt cx="429" cy="337"/>
            </a:xfrm>
          </p:grpSpPr>
          <p:grpSp>
            <p:nvGrpSpPr>
              <p:cNvPr id="7180" name="Group 16"/>
              <p:cNvGrpSpPr>
                <a:grpSpLocks/>
              </p:cNvGrpSpPr>
              <p:nvPr/>
            </p:nvGrpSpPr>
            <p:grpSpPr bwMode="auto">
              <a:xfrm flipH="1">
                <a:off x="4418" y="1200"/>
                <a:ext cx="429" cy="337"/>
                <a:chOff x="4418" y="1200"/>
                <a:chExt cx="429" cy="337"/>
              </a:xfrm>
            </p:grpSpPr>
            <p:sp>
              <p:nvSpPr>
                <p:cNvPr id="7182" name="Freeform 17"/>
                <p:cNvSpPr>
                  <a:spLocks/>
                </p:cNvSpPr>
                <p:nvPr/>
              </p:nvSpPr>
              <p:spPr bwMode="auto">
                <a:xfrm>
                  <a:off x="4418" y="1200"/>
                  <a:ext cx="429" cy="337"/>
                </a:xfrm>
                <a:custGeom>
                  <a:avLst/>
                  <a:gdLst>
                    <a:gd name="T0" fmla="*/ 8 w 3001"/>
                    <a:gd name="T1" fmla="*/ 38 h 2359"/>
                    <a:gd name="T2" fmla="*/ 6 w 3001"/>
                    <a:gd name="T3" fmla="*/ 38 h 2359"/>
                    <a:gd name="T4" fmla="*/ 5 w 3001"/>
                    <a:gd name="T5" fmla="*/ 38 h 2359"/>
                    <a:gd name="T6" fmla="*/ 5 w 3001"/>
                    <a:gd name="T7" fmla="*/ 38 h 2359"/>
                    <a:gd name="T8" fmla="*/ 4 w 3001"/>
                    <a:gd name="T9" fmla="*/ 38 h 2359"/>
                    <a:gd name="T10" fmla="*/ 3 w 3001"/>
                    <a:gd name="T11" fmla="*/ 38 h 2359"/>
                    <a:gd name="T12" fmla="*/ 2 w 3001"/>
                    <a:gd name="T13" fmla="*/ 39 h 2359"/>
                    <a:gd name="T14" fmla="*/ 2 w 3001"/>
                    <a:gd name="T15" fmla="*/ 40 h 2359"/>
                    <a:gd name="T16" fmla="*/ 1 w 3001"/>
                    <a:gd name="T17" fmla="*/ 42 h 2359"/>
                    <a:gd name="T18" fmla="*/ 0 w 3001"/>
                    <a:gd name="T19" fmla="*/ 44 h 2359"/>
                    <a:gd name="T20" fmla="*/ 0 w 3001"/>
                    <a:gd name="T21" fmla="*/ 46 h 2359"/>
                    <a:gd name="T22" fmla="*/ 1 w 3001"/>
                    <a:gd name="T23" fmla="*/ 47 h 2359"/>
                    <a:gd name="T24" fmla="*/ 2 w 3001"/>
                    <a:gd name="T25" fmla="*/ 48 h 2359"/>
                    <a:gd name="T26" fmla="*/ 3 w 3001"/>
                    <a:gd name="T27" fmla="*/ 48 h 2359"/>
                    <a:gd name="T28" fmla="*/ 5 w 3001"/>
                    <a:gd name="T29" fmla="*/ 48 h 2359"/>
                    <a:gd name="T30" fmla="*/ 9 w 3001"/>
                    <a:gd name="T31" fmla="*/ 48 h 2359"/>
                    <a:gd name="T32" fmla="*/ 13 w 3001"/>
                    <a:gd name="T33" fmla="*/ 48 h 2359"/>
                    <a:gd name="T34" fmla="*/ 19 w 3001"/>
                    <a:gd name="T35" fmla="*/ 48 h 2359"/>
                    <a:gd name="T36" fmla="*/ 25 w 3001"/>
                    <a:gd name="T37" fmla="*/ 48 h 2359"/>
                    <a:gd name="T38" fmla="*/ 31 w 3001"/>
                    <a:gd name="T39" fmla="*/ 48 h 2359"/>
                    <a:gd name="T40" fmla="*/ 37 w 3001"/>
                    <a:gd name="T41" fmla="*/ 47 h 2359"/>
                    <a:gd name="T42" fmla="*/ 41 w 3001"/>
                    <a:gd name="T43" fmla="*/ 47 h 2359"/>
                    <a:gd name="T44" fmla="*/ 45 w 3001"/>
                    <a:gd name="T45" fmla="*/ 47 h 2359"/>
                    <a:gd name="T46" fmla="*/ 46 w 3001"/>
                    <a:gd name="T47" fmla="*/ 47 h 2359"/>
                    <a:gd name="T48" fmla="*/ 49 w 3001"/>
                    <a:gd name="T49" fmla="*/ 46 h 2359"/>
                    <a:gd name="T50" fmla="*/ 52 w 3001"/>
                    <a:gd name="T51" fmla="*/ 40 h 2359"/>
                    <a:gd name="T52" fmla="*/ 53 w 3001"/>
                    <a:gd name="T53" fmla="*/ 31 h 2359"/>
                    <a:gd name="T54" fmla="*/ 54 w 3001"/>
                    <a:gd name="T55" fmla="*/ 22 h 2359"/>
                    <a:gd name="T56" fmla="*/ 54 w 3001"/>
                    <a:gd name="T57" fmla="*/ 14 h 2359"/>
                    <a:gd name="T58" fmla="*/ 54 w 3001"/>
                    <a:gd name="T59" fmla="*/ 10 h 2359"/>
                    <a:gd name="T60" fmla="*/ 55 w 3001"/>
                    <a:gd name="T61" fmla="*/ 10 h 2359"/>
                    <a:gd name="T62" fmla="*/ 56 w 3001"/>
                    <a:gd name="T63" fmla="*/ 10 h 2359"/>
                    <a:gd name="T64" fmla="*/ 57 w 3001"/>
                    <a:gd name="T65" fmla="*/ 10 h 2359"/>
                    <a:gd name="T66" fmla="*/ 58 w 3001"/>
                    <a:gd name="T67" fmla="*/ 10 h 2359"/>
                    <a:gd name="T68" fmla="*/ 60 w 3001"/>
                    <a:gd name="T69" fmla="*/ 9 h 2359"/>
                    <a:gd name="T70" fmla="*/ 61 w 3001"/>
                    <a:gd name="T71" fmla="*/ 7 h 2359"/>
                    <a:gd name="T72" fmla="*/ 61 w 3001"/>
                    <a:gd name="T73" fmla="*/ 4 h 2359"/>
                    <a:gd name="T74" fmla="*/ 61 w 3001"/>
                    <a:gd name="T75" fmla="*/ 2 h 2359"/>
                    <a:gd name="T76" fmla="*/ 61 w 3001"/>
                    <a:gd name="T77" fmla="*/ 1 h 2359"/>
                    <a:gd name="T78" fmla="*/ 60 w 3001"/>
                    <a:gd name="T79" fmla="*/ 1 h 2359"/>
                    <a:gd name="T80" fmla="*/ 59 w 3001"/>
                    <a:gd name="T81" fmla="*/ 0 h 2359"/>
                    <a:gd name="T82" fmla="*/ 58 w 3001"/>
                    <a:gd name="T83" fmla="*/ 0 h 2359"/>
                    <a:gd name="T84" fmla="*/ 57 w 3001"/>
                    <a:gd name="T85" fmla="*/ 0 h 2359"/>
                    <a:gd name="T86" fmla="*/ 55 w 3001"/>
                    <a:gd name="T87" fmla="*/ 0 h 2359"/>
                    <a:gd name="T88" fmla="*/ 53 w 3001"/>
                    <a:gd name="T89" fmla="*/ 0 h 2359"/>
                    <a:gd name="T90" fmla="*/ 49 w 3001"/>
                    <a:gd name="T91" fmla="*/ 0 h 2359"/>
                    <a:gd name="T92" fmla="*/ 44 w 3001"/>
                    <a:gd name="T93" fmla="*/ 0 h 2359"/>
                    <a:gd name="T94" fmla="*/ 38 w 3001"/>
                    <a:gd name="T95" fmla="*/ 1 h 2359"/>
                    <a:gd name="T96" fmla="*/ 33 w 3001"/>
                    <a:gd name="T97" fmla="*/ 1 h 2359"/>
                    <a:gd name="T98" fmla="*/ 28 w 3001"/>
                    <a:gd name="T99" fmla="*/ 1 h 2359"/>
                    <a:gd name="T100" fmla="*/ 23 w 3001"/>
                    <a:gd name="T101" fmla="*/ 1 h 2359"/>
                    <a:gd name="T102" fmla="*/ 19 w 3001"/>
                    <a:gd name="T103" fmla="*/ 1 h 2359"/>
                    <a:gd name="T104" fmla="*/ 17 w 3001"/>
                    <a:gd name="T105" fmla="*/ 2 h 2359"/>
                    <a:gd name="T106" fmla="*/ 15 w 3001"/>
                    <a:gd name="T107" fmla="*/ 2 h 2359"/>
                    <a:gd name="T108" fmla="*/ 12 w 3001"/>
                    <a:gd name="T109" fmla="*/ 5 h 2359"/>
                    <a:gd name="T110" fmla="*/ 10 w 3001"/>
                    <a:gd name="T111" fmla="*/ 12 h 2359"/>
                    <a:gd name="T112" fmla="*/ 9 w 3001"/>
                    <a:gd name="T113" fmla="*/ 20 h 2359"/>
                    <a:gd name="T114" fmla="*/ 9 w 3001"/>
                    <a:gd name="T115" fmla="*/ 29 h 2359"/>
                    <a:gd name="T116" fmla="*/ 8 w 3001"/>
                    <a:gd name="T117" fmla="*/ 38 h 2359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3001"/>
                    <a:gd name="T178" fmla="*/ 0 h 2359"/>
                    <a:gd name="T179" fmla="*/ 3001 w 3001"/>
                    <a:gd name="T180" fmla="*/ 2359 h 2359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3001" h="2359">
                      <a:moveTo>
                        <a:pt x="383" y="1849"/>
                      </a:moveTo>
                      <a:lnTo>
                        <a:pt x="379" y="1849"/>
                      </a:lnTo>
                      <a:lnTo>
                        <a:pt x="368" y="1849"/>
                      </a:lnTo>
                      <a:lnTo>
                        <a:pt x="351" y="1849"/>
                      </a:lnTo>
                      <a:lnTo>
                        <a:pt x="331" y="1849"/>
                      </a:lnTo>
                      <a:lnTo>
                        <a:pt x="310" y="1849"/>
                      </a:lnTo>
                      <a:lnTo>
                        <a:pt x="289" y="1849"/>
                      </a:lnTo>
                      <a:lnTo>
                        <a:pt x="268" y="1849"/>
                      </a:lnTo>
                      <a:lnTo>
                        <a:pt x="252" y="1849"/>
                      </a:lnTo>
                      <a:lnTo>
                        <a:pt x="244" y="1849"/>
                      </a:lnTo>
                      <a:lnTo>
                        <a:pt x="236" y="1850"/>
                      </a:lnTo>
                      <a:lnTo>
                        <a:pt x="226" y="1852"/>
                      </a:lnTo>
                      <a:lnTo>
                        <a:pt x="216" y="1854"/>
                      </a:lnTo>
                      <a:lnTo>
                        <a:pt x="205" y="1857"/>
                      </a:lnTo>
                      <a:lnTo>
                        <a:pt x="193" y="1862"/>
                      </a:lnTo>
                      <a:lnTo>
                        <a:pt x="181" y="1867"/>
                      </a:lnTo>
                      <a:lnTo>
                        <a:pt x="169" y="1872"/>
                      </a:lnTo>
                      <a:lnTo>
                        <a:pt x="157" y="1879"/>
                      </a:lnTo>
                      <a:lnTo>
                        <a:pt x="145" y="1887"/>
                      </a:lnTo>
                      <a:lnTo>
                        <a:pt x="133" y="1896"/>
                      </a:lnTo>
                      <a:lnTo>
                        <a:pt x="121" y="1906"/>
                      </a:lnTo>
                      <a:lnTo>
                        <a:pt x="109" y="1917"/>
                      </a:lnTo>
                      <a:lnTo>
                        <a:pt x="98" y="1930"/>
                      </a:lnTo>
                      <a:lnTo>
                        <a:pt x="88" y="1944"/>
                      </a:lnTo>
                      <a:lnTo>
                        <a:pt x="79" y="1960"/>
                      </a:lnTo>
                      <a:lnTo>
                        <a:pt x="57" y="2003"/>
                      </a:lnTo>
                      <a:lnTo>
                        <a:pt x="38" y="2048"/>
                      </a:lnTo>
                      <a:lnTo>
                        <a:pt x="21" y="2091"/>
                      </a:lnTo>
                      <a:lnTo>
                        <a:pt x="10" y="2133"/>
                      </a:lnTo>
                      <a:lnTo>
                        <a:pt x="3" y="2173"/>
                      </a:lnTo>
                      <a:lnTo>
                        <a:pt x="0" y="2210"/>
                      </a:lnTo>
                      <a:lnTo>
                        <a:pt x="1" y="2244"/>
                      </a:lnTo>
                      <a:lnTo>
                        <a:pt x="8" y="2274"/>
                      </a:lnTo>
                      <a:lnTo>
                        <a:pt x="13" y="2286"/>
                      </a:lnTo>
                      <a:lnTo>
                        <a:pt x="20" y="2299"/>
                      </a:lnTo>
                      <a:lnTo>
                        <a:pt x="31" y="2313"/>
                      </a:lnTo>
                      <a:lnTo>
                        <a:pt x="44" y="2327"/>
                      </a:lnTo>
                      <a:lnTo>
                        <a:pt x="59" y="2340"/>
                      </a:lnTo>
                      <a:lnTo>
                        <a:pt x="77" y="2350"/>
                      </a:lnTo>
                      <a:lnTo>
                        <a:pt x="98" y="2357"/>
                      </a:lnTo>
                      <a:lnTo>
                        <a:pt x="123" y="2359"/>
                      </a:lnTo>
                      <a:lnTo>
                        <a:pt x="136" y="2359"/>
                      </a:lnTo>
                      <a:lnTo>
                        <a:pt x="160" y="2359"/>
                      </a:lnTo>
                      <a:lnTo>
                        <a:pt x="195" y="2358"/>
                      </a:lnTo>
                      <a:lnTo>
                        <a:pt x="238" y="2357"/>
                      </a:lnTo>
                      <a:lnTo>
                        <a:pt x="291" y="2356"/>
                      </a:lnTo>
                      <a:lnTo>
                        <a:pt x="350" y="2355"/>
                      </a:lnTo>
                      <a:lnTo>
                        <a:pt x="418" y="2354"/>
                      </a:lnTo>
                      <a:lnTo>
                        <a:pt x="492" y="2352"/>
                      </a:lnTo>
                      <a:lnTo>
                        <a:pt x="572" y="2351"/>
                      </a:lnTo>
                      <a:lnTo>
                        <a:pt x="656" y="2349"/>
                      </a:lnTo>
                      <a:lnTo>
                        <a:pt x="745" y="2348"/>
                      </a:lnTo>
                      <a:lnTo>
                        <a:pt x="837" y="2346"/>
                      </a:lnTo>
                      <a:lnTo>
                        <a:pt x="932" y="2344"/>
                      </a:lnTo>
                      <a:lnTo>
                        <a:pt x="1029" y="2342"/>
                      </a:lnTo>
                      <a:lnTo>
                        <a:pt x="1128" y="2340"/>
                      </a:lnTo>
                      <a:lnTo>
                        <a:pt x="1227" y="2338"/>
                      </a:lnTo>
                      <a:lnTo>
                        <a:pt x="1326" y="2336"/>
                      </a:lnTo>
                      <a:lnTo>
                        <a:pt x="1423" y="2334"/>
                      </a:lnTo>
                      <a:lnTo>
                        <a:pt x="1519" y="2332"/>
                      </a:lnTo>
                      <a:lnTo>
                        <a:pt x="1612" y="2330"/>
                      </a:lnTo>
                      <a:lnTo>
                        <a:pt x="1702" y="2328"/>
                      </a:lnTo>
                      <a:lnTo>
                        <a:pt x="1789" y="2327"/>
                      </a:lnTo>
                      <a:lnTo>
                        <a:pt x="1870" y="2325"/>
                      </a:lnTo>
                      <a:lnTo>
                        <a:pt x="1946" y="2324"/>
                      </a:lnTo>
                      <a:lnTo>
                        <a:pt x="2017" y="2322"/>
                      </a:lnTo>
                      <a:lnTo>
                        <a:pt x="2080" y="2321"/>
                      </a:lnTo>
                      <a:lnTo>
                        <a:pt x="2136" y="2320"/>
                      </a:lnTo>
                      <a:lnTo>
                        <a:pt x="2182" y="2319"/>
                      </a:lnTo>
                      <a:lnTo>
                        <a:pt x="2220" y="2318"/>
                      </a:lnTo>
                      <a:lnTo>
                        <a:pt x="2248" y="2317"/>
                      </a:lnTo>
                      <a:lnTo>
                        <a:pt x="2265" y="2317"/>
                      </a:lnTo>
                      <a:lnTo>
                        <a:pt x="2271" y="2317"/>
                      </a:lnTo>
                      <a:lnTo>
                        <a:pt x="2343" y="2299"/>
                      </a:lnTo>
                      <a:lnTo>
                        <a:pt x="2405" y="2251"/>
                      </a:lnTo>
                      <a:lnTo>
                        <a:pt x="2457" y="2175"/>
                      </a:lnTo>
                      <a:lnTo>
                        <a:pt x="2501" y="2076"/>
                      </a:lnTo>
                      <a:lnTo>
                        <a:pt x="2537" y="1957"/>
                      </a:lnTo>
                      <a:lnTo>
                        <a:pt x="2568" y="1822"/>
                      </a:lnTo>
                      <a:lnTo>
                        <a:pt x="2591" y="1675"/>
                      </a:lnTo>
                      <a:lnTo>
                        <a:pt x="2609" y="1522"/>
                      </a:lnTo>
                      <a:lnTo>
                        <a:pt x="2621" y="1365"/>
                      </a:lnTo>
                      <a:lnTo>
                        <a:pt x="2630" y="1208"/>
                      </a:lnTo>
                      <a:lnTo>
                        <a:pt x="2637" y="1056"/>
                      </a:lnTo>
                      <a:lnTo>
                        <a:pt x="2640" y="912"/>
                      </a:lnTo>
                      <a:lnTo>
                        <a:pt x="2641" y="781"/>
                      </a:lnTo>
                      <a:lnTo>
                        <a:pt x="2641" y="665"/>
                      </a:lnTo>
                      <a:lnTo>
                        <a:pt x="2640" y="570"/>
                      </a:lnTo>
                      <a:lnTo>
                        <a:pt x="2640" y="500"/>
                      </a:lnTo>
                      <a:lnTo>
                        <a:pt x="2644" y="500"/>
                      </a:lnTo>
                      <a:lnTo>
                        <a:pt x="2655" y="500"/>
                      </a:lnTo>
                      <a:lnTo>
                        <a:pt x="2671" y="500"/>
                      </a:lnTo>
                      <a:lnTo>
                        <a:pt x="2691" y="500"/>
                      </a:lnTo>
                      <a:lnTo>
                        <a:pt x="2711" y="500"/>
                      </a:lnTo>
                      <a:lnTo>
                        <a:pt x="2733" y="500"/>
                      </a:lnTo>
                      <a:lnTo>
                        <a:pt x="2750" y="500"/>
                      </a:lnTo>
                      <a:lnTo>
                        <a:pt x="2764" y="500"/>
                      </a:lnTo>
                      <a:lnTo>
                        <a:pt x="2776" y="500"/>
                      </a:lnTo>
                      <a:lnTo>
                        <a:pt x="2792" y="498"/>
                      </a:lnTo>
                      <a:lnTo>
                        <a:pt x="2811" y="496"/>
                      </a:lnTo>
                      <a:lnTo>
                        <a:pt x="2831" y="491"/>
                      </a:lnTo>
                      <a:lnTo>
                        <a:pt x="2852" y="483"/>
                      </a:lnTo>
                      <a:lnTo>
                        <a:pt x="2875" y="470"/>
                      </a:lnTo>
                      <a:lnTo>
                        <a:pt x="2899" y="452"/>
                      </a:lnTo>
                      <a:lnTo>
                        <a:pt x="2922" y="427"/>
                      </a:lnTo>
                      <a:lnTo>
                        <a:pt x="2946" y="393"/>
                      </a:lnTo>
                      <a:lnTo>
                        <a:pt x="2965" y="358"/>
                      </a:lnTo>
                      <a:lnTo>
                        <a:pt x="2980" y="324"/>
                      </a:lnTo>
                      <a:lnTo>
                        <a:pt x="2991" y="287"/>
                      </a:lnTo>
                      <a:lnTo>
                        <a:pt x="2997" y="250"/>
                      </a:lnTo>
                      <a:lnTo>
                        <a:pt x="3001" y="212"/>
                      </a:lnTo>
                      <a:lnTo>
                        <a:pt x="3001" y="174"/>
                      </a:lnTo>
                      <a:lnTo>
                        <a:pt x="2999" y="134"/>
                      </a:lnTo>
                      <a:lnTo>
                        <a:pt x="2997" y="117"/>
                      </a:lnTo>
                      <a:lnTo>
                        <a:pt x="2993" y="101"/>
                      </a:lnTo>
                      <a:lnTo>
                        <a:pt x="2989" y="86"/>
                      </a:lnTo>
                      <a:lnTo>
                        <a:pt x="2983" y="73"/>
                      </a:lnTo>
                      <a:lnTo>
                        <a:pt x="2976" y="61"/>
                      </a:lnTo>
                      <a:lnTo>
                        <a:pt x="2966" y="50"/>
                      </a:lnTo>
                      <a:lnTo>
                        <a:pt x="2955" y="39"/>
                      </a:lnTo>
                      <a:lnTo>
                        <a:pt x="2943" y="31"/>
                      </a:lnTo>
                      <a:lnTo>
                        <a:pt x="2929" y="23"/>
                      </a:lnTo>
                      <a:lnTo>
                        <a:pt x="2913" y="17"/>
                      </a:lnTo>
                      <a:lnTo>
                        <a:pt x="2896" y="12"/>
                      </a:lnTo>
                      <a:lnTo>
                        <a:pt x="2875" y="7"/>
                      </a:lnTo>
                      <a:lnTo>
                        <a:pt x="2853" y="4"/>
                      </a:lnTo>
                      <a:lnTo>
                        <a:pt x="2829" y="2"/>
                      </a:lnTo>
                      <a:lnTo>
                        <a:pt x="2802" y="0"/>
                      </a:lnTo>
                      <a:lnTo>
                        <a:pt x="2773" y="0"/>
                      </a:lnTo>
                      <a:lnTo>
                        <a:pt x="2763" y="0"/>
                      </a:lnTo>
                      <a:lnTo>
                        <a:pt x="2743" y="1"/>
                      </a:lnTo>
                      <a:lnTo>
                        <a:pt x="2713" y="2"/>
                      </a:lnTo>
                      <a:lnTo>
                        <a:pt x="2675" y="3"/>
                      </a:lnTo>
                      <a:lnTo>
                        <a:pt x="2629" y="5"/>
                      </a:lnTo>
                      <a:lnTo>
                        <a:pt x="2576" y="7"/>
                      </a:lnTo>
                      <a:lnTo>
                        <a:pt x="2516" y="9"/>
                      </a:lnTo>
                      <a:lnTo>
                        <a:pt x="2450" y="12"/>
                      </a:lnTo>
                      <a:lnTo>
                        <a:pt x="2379" y="15"/>
                      </a:lnTo>
                      <a:lnTo>
                        <a:pt x="2305" y="18"/>
                      </a:lnTo>
                      <a:lnTo>
                        <a:pt x="2225" y="21"/>
                      </a:lnTo>
                      <a:lnTo>
                        <a:pt x="2142" y="24"/>
                      </a:lnTo>
                      <a:lnTo>
                        <a:pt x="2057" y="28"/>
                      </a:lnTo>
                      <a:lnTo>
                        <a:pt x="1970" y="31"/>
                      </a:lnTo>
                      <a:lnTo>
                        <a:pt x="1881" y="35"/>
                      </a:lnTo>
                      <a:lnTo>
                        <a:pt x="1791" y="38"/>
                      </a:lnTo>
                      <a:lnTo>
                        <a:pt x="1701" y="42"/>
                      </a:lnTo>
                      <a:lnTo>
                        <a:pt x="1612" y="47"/>
                      </a:lnTo>
                      <a:lnTo>
                        <a:pt x="1525" y="50"/>
                      </a:lnTo>
                      <a:lnTo>
                        <a:pt x="1439" y="54"/>
                      </a:lnTo>
                      <a:lnTo>
                        <a:pt x="1356" y="57"/>
                      </a:lnTo>
                      <a:lnTo>
                        <a:pt x="1276" y="60"/>
                      </a:lnTo>
                      <a:lnTo>
                        <a:pt x="1199" y="63"/>
                      </a:lnTo>
                      <a:lnTo>
                        <a:pt x="1129" y="66"/>
                      </a:lnTo>
                      <a:lnTo>
                        <a:pt x="1062" y="69"/>
                      </a:lnTo>
                      <a:lnTo>
                        <a:pt x="1001" y="71"/>
                      </a:lnTo>
                      <a:lnTo>
                        <a:pt x="947" y="73"/>
                      </a:lnTo>
                      <a:lnTo>
                        <a:pt x="900" y="75"/>
                      </a:lnTo>
                      <a:lnTo>
                        <a:pt x="861" y="76"/>
                      </a:lnTo>
                      <a:lnTo>
                        <a:pt x="830" y="77"/>
                      </a:lnTo>
                      <a:lnTo>
                        <a:pt x="809" y="78"/>
                      </a:lnTo>
                      <a:lnTo>
                        <a:pt x="797" y="78"/>
                      </a:lnTo>
                      <a:lnTo>
                        <a:pt x="725" y="91"/>
                      </a:lnTo>
                      <a:lnTo>
                        <a:pt x="664" y="127"/>
                      </a:lnTo>
                      <a:lnTo>
                        <a:pt x="612" y="185"/>
                      </a:lnTo>
                      <a:lnTo>
                        <a:pt x="570" y="263"/>
                      </a:lnTo>
                      <a:lnTo>
                        <a:pt x="535" y="357"/>
                      </a:lnTo>
                      <a:lnTo>
                        <a:pt x="507" y="466"/>
                      </a:lnTo>
                      <a:lnTo>
                        <a:pt x="485" y="587"/>
                      </a:lnTo>
                      <a:lnTo>
                        <a:pt x="468" y="719"/>
                      </a:lnTo>
                      <a:lnTo>
                        <a:pt x="454" y="858"/>
                      </a:lnTo>
                      <a:lnTo>
                        <a:pt x="443" y="1002"/>
                      </a:lnTo>
                      <a:lnTo>
                        <a:pt x="434" y="1150"/>
                      </a:lnTo>
                      <a:lnTo>
                        <a:pt x="426" y="1297"/>
                      </a:lnTo>
                      <a:lnTo>
                        <a:pt x="418" y="1444"/>
                      </a:lnTo>
                      <a:lnTo>
                        <a:pt x="409" y="1586"/>
                      </a:lnTo>
                      <a:lnTo>
                        <a:pt x="397" y="1722"/>
                      </a:lnTo>
                      <a:lnTo>
                        <a:pt x="383" y="184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3" name="Freeform 18"/>
                <p:cNvSpPr>
                  <a:spLocks/>
                </p:cNvSpPr>
                <p:nvPr/>
              </p:nvSpPr>
              <p:spPr bwMode="auto">
                <a:xfrm>
                  <a:off x="4424" y="1472"/>
                  <a:ext cx="47" cy="57"/>
                </a:xfrm>
                <a:custGeom>
                  <a:avLst/>
                  <a:gdLst>
                    <a:gd name="T0" fmla="*/ 2 w 334"/>
                    <a:gd name="T1" fmla="*/ 3 h 399"/>
                    <a:gd name="T2" fmla="*/ 3 w 334"/>
                    <a:gd name="T3" fmla="*/ 2 h 399"/>
                    <a:gd name="T4" fmla="*/ 3 w 334"/>
                    <a:gd name="T5" fmla="*/ 3 h 399"/>
                    <a:gd name="T6" fmla="*/ 3 w 334"/>
                    <a:gd name="T7" fmla="*/ 4 h 399"/>
                    <a:gd name="T8" fmla="*/ 4 w 334"/>
                    <a:gd name="T9" fmla="*/ 4 h 399"/>
                    <a:gd name="T10" fmla="*/ 3 w 334"/>
                    <a:gd name="T11" fmla="*/ 4 h 399"/>
                    <a:gd name="T12" fmla="*/ 4 w 334"/>
                    <a:gd name="T13" fmla="*/ 4 h 399"/>
                    <a:gd name="T14" fmla="*/ 3 w 334"/>
                    <a:gd name="T15" fmla="*/ 3 h 399"/>
                    <a:gd name="T16" fmla="*/ 3 w 334"/>
                    <a:gd name="T17" fmla="*/ 2 h 399"/>
                    <a:gd name="T18" fmla="*/ 4 w 334"/>
                    <a:gd name="T19" fmla="*/ 2 h 399"/>
                    <a:gd name="T20" fmla="*/ 3 w 334"/>
                    <a:gd name="T21" fmla="*/ 2 h 399"/>
                    <a:gd name="T22" fmla="*/ 3 w 334"/>
                    <a:gd name="T23" fmla="*/ 2 h 399"/>
                    <a:gd name="T24" fmla="*/ 2 w 334"/>
                    <a:gd name="T25" fmla="*/ 2 h 399"/>
                    <a:gd name="T26" fmla="*/ 2 w 334"/>
                    <a:gd name="T27" fmla="*/ 3 h 399"/>
                    <a:gd name="T28" fmla="*/ 1 w 334"/>
                    <a:gd name="T29" fmla="*/ 5 h 399"/>
                    <a:gd name="T30" fmla="*/ 1 w 334"/>
                    <a:gd name="T31" fmla="*/ 6 h 399"/>
                    <a:gd name="T32" fmla="*/ 1 w 334"/>
                    <a:gd name="T33" fmla="*/ 8 h 399"/>
                    <a:gd name="T34" fmla="*/ 2 w 334"/>
                    <a:gd name="T35" fmla="*/ 8 h 399"/>
                    <a:gd name="T36" fmla="*/ 3 w 334"/>
                    <a:gd name="T37" fmla="*/ 8 h 399"/>
                    <a:gd name="T38" fmla="*/ 4 w 334"/>
                    <a:gd name="T39" fmla="*/ 7 h 399"/>
                    <a:gd name="T40" fmla="*/ 3 w 334"/>
                    <a:gd name="T41" fmla="*/ 7 h 399"/>
                    <a:gd name="T42" fmla="*/ 4 w 334"/>
                    <a:gd name="T43" fmla="*/ 6 h 399"/>
                    <a:gd name="T44" fmla="*/ 4 w 334"/>
                    <a:gd name="T45" fmla="*/ 5 h 399"/>
                    <a:gd name="T46" fmla="*/ 4 w 334"/>
                    <a:gd name="T47" fmla="*/ 5 h 399"/>
                    <a:gd name="T48" fmla="*/ 6 w 334"/>
                    <a:gd name="T49" fmla="*/ 4 h 399"/>
                    <a:gd name="T50" fmla="*/ 4 w 334"/>
                    <a:gd name="T51" fmla="*/ 3 h 399"/>
                    <a:gd name="T52" fmla="*/ 6 w 334"/>
                    <a:gd name="T53" fmla="*/ 3 h 399"/>
                    <a:gd name="T54" fmla="*/ 5 w 334"/>
                    <a:gd name="T55" fmla="*/ 2 h 399"/>
                    <a:gd name="T56" fmla="*/ 5 w 334"/>
                    <a:gd name="T57" fmla="*/ 2 h 399"/>
                    <a:gd name="T58" fmla="*/ 5 w 334"/>
                    <a:gd name="T59" fmla="*/ 1 h 399"/>
                    <a:gd name="T60" fmla="*/ 4 w 334"/>
                    <a:gd name="T61" fmla="*/ 1 h 399"/>
                    <a:gd name="T62" fmla="*/ 7 w 334"/>
                    <a:gd name="T63" fmla="*/ 0 h 399"/>
                    <a:gd name="T64" fmla="*/ 5 w 334"/>
                    <a:gd name="T65" fmla="*/ 0 h 399"/>
                    <a:gd name="T66" fmla="*/ 4 w 334"/>
                    <a:gd name="T67" fmla="*/ 0 h 399"/>
                    <a:gd name="T68" fmla="*/ 3 w 334"/>
                    <a:gd name="T69" fmla="*/ 0 h 399"/>
                    <a:gd name="T70" fmla="*/ 1 w 334"/>
                    <a:gd name="T71" fmla="*/ 2 h 399"/>
                    <a:gd name="T72" fmla="*/ 0 w 334"/>
                    <a:gd name="T73" fmla="*/ 4 h 399"/>
                    <a:gd name="T74" fmla="*/ 0 w 334"/>
                    <a:gd name="T75" fmla="*/ 6 h 399"/>
                    <a:gd name="T76" fmla="*/ 0 w 334"/>
                    <a:gd name="T77" fmla="*/ 7 h 399"/>
                    <a:gd name="T78" fmla="*/ 1 w 334"/>
                    <a:gd name="T79" fmla="*/ 8 h 399"/>
                    <a:gd name="T80" fmla="*/ 0 w 334"/>
                    <a:gd name="T81" fmla="*/ 7 h 399"/>
                    <a:gd name="T82" fmla="*/ 0 w 334"/>
                    <a:gd name="T83" fmla="*/ 5 h 399"/>
                    <a:gd name="T84" fmla="*/ 1 w 334"/>
                    <a:gd name="T85" fmla="*/ 3 h 399"/>
                    <a:gd name="T86" fmla="*/ 2 w 334"/>
                    <a:gd name="T87" fmla="*/ 1 h 399"/>
                    <a:gd name="T88" fmla="*/ 3 w 334"/>
                    <a:gd name="T89" fmla="*/ 1 h 399"/>
                    <a:gd name="T90" fmla="*/ 4 w 334"/>
                    <a:gd name="T91" fmla="*/ 2 h 399"/>
                    <a:gd name="T92" fmla="*/ 4 w 334"/>
                    <a:gd name="T93" fmla="*/ 5 h 399"/>
                    <a:gd name="T94" fmla="*/ 2 w 334"/>
                    <a:gd name="T95" fmla="*/ 8 h 399"/>
                    <a:gd name="T96" fmla="*/ 1 w 334"/>
                    <a:gd name="T97" fmla="*/ 7 h 399"/>
                    <a:gd name="T98" fmla="*/ 3 w 334"/>
                    <a:gd name="T99" fmla="*/ 6 h 399"/>
                    <a:gd name="T100" fmla="*/ 1 w 334"/>
                    <a:gd name="T101" fmla="*/ 6 h 399"/>
                    <a:gd name="T102" fmla="*/ 3 w 334"/>
                    <a:gd name="T103" fmla="*/ 6 h 399"/>
                    <a:gd name="T104" fmla="*/ 1 w 334"/>
                    <a:gd name="T105" fmla="*/ 5 h 399"/>
                    <a:gd name="T106" fmla="*/ 1 w 334"/>
                    <a:gd name="T107" fmla="*/ 4 h 399"/>
                    <a:gd name="T108" fmla="*/ 2 w 334"/>
                    <a:gd name="T109" fmla="*/ 4 h 399"/>
                    <a:gd name="T110" fmla="*/ 2 w 334"/>
                    <a:gd name="T111" fmla="*/ 3 h 399"/>
                    <a:gd name="T112" fmla="*/ 2 w 334"/>
                    <a:gd name="T113" fmla="*/ 3 h 399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w 334"/>
                    <a:gd name="T172" fmla="*/ 0 h 399"/>
                    <a:gd name="T173" fmla="*/ 334 w 334"/>
                    <a:gd name="T174" fmla="*/ 399 h 399"/>
                  </a:gdLst>
                  <a:ahLst/>
                  <a:cxnLst>
                    <a:cxn ang="T114">
                      <a:pos x="T0" y="T1"/>
                    </a:cxn>
                    <a:cxn ang="T115">
                      <a:pos x="T2" y="T3"/>
                    </a:cxn>
                    <a:cxn ang="T116">
                      <a:pos x="T4" y="T5"/>
                    </a:cxn>
                    <a:cxn ang="T117">
                      <a:pos x="T6" y="T7"/>
                    </a:cxn>
                    <a:cxn ang="T118">
                      <a:pos x="T8" y="T9"/>
                    </a:cxn>
                    <a:cxn ang="T119">
                      <a:pos x="T10" y="T11"/>
                    </a:cxn>
                    <a:cxn ang="T120">
                      <a:pos x="T12" y="T13"/>
                    </a:cxn>
                    <a:cxn ang="T121">
                      <a:pos x="T14" y="T15"/>
                    </a:cxn>
                    <a:cxn ang="T122">
                      <a:pos x="T16" y="T17"/>
                    </a:cxn>
                    <a:cxn ang="T123">
                      <a:pos x="T18" y="T19"/>
                    </a:cxn>
                    <a:cxn ang="T124">
                      <a:pos x="T20" y="T21"/>
                    </a:cxn>
                    <a:cxn ang="T125">
                      <a:pos x="T22" y="T23"/>
                    </a:cxn>
                    <a:cxn ang="T126">
                      <a:pos x="T24" y="T25"/>
                    </a:cxn>
                    <a:cxn ang="T127">
                      <a:pos x="T26" y="T27"/>
                    </a:cxn>
                    <a:cxn ang="T128">
                      <a:pos x="T28" y="T29"/>
                    </a:cxn>
                    <a:cxn ang="T129">
                      <a:pos x="T30" y="T31"/>
                    </a:cxn>
                    <a:cxn ang="T130">
                      <a:pos x="T32" y="T33"/>
                    </a:cxn>
                    <a:cxn ang="T131">
                      <a:pos x="T34" y="T35"/>
                    </a:cxn>
                    <a:cxn ang="T132">
                      <a:pos x="T36" y="T37"/>
                    </a:cxn>
                    <a:cxn ang="T133">
                      <a:pos x="T38" y="T39"/>
                    </a:cxn>
                    <a:cxn ang="T134">
                      <a:pos x="T40" y="T41"/>
                    </a:cxn>
                    <a:cxn ang="T135">
                      <a:pos x="T42" y="T43"/>
                    </a:cxn>
                    <a:cxn ang="T136">
                      <a:pos x="T44" y="T45"/>
                    </a:cxn>
                    <a:cxn ang="T137">
                      <a:pos x="T46" y="T47"/>
                    </a:cxn>
                    <a:cxn ang="T138">
                      <a:pos x="T48" y="T49"/>
                    </a:cxn>
                    <a:cxn ang="T139">
                      <a:pos x="T50" y="T51"/>
                    </a:cxn>
                    <a:cxn ang="T140">
                      <a:pos x="T52" y="T53"/>
                    </a:cxn>
                    <a:cxn ang="T141">
                      <a:pos x="T54" y="T55"/>
                    </a:cxn>
                    <a:cxn ang="T142">
                      <a:pos x="T56" y="T57"/>
                    </a:cxn>
                    <a:cxn ang="T143">
                      <a:pos x="T58" y="T59"/>
                    </a:cxn>
                    <a:cxn ang="T144">
                      <a:pos x="T60" y="T61"/>
                    </a:cxn>
                    <a:cxn ang="T145">
                      <a:pos x="T62" y="T63"/>
                    </a:cxn>
                    <a:cxn ang="T146">
                      <a:pos x="T64" y="T65"/>
                    </a:cxn>
                    <a:cxn ang="T147">
                      <a:pos x="T66" y="T67"/>
                    </a:cxn>
                    <a:cxn ang="T148">
                      <a:pos x="T68" y="T69"/>
                    </a:cxn>
                    <a:cxn ang="T149">
                      <a:pos x="T70" y="T71"/>
                    </a:cxn>
                    <a:cxn ang="T150">
                      <a:pos x="T72" y="T73"/>
                    </a:cxn>
                    <a:cxn ang="T151">
                      <a:pos x="T74" y="T75"/>
                    </a:cxn>
                    <a:cxn ang="T152">
                      <a:pos x="T76" y="T77"/>
                    </a:cxn>
                    <a:cxn ang="T153">
                      <a:pos x="T78" y="T79"/>
                    </a:cxn>
                    <a:cxn ang="T154">
                      <a:pos x="T80" y="T81"/>
                    </a:cxn>
                    <a:cxn ang="T155">
                      <a:pos x="T82" y="T83"/>
                    </a:cxn>
                    <a:cxn ang="T156">
                      <a:pos x="T84" y="T85"/>
                    </a:cxn>
                    <a:cxn ang="T157">
                      <a:pos x="T86" y="T87"/>
                    </a:cxn>
                    <a:cxn ang="T158">
                      <a:pos x="T88" y="T89"/>
                    </a:cxn>
                    <a:cxn ang="T159">
                      <a:pos x="T90" y="T91"/>
                    </a:cxn>
                    <a:cxn ang="T160">
                      <a:pos x="T92" y="T93"/>
                    </a:cxn>
                    <a:cxn ang="T161">
                      <a:pos x="T94" y="T95"/>
                    </a:cxn>
                    <a:cxn ang="T162">
                      <a:pos x="T96" y="T97"/>
                    </a:cxn>
                    <a:cxn ang="T163">
                      <a:pos x="T98" y="T99"/>
                    </a:cxn>
                    <a:cxn ang="T164">
                      <a:pos x="T100" y="T101"/>
                    </a:cxn>
                    <a:cxn ang="T165">
                      <a:pos x="T102" y="T103"/>
                    </a:cxn>
                    <a:cxn ang="T166">
                      <a:pos x="T104" y="T105"/>
                    </a:cxn>
                    <a:cxn ang="T167">
                      <a:pos x="T106" y="T107"/>
                    </a:cxn>
                    <a:cxn ang="T168">
                      <a:pos x="T108" y="T109"/>
                    </a:cxn>
                    <a:cxn ang="T169">
                      <a:pos x="T110" y="T111"/>
                    </a:cxn>
                    <a:cxn ang="T170">
                      <a:pos x="T112" y="T113"/>
                    </a:cxn>
                  </a:cxnLst>
                  <a:rect l="T171" t="T172" r="T173" b="T174"/>
                  <a:pathLst>
                    <a:path w="334" h="399">
                      <a:moveTo>
                        <a:pt x="94" y="136"/>
                      </a:moveTo>
                      <a:lnTo>
                        <a:pt x="100" y="130"/>
                      </a:lnTo>
                      <a:lnTo>
                        <a:pt x="108" y="124"/>
                      </a:lnTo>
                      <a:lnTo>
                        <a:pt x="115" y="120"/>
                      </a:lnTo>
                      <a:lnTo>
                        <a:pt x="121" y="118"/>
                      </a:lnTo>
                      <a:lnTo>
                        <a:pt x="128" y="121"/>
                      </a:lnTo>
                      <a:lnTo>
                        <a:pt x="133" y="130"/>
                      </a:lnTo>
                      <a:lnTo>
                        <a:pt x="137" y="144"/>
                      </a:lnTo>
                      <a:lnTo>
                        <a:pt x="138" y="160"/>
                      </a:lnTo>
                      <a:lnTo>
                        <a:pt x="136" y="177"/>
                      </a:lnTo>
                      <a:lnTo>
                        <a:pt x="132" y="194"/>
                      </a:lnTo>
                      <a:lnTo>
                        <a:pt x="125" y="210"/>
                      </a:lnTo>
                      <a:lnTo>
                        <a:pt x="114" y="223"/>
                      </a:lnTo>
                      <a:lnTo>
                        <a:pt x="172" y="223"/>
                      </a:lnTo>
                      <a:lnTo>
                        <a:pt x="177" y="201"/>
                      </a:lnTo>
                      <a:lnTo>
                        <a:pt x="147" y="201"/>
                      </a:lnTo>
                      <a:lnTo>
                        <a:pt x="151" y="195"/>
                      </a:lnTo>
                      <a:lnTo>
                        <a:pt x="154" y="188"/>
                      </a:lnTo>
                      <a:lnTo>
                        <a:pt x="156" y="180"/>
                      </a:lnTo>
                      <a:lnTo>
                        <a:pt x="158" y="172"/>
                      </a:lnTo>
                      <a:lnTo>
                        <a:pt x="180" y="172"/>
                      </a:lnTo>
                      <a:lnTo>
                        <a:pt x="183" y="151"/>
                      </a:lnTo>
                      <a:lnTo>
                        <a:pt x="156" y="151"/>
                      </a:lnTo>
                      <a:lnTo>
                        <a:pt x="156" y="143"/>
                      </a:lnTo>
                      <a:lnTo>
                        <a:pt x="156" y="132"/>
                      </a:lnTo>
                      <a:lnTo>
                        <a:pt x="155" y="122"/>
                      </a:lnTo>
                      <a:lnTo>
                        <a:pt x="153" y="112"/>
                      </a:lnTo>
                      <a:lnTo>
                        <a:pt x="180" y="112"/>
                      </a:lnTo>
                      <a:lnTo>
                        <a:pt x="178" y="90"/>
                      </a:lnTo>
                      <a:lnTo>
                        <a:pt x="177" y="90"/>
                      </a:lnTo>
                      <a:lnTo>
                        <a:pt x="174" y="90"/>
                      </a:lnTo>
                      <a:lnTo>
                        <a:pt x="170" y="90"/>
                      </a:lnTo>
                      <a:lnTo>
                        <a:pt x="164" y="90"/>
                      </a:lnTo>
                      <a:lnTo>
                        <a:pt x="156" y="90"/>
                      </a:lnTo>
                      <a:lnTo>
                        <a:pt x="149" y="90"/>
                      </a:lnTo>
                      <a:lnTo>
                        <a:pt x="141" y="90"/>
                      </a:lnTo>
                      <a:lnTo>
                        <a:pt x="133" y="90"/>
                      </a:lnTo>
                      <a:lnTo>
                        <a:pt x="124" y="92"/>
                      </a:lnTo>
                      <a:lnTo>
                        <a:pt x="113" y="97"/>
                      </a:lnTo>
                      <a:lnTo>
                        <a:pt x="101" y="105"/>
                      </a:lnTo>
                      <a:lnTo>
                        <a:pt x="88" y="119"/>
                      </a:lnTo>
                      <a:lnTo>
                        <a:pt x="76" y="137"/>
                      </a:lnTo>
                      <a:lnTo>
                        <a:pt x="63" y="161"/>
                      </a:lnTo>
                      <a:lnTo>
                        <a:pt x="53" y="189"/>
                      </a:lnTo>
                      <a:lnTo>
                        <a:pt x="45" y="224"/>
                      </a:lnTo>
                      <a:lnTo>
                        <a:pt x="40" y="256"/>
                      </a:lnTo>
                      <a:lnTo>
                        <a:pt x="38" y="286"/>
                      </a:lnTo>
                      <a:lnTo>
                        <a:pt x="38" y="313"/>
                      </a:lnTo>
                      <a:lnTo>
                        <a:pt x="40" y="338"/>
                      </a:lnTo>
                      <a:lnTo>
                        <a:pt x="46" y="358"/>
                      </a:lnTo>
                      <a:lnTo>
                        <a:pt x="55" y="374"/>
                      </a:lnTo>
                      <a:lnTo>
                        <a:pt x="67" y="384"/>
                      </a:lnTo>
                      <a:lnTo>
                        <a:pt x="84" y="388"/>
                      </a:lnTo>
                      <a:lnTo>
                        <a:pt x="101" y="388"/>
                      </a:lnTo>
                      <a:lnTo>
                        <a:pt x="117" y="385"/>
                      </a:lnTo>
                      <a:lnTo>
                        <a:pt x="131" y="381"/>
                      </a:lnTo>
                      <a:lnTo>
                        <a:pt x="145" y="374"/>
                      </a:lnTo>
                      <a:lnTo>
                        <a:pt x="158" y="366"/>
                      </a:lnTo>
                      <a:lnTo>
                        <a:pt x="171" y="355"/>
                      </a:lnTo>
                      <a:lnTo>
                        <a:pt x="183" y="343"/>
                      </a:lnTo>
                      <a:lnTo>
                        <a:pt x="195" y="329"/>
                      </a:lnTo>
                      <a:lnTo>
                        <a:pt x="164" y="330"/>
                      </a:lnTo>
                      <a:lnTo>
                        <a:pt x="169" y="323"/>
                      </a:lnTo>
                      <a:lnTo>
                        <a:pt x="175" y="311"/>
                      </a:lnTo>
                      <a:lnTo>
                        <a:pt x="182" y="301"/>
                      </a:lnTo>
                      <a:lnTo>
                        <a:pt x="186" y="294"/>
                      </a:lnTo>
                      <a:lnTo>
                        <a:pt x="229" y="294"/>
                      </a:lnTo>
                      <a:lnTo>
                        <a:pt x="248" y="264"/>
                      </a:lnTo>
                      <a:lnTo>
                        <a:pt x="199" y="265"/>
                      </a:lnTo>
                      <a:lnTo>
                        <a:pt x="203" y="253"/>
                      </a:lnTo>
                      <a:lnTo>
                        <a:pt x="208" y="240"/>
                      </a:lnTo>
                      <a:lnTo>
                        <a:pt x="212" y="226"/>
                      </a:lnTo>
                      <a:lnTo>
                        <a:pt x="215" y="214"/>
                      </a:lnTo>
                      <a:lnTo>
                        <a:pt x="270" y="214"/>
                      </a:lnTo>
                      <a:lnTo>
                        <a:pt x="281" y="185"/>
                      </a:lnTo>
                      <a:lnTo>
                        <a:pt x="221" y="186"/>
                      </a:lnTo>
                      <a:lnTo>
                        <a:pt x="222" y="179"/>
                      </a:lnTo>
                      <a:lnTo>
                        <a:pt x="223" y="171"/>
                      </a:lnTo>
                      <a:lnTo>
                        <a:pt x="224" y="163"/>
                      </a:lnTo>
                      <a:lnTo>
                        <a:pt x="225" y="156"/>
                      </a:lnTo>
                      <a:lnTo>
                        <a:pt x="291" y="156"/>
                      </a:lnTo>
                      <a:lnTo>
                        <a:pt x="300" y="127"/>
                      </a:lnTo>
                      <a:lnTo>
                        <a:pt x="228" y="127"/>
                      </a:lnTo>
                      <a:lnTo>
                        <a:pt x="229" y="117"/>
                      </a:lnTo>
                      <a:lnTo>
                        <a:pt x="229" y="107"/>
                      </a:lnTo>
                      <a:lnTo>
                        <a:pt x="230" y="98"/>
                      </a:lnTo>
                      <a:lnTo>
                        <a:pt x="230" y="89"/>
                      </a:lnTo>
                      <a:lnTo>
                        <a:pt x="311" y="89"/>
                      </a:lnTo>
                      <a:lnTo>
                        <a:pt x="318" y="64"/>
                      </a:lnTo>
                      <a:lnTo>
                        <a:pt x="228" y="64"/>
                      </a:lnTo>
                      <a:lnTo>
                        <a:pt x="227" y="56"/>
                      </a:lnTo>
                      <a:lnTo>
                        <a:pt x="225" y="46"/>
                      </a:lnTo>
                      <a:lnTo>
                        <a:pt x="223" y="37"/>
                      </a:lnTo>
                      <a:lnTo>
                        <a:pt x="219" y="29"/>
                      </a:lnTo>
                      <a:lnTo>
                        <a:pt x="327" y="29"/>
                      </a:lnTo>
                      <a:lnTo>
                        <a:pt x="334" y="0"/>
                      </a:lnTo>
                      <a:lnTo>
                        <a:pt x="311" y="0"/>
                      </a:lnTo>
                      <a:lnTo>
                        <a:pt x="289" y="0"/>
                      </a:lnTo>
                      <a:lnTo>
                        <a:pt x="266" y="0"/>
                      </a:lnTo>
                      <a:lnTo>
                        <a:pt x="244" y="1"/>
                      </a:lnTo>
                      <a:lnTo>
                        <a:pt x="222" y="2"/>
                      </a:lnTo>
                      <a:lnTo>
                        <a:pt x="203" y="3"/>
                      </a:lnTo>
                      <a:lnTo>
                        <a:pt x="187" y="4"/>
                      </a:lnTo>
                      <a:lnTo>
                        <a:pt x="174" y="5"/>
                      </a:lnTo>
                      <a:lnTo>
                        <a:pt x="143" y="13"/>
                      </a:lnTo>
                      <a:lnTo>
                        <a:pt x="115" y="28"/>
                      </a:lnTo>
                      <a:lnTo>
                        <a:pt x="91" y="48"/>
                      </a:lnTo>
                      <a:lnTo>
                        <a:pt x="68" y="75"/>
                      </a:lnTo>
                      <a:lnTo>
                        <a:pt x="49" y="105"/>
                      </a:lnTo>
                      <a:lnTo>
                        <a:pt x="33" y="138"/>
                      </a:lnTo>
                      <a:lnTo>
                        <a:pt x="20" y="173"/>
                      </a:lnTo>
                      <a:lnTo>
                        <a:pt x="10" y="208"/>
                      </a:lnTo>
                      <a:lnTo>
                        <a:pt x="3" y="244"/>
                      </a:lnTo>
                      <a:lnTo>
                        <a:pt x="0" y="278"/>
                      </a:lnTo>
                      <a:lnTo>
                        <a:pt x="0" y="310"/>
                      </a:lnTo>
                      <a:lnTo>
                        <a:pt x="3" y="339"/>
                      </a:lnTo>
                      <a:lnTo>
                        <a:pt x="10" y="363"/>
                      </a:lnTo>
                      <a:lnTo>
                        <a:pt x="20" y="382"/>
                      </a:lnTo>
                      <a:lnTo>
                        <a:pt x="34" y="394"/>
                      </a:lnTo>
                      <a:lnTo>
                        <a:pt x="52" y="399"/>
                      </a:lnTo>
                      <a:lnTo>
                        <a:pt x="36" y="379"/>
                      </a:lnTo>
                      <a:lnTo>
                        <a:pt x="25" y="356"/>
                      </a:lnTo>
                      <a:lnTo>
                        <a:pt x="18" y="329"/>
                      </a:lnTo>
                      <a:lnTo>
                        <a:pt x="15" y="300"/>
                      </a:lnTo>
                      <a:lnTo>
                        <a:pt x="16" y="270"/>
                      </a:lnTo>
                      <a:lnTo>
                        <a:pt x="20" y="239"/>
                      </a:lnTo>
                      <a:lnTo>
                        <a:pt x="27" y="207"/>
                      </a:lnTo>
                      <a:lnTo>
                        <a:pt x="36" y="177"/>
                      </a:lnTo>
                      <a:lnTo>
                        <a:pt x="48" y="148"/>
                      </a:lnTo>
                      <a:lnTo>
                        <a:pt x="61" y="119"/>
                      </a:lnTo>
                      <a:lnTo>
                        <a:pt x="77" y="94"/>
                      </a:lnTo>
                      <a:lnTo>
                        <a:pt x="93" y="73"/>
                      </a:lnTo>
                      <a:lnTo>
                        <a:pt x="110" y="55"/>
                      </a:lnTo>
                      <a:lnTo>
                        <a:pt x="127" y="41"/>
                      </a:lnTo>
                      <a:lnTo>
                        <a:pt x="145" y="33"/>
                      </a:lnTo>
                      <a:lnTo>
                        <a:pt x="163" y="31"/>
                      </a:lnTo>
                      <a:lnTo>
                        <a:pt x="186" y="47"/>
                      </a:lnTo>
                      <a:lnTo>
                        <a:pt x="199" y="86"/>
                      </a:lnTo>
                      <a:lnTo>
                        <a:pt x="201" y="141"/>
                      </a:lnTo>
                      <a:lnTo>
                        <a:pt x="195" y="202"/>
                      </a:lnTo>
                      <a:lnTo>
                        <a:pt x="179" y="264"/>
                      </a:lnTo>
                      <a:lnTo>
                        <a:pt x="155" y="317"/>
                      </a:lnTo>
                      <a:lnTo>
                        <a:pt x="124" y="356"/>
                      </a:lnTo>
                      <a:lnTo>
                        <a:pt x="87" y="370"/>
                      </a:lnTo>
                      <a:lnTo>
                        <a:pt x="77" y="367"/>
                      </a:lnTo>
                      <a:lnTo>
                        <a:pt x="69" y="360"/>
                      </a:lnTo>
                      <a:lnTo>
                        <a:pt x="63" y="349"/>
                      </a:lnTo>
                      <a:lnTo>
                        <a:pt x="59" y="335"/>
                      </a:lnTo>
                      <a:lnTo>
                        <a:pt x="121" y="335"/>
                      </a:lnTo>
                      <a:lnTo>
                        <a:pt x="132" y="318"/>
                      </a:lnTo>
                      <a:lnTo>
                        <a:pt x="56" y="310"/>
                      </a:lnTo>
                      <a:lnTo>
                        <a:pt x="55" y="302"/>
                      </a:lnTo>
                      <a:lnTo>
                        <a:pt x="55" y="293"/>
                      </a:lnTo>
                      <a:lnTo>
                        <a:pt x="55" y="284"/>
                      </a:lnTo>
                      <a:lnTo>
                        <a:pt x="56" y="274"/>
                      </a:lnTo>
                      <a:lnTo>
                        <a:pt x="155" y="274"/>
                      </a:lnTo>
                      <a:lnTo>
                        <a:pt x="153" y="255"/>
                      </a:lnTo>
                      <a:lnTo>
                        <a:pt x="59" y="250"/>
                      </a:lnTo>
                      <a:lnTo>
                        <a:pt x="61" y="240"/>
                      </a:lnTo>
                      <a:lnTo>
                        <a:pt x="63" y="230"/>
                      </a:lnTo>
                      <a:lnTo>
                        <a:pt x="65" y="222"/>
                      </a:lnTo>
                      <a:lnTo>
                        <a:pt x="67" y="212"/>
                      </a:lnTo>
                      <a:lnTo>
                        <a:pt x="113" y="207"/>
                      </a:lnTo>
                      <a:lnTo>
                        <a:pt x="122" y="189"/>
                      </a:lnTo>
                      <a:lnTo>
                        <a:pt x="76" y="183"/>
                      </a:lnTo>
                      <a:lnTo>
                        <a:pt x="79" y="173"/>
                      </a:lnTo>
                      <a:lnTo>
                        <a:pt x="82" y="165"/>
                      </a:lnTo>
                      <a:lnTo>
                        <a:pt x="85" y="157"/>
                      </a:lnTo>
                      <a:lnTo>
                        <a:pt x="88" y="149"/>
                      </a:lnTo>
                      <a:lnTo>
                        <a:pt x="126" y="148"/>
                      </a:lnTo>
                      <a:lnTo>
                        <a:pt x="114" y="136"/>
                      </a:lnTo>
                      <a:lnTo>
                        <a:pt x="94" y="136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4" name="Freeform 19"/>
                <p:cNvSpPr>
                  <a:spLocks/>
                </p:cNvSpPr>
                <p:nvPr/>
              </p:nvSpPr>
              <p:spPr bwMode="auto">
                <a:xfrm>
                  <a:off x="4450" y="1206"/>
                  <a:ext cx="374" cy="324"/>
                </a:xfrm>
                <a:custGeom>
                  <a:avLst/>
                  <a:gdLst>
                    <a:gd name="T0" fmla="*/ 50 w 2615"/>
                    <a:gd name="T1" fmla="*/ 4 h 2273"/>
                    <a:gd name="T2" fmla="*/ 50 w 2615"/>
                    <a:gd name="T3" fmla="*/ 0 h 2273"/>
                    <a:gd name="T4" fmla="*/ 48 w 2615"/>
                    <a:gd name="T5" fmla="*/ 0 h 2273"/>
                    <a:gd name="T6" fmla="*/ 47 w 2615"/>
                    <a:gd name="T7" fmla="*/ 1 h 2273"/>
                    <a:gd name="T8" fmla="*/ 45 w 2615"/>
                    <a:gd name="T9" fmla="*/ 1 h 2273"/>
                    <a:gd name="T10" fmla="*/ 43 w 2615"/>
                    <a:gd name="T11" fmla="*/ 0 h 2273"/>
                    <a:gd name="T12" fmla="*/ 41 w 2615"/>
                    <a:gd name="T13" fmla="*/ 0 h 2273"/>
                    <a:gd name="T14" fmla="*/ 40 w 2615"/>
                    <a:gd name="T15" fmla="*/ 1 h 2273"/>
                    <a:gd name="T16" fmla="*/ 38 w 2615"/>
                    <a:gd name="T17" fmla="*/ 1 h 2273"/>
                    <a:gd name="T18" fmla="*/ 36 w 2615"/>
                    <a:gd name="T19" fmla="*/ 1 h 2273"/>
                    <a:gd name="T20" fmla="*/ 35 w 2615"/>
                    <a:gd name="T21" fmla="*/ 1 h 2273"/>
                    <a:gd name="T22" fmla="*/ 33 w 2615"/>
                    <a:gd name="T23" fmla="*/ 2 h 2273"/>
                    <a:gd name="T24" fmla="*/ 32 w 2615"/>
                    <a:gd name="T25" fmla="*/ 2 h 2273"/>
                    <a:gd name="T26" fmla="*/ 30 w 2615"/>
                    <a:gd name="T27" fmla="*/ 1 h 2273"/>
                    <a:gd name="T28" fmla="*/ 29 w 2615"/>
                    <a:gd name="T29" fmla="*/ 1 h 2273"/>
                    <a:gd name="T30" fmla="*/ 27 w 2615"/>
                    <a:gd name="T31" fmla="*/ 1 h 2273"/>
                    <a:gd name="T32" fmla="*/ 25 w 2615"/>
                    <a:gd name="T33" fmla="*/ 2 h 2273"/>
                    <a:gd name="T34" fmla="*/ 23 w 2615"/>
                    <a:gd name="T35" fmla="*/ 3 h 2273"/>
                    <a:gd name="T36" fmla="*/ 21 w 2615"/>
                    <a:gd name="T37" fmla="*/ 3 h 2273"/>
                    <a:gd name="T38" fmla="*/ 20 w 2615"/>
                    <a:gd name="T39" fmla="*/ 2 h 2273"/>
                    <a:gd name="T40" fmla="*/ 19 w 2615"/>
                    <a:gd name="T41" fmla="*/ 2 h 2273"/>
                    <a:gd name="T42" fmla="*/ 17 w 2615"/>
                    <a:gd name="T43" fmla="*/ 3 h 2273"/>
                    <a:gd name="T44" fmla="*/ 15 w 2615"/>
                    <a:gd name="T45" fmla="*/ 4 h 2273"/>
                    <a:gd name="T46" fmla="*/ 13 w 2615"/>
                    <a:gd name="T47" fmla="*/ 5 h 2273"/>
                    <a:gd name="T48" fmla="*/ 11 w 2615"/>
                    <a:gd name="T49" fmla="*/ 5 h 2273"/>
                    <a:gd name="T50" fmla="*/ 10 w 2615"/>
                    <a:gd name="T51" fmla="*/ 5 h 2273"/>
                    <a:gd name="T52" fmla="*/ 8 w 2615"/>
                    <a:gd name="T53" fmla="*/ 6 h 2273"/>
                    <a:gd name="T54" fmla="*/ 5 w 2615"/>
                    <a:gd name="T55" fmla="*/ 35 h 2273"/>
                    <a:gd name="T56" fmla="*/ 1 w 2615"/>
                    <a:gd name="T57" fmla="*/ 45 h 2273"/>
                    <a:gd name="T58" fmla="*/ 3 w 2615"/>
                    <a:gd name="T59" fmla="*/ 45 h 2273"/>
                    <a:gd name="T60" fmla="*/ 4 w 2615"/>
                    <a:gd name="T61" fmla="*/ 45 h 2273"/>
                    <a:gd name="T62" fmla="*/ 6 w 2615"/>
                    <a:gd name="T63" fmla="*/ 45 h 2273"/>
                    <a:gd name="T64" fmla="*/ 7 w 2615"/>
                    <a:gd name="T65" fmla="*/ 45 h 2273"/>
                    <a:gd name="T66" fmla="*/ 9 w 2615"/>
                    <a:gd name="T67" fmla="*/ 45 h 2273"/>
                    <a:gd name="T68" fmla="*/ 10 w 2615"/>
                    <a:gd name="T69" fmla="*/ 45 h 2273"/>
                    <a:gd name="T70" fmla="*/ 11 w 2615"/>
                    <a:gd name="T71" fmla="*/ 45 h 2273"/>
                    <a:gd name="T72" fmla="*/ 12 w 2615"/>
                    <a:gd name="T73" fmla="*/ 46 h 2273"/>
                    <a:gd name="T74" fmla="*/ 13 w 2615"/>
                    <a:gd name="T75" fmla="*/ 46 h 2273"/>
                    <a:gd name="T76" fmla="*/ 15 w 2615"/>
                    <a:gd name="T77" fmla="*/ 45 h 2273"/>
                    <a:gd name="T78" fmla="*/ 16 w 2615"/>
                    <a:gd name="T79" fmla="*/ 45 h 2273"/>
                    <a:gd name="T80" fmla="*/ 18 w 2615"/>
                    <a:gd name="T81" fmla="*/ 46 h 2273"/>
                    <a:gd name="T82" fmla="*/ 19 w 2615"/>
                    <a:gd name="T83" fmla="*/ 45 h 2273"/>
                    <a:gd name="T84" fmla="*/ 21 w 2615"/>
                    <a:gd name="T85" fmla="*/ 44 h 2273"/>
                    <a:gd name="T86" fmla="*/ 22 w 2615"/>
                    <a:gd name="T87" fmla="*/ 45 h 2273"/>
                    <a:gd name="T88" fmla="*/ 24 w 2615"/>
                    <a:gd name="T89" fmla="*/ 44 h 2273"/>
                    <a:gd name="T90" fmla="*/ 26 w 2615"/>
                    <a:gd name="T91" fmla="*/ 44 h 2273"/>
                    <a:gd name="T92" fmla="*/ 28 w 2615"/>
                    <a:gd name="T93" fmla="*/ 44 h 2273"/>
                    <a:gd name="T94" fmla="*/ 29 w 2615"/>
                    <a:gd name="T95" fmla="*/ 45 h 2273"/>
                    <a:gd name="T96" fmla="*/ 30 w 2615"/>
                    <a:gd name="T97" fmla="*/ 45 h 2273"/>
                    <a:gd name="T98" fmla="*/ 32 w 2615"/>
                    <a:gd name="T99" fmla="*/ 44 h 2273"/>
                    <a:gd name="T100" fmla="*/ 34 w 2615"/>
                    <a:gd name="T101" fmla="*/ 43 h 2273"/>
                    <a:gd name="T102" fmla="*/ 35 w 2615"/>
                    <a:gd name="T103" fmla="*/ 44 h 2273"/>
                    <a:gd name="T104" fmla="*/ 36 w 2615"/>
                    <a:gd name="T105" fmla="*/ 45 h 2273"/>
                    <a:gd name="T106" fmla="*/ 37 w 2615"/>
                    <a:gd name="T107" fmla="*/ 45 h 2273"/>
                    <a:gd name="T108" fmla="*/ 39 w 2615"/>
                    <a:gd name="T109" fmla="*/ 44 h 2273"/>
                    <a:gd name="T110" fmla="*/ 40 w 2615"/>
                    <a:gd name="T111" fmla="*/ 43 h 2273"/>
                    <a:gd name="T112" fmla="*/ 41 w 2615"/>
                    <a:gd name="T113" fmla="*/ 43 h 2273"/>
                    <a:gd name="T114" fmla="*/ 42 w 2615"/>
                    <a:gd name="T115" fmla="*/ 42 h 2273"/>
                    <a:gd name="T116" fmla="*/ 43 w 2615"/>
                    <a:gd name="T117" fmla="*/ 42 h 2273"/>
                    <a:gd name="T118" fmla="*/ 44 w 2615"/>
                    <a:gd name="T119" fmla="*/ 41 h 2273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60000 65536"/>
                    <a:gd name="T178" fmla="*/ 0 60000 65536"/>
                    <a:gd name="T179" fmla="*/ 0 60000 65536"/>
                    <a:gd name="T180" fmla="*/ 0 w 2615"/>
                    <a:gd name="T181" fmla="*/ 0 h 2273"/>
                    <a:gd name="T182" fmla="*/ 2615 w 2615"/>
                    <a:gd name="T183" fmla="*/ 2273 h 2273"/>
                  </a:gdLst>
                  <a:ahLst/>
                  <a:cxnLst>
                    <a:cxn ang="T120">
                      <a:pos x="T0" y="T1"/>
                    </a:cxn>
                    <a:cxn ang="T121">
                      <a:pos x="T2" y="T3"/>
                    </a:cxn>
                    <a:cxn ang="T122">
                      <a:pos x="T4" y="T5"/>
                    </a:cxn>
                    <a:cxn ang="T123">
                      <a:pos x="T6" y="T7"/>
                    </a:cxn>
                    <a:cxn ang="T124">
                      <a:pos x="T8" y="T9"/>
                    </a:cxn>
                    <a:cxn ang="T125">
                      <a:pos x="T10" y="T11"/>
                    </a:cxn>
                    <a:cxn ang="T126">
                      <a:pos x="T12" y="T13"/>
                    </a:cxn>
                    <a:cxn ang="T127">
                      <a:pos x="T14" y="T15"/>
                    </a:cxn>
                    <a:cxn ang="T128">
                      <a:pos x="T16" y="T17"/>
                    </a:cxn>
                    <a:cxn ang="T129">
                      <a:pos x="T18" y="T19"/>
                    </a:cxn>
                    <a:cxn ang="T130">
                      <a:pos x="T20" y="T21"/>
                    </a:cxn>
                    <a:cxn ang="T131">
                      <a:pos x="T22" y="T23"/>
                    </a:cxn>
                    <a:cxn ang="T132">
                      <a:pos x="T24" y="T25"/>
                    </a:cxn>
                    <a:cxn ang="T133">
                      <a:pos x="T26" y="T27"/>
                    </a:cxn>
                    <a:cxn ang="T134">
                      <a:pos x="T28" y="T29"/>
                    </a:cxn>
                    <a:cxn ang="T135">
                      <a:pos x="T30" y="T31"/>
                    </a:cxn>
                    <a:cxn ang="T136">
                      <a:pos x="T32" y="T33"/>
                    </a:cxn>
                    <a:cxn ang="T137">
                      <a:pos x="T34" y="T35"/>
                    </a:cxn>
                    <a:cxn ang="T138">
                      <a:pos x="T36" y="T37"/>
                    </a:cxn>
                    <a:cxn ang="T139">
                      <a:pos x="T38" y="T39"/>
                    </a:cxn>
                    <a:cxn ang="T140">
                      <a:pos x="T40" y="T41"/>
                    </a:cxn>
                    <a:cxn ang="T141">
                      <a:pos x="T42" y="T43"/>
                    </a:cxn>
                    <a:cxn ang="T142">
                      <a:pos x="T44" y="T45"/>
                    </a:cxn>
                    <a:cxn ang="T143">
                      <a:pos x="T46" y="T47"/>
                    </a:cxn>
                    <a:cxn ang="T144">
                      <a:pos x="T48" y="T49"/>
                    </a:cxn>
                    <a:cxn ang="T145">
                      <a:pos x="T50" y="T51"/>
                    </a:cxn>
                    <a:cxn ang="T146">
                      <a:pos x="T52" y="T53"/>
                    </a:cxn>
                    <a:cxn ang="T147">
                      <a:pos x="T54" y="T55"/>
                    </a:cxn>
                    <a:cxn ang="T148">
                      <a:pos x="T56" y="T57"/>
                    </a:cxn>
                    <a:cxn ang="T149">
                      <a:pos x="T58" y="T59"/>
                    </a:cxn>
                    <a:cxn ang="T150">
                      <a:pos x="T60" y="T61"/>
                    </a:cxn>
                    <a:cxn ang="T151">
                      <a:pos x="T62" y="T63"/>
                    </a:cxn>
                    <a:cxn ang="T152">
                      <a:pos x="T64" y="T65"/>
                    </a:cxn>
                    <a:cxn ang="T153">
                      <a:pos x="T66" y="T67"/>
                    </a:cxn>
                    <a:cxn ang="T154">
                      <a:pos x="T68" y="T69"/>
                    </a:cxn>
                    <a:cxn ang="T155">
                      <a:pos x="T70" y="T71"/>
                    </a:cxn>
                    <a:cxn ang="T156">
                      <a:pos x="T72" y="T73"/>
                    </a:cxn>
                    <a:cxn ang="T157">
                      <a:pos x="T74" y="T75"/>
                    </a:cxn>
                    <a:cxn ang="T158">
                      <a:pos x="T76" y="T77"/>
                    </a:cxn>
                    <a:cxn ang="T159">
                      <a:pos x="T78" y="T79"/>
                    </a:cxn>
                    <a:cxn ang="T160">
                      <a:pos x="T80" y="T81"/>
                    </a:cxn>
                    <a:cxn ang="T161">
                      <a:pos x="T82" y="T83"/>
                    </a:cxn>
                    <a:cxn ang="T162">
                      <a:pos x="T84" y="T85"/>
                    </a:cxn>
                    <a:cxn ang="T163">
                      <a:pos x="T86" y="T87"/>
                    </a:cxn>
                    <a:cxn ang="T164">
                      <a:pos x="T88" y="T89"/>
                    </a:cxn>
                    <a:cxn ang="T165">
                      <a:pos x="T90" y="T91"/>
                    </a:cxn>
                    <a:cxn ang="T166">
                      <a:pos x="T92" y="T93"/>
                    </a:cxn>
                    <a:cxn ang="T167">
                      <a:pos x="T94" y="T95"/>
                    </a:cxn>
                    <a:cxn ang="T168">
                      <a:pos x="T96" y="T97"/>
                    </a:cxn>
                    <a:cxn ang="T169">
                      <a:pos x="T98" y="T99"/>
                    </a:cxn>
                    <a:cxn ang="T170">
                      <a:pos x="T100" y="T101"/>
                    </a:cxn>
                    <a:cxn ang="T171">
                      <a:pos x="T102" y="T103"/>
                    </a:cxn>
                    <a:cxn ang="T172">
                      <a:pos x="T104" y="T105"/>
                    </a:cxn>
                    <a:cxn ang="T173">
                      <a:pos x="T106" y="T107"/>
                    </a:cxn>
                    <a:cxn ang="T174">
                      <a:pos x="T108" y="T109"/>
                    </a:cxn>
                    <a:cxn ang="T175">
                      <a:pos x="T110" y="T111"/>
                    </a:cxn>
                    <a:cxn ang="T176">
                      <a:pos x="T112" y="T113"/>
                    </a:cxn>
                    <a:cxn ang="T177">
                      <a:pos x="T114" y="T115"/>
                    </a:cxn>
                    <a:cxn ang="T178">
                      <a:pos x="T116" y="T117"/>
                    </a:cxn>
                    <a:cxn ang="T179">
                      <a:pos x="T118" y="T119"/>
                    </a:cxn>
                  </a:cxnLst>
                  <a:rect l="T180" t="T181" r="T182" b="T183"/>
                  <a:pathLst>
                    <a:path w="2615" h="2273">
                      <a:moveTo>
                        <a:pt x="2203" y="2072"/>
                      </a:moveTo>
                      <a:lnTo>
                        <a:pt x="2253" y="1907"/>
                      </a:lnTo>
                      <a:lnTo>
                        <a:pt x="2290" y="1742"/>
                      </a:lnTo>
                      <a:lnTo>
                        <a:pt x="2317" y="1577"/>
                      </a:lnTo>
                      <a:lnTo>
                        <a:pt x="2336" y="1414"/>
                      </a:lnTo>
                      <a:lnTo>
                        <a:pt x="2348" y="1253"/>
                      </a:lnTo>
                      <a:lnTo>
                        <a:pt x="2356" y="1098"/>
                      </a:lnTo>
                      <a:lnTo>
                        <a:pt x="2361" y="946"/>
                      </a:lnTo>
                      <a:lnTo>
                        <a:pt x="2365" y="801"/>
                      </a:lnTo>
                      <a:lnTo>
                        <a:pt x="2371" y="664"/>
                      </a:lnTo>
                      <a:lnTo>
                        <a:pt x="2380" y="534"/>
                      </a:lnTo>
                      <a:lnTo>
                        <a:pt x="2394" y="415"/>
                      </a:lnTo>
                      <a:lnTo>
                        <a:pt x="2416" y="306"/>
                      </a:lnTo>
                      <a:lnTo>
                        <a:pt x="2447" y="209"/>
                      </a:lnTo>
                      <a:lnTo>
                        <a:pt x="2489" y="126"/>
                      </a:lnTo>
                      <a:lnTo>
                        <a:pt x="2544" y="56"/>
                      </a:lnTo>
                      <a:lnTo>
                        <a:pt x="2615" y="1"/>
                      </a:lnTo>
                      <a:lnTo>
                        <a:pt x="2599" y="0"/>
                      </a:lnTo>
                      <a:lnTo>
                        <a:pt x="2582" y="0"/>
                      </a:lnTo>
                      <a:lnTo>
                        <a:pt x="2566" y="0"/>
                      </a:lnTo>
                      <a:lnTo>
                        <a:pt x="2551" y="0"/>
                      </a:lnTo>
                      <a:lnTo>
                        <a:pt x="2536" y="1"/>
                      </a:lnTo>
                      <a:lnTo>
                        <a:pt x="2522" y="2"/>
                      </a:lnTo>
                      <a:lnTo>
                        <a:pt x="2508" y="3"/>
                      </a:lnTo>
                      <a:lnTo>
                        <a:pt x="2494" y="4"/>
                      </a:lnTo>
                      <a:lnTo>
                        <a:pt x="2481" y="7"/>
                      </a:lnTo>
                      <a:lnTo>
                        <a:pt x="2469" y="9"/>
                      </a:lnTo>
                      <a:lnTo>
                        <a:pt x="2457" y="11"/>
                      </a:lnTo>
                      <a:lnTo>
                        <a:pt x="2447" y="14"/>
                      </a:lnTo>
                      <a:lnTo>
                        <a:pt x="2437" y="17"/>
                      </a:lnTo>
                      <a:lnTo>
                        <a:pt x="2428" y="20"/>
                      </a:lnTo>
                      <a:lnTo>
                        <a:pt x="2420" y="24"/>
                      </a:lnTo>
                      <a:lnTo>
                        <a:pt x="2412" y="28"/>
                      </a:lnTo>
                      <a:lnTo>
                        <a:pt x="2403" y="24"/>
                      </a:lnTo>
                      <a:lnTo>
                        <a:pt x="2399" y="17"/>
                      </a:lnTo>
                      <a:lnTo>
                        <a:pt x="2398" y="8"/>
                      </a:lnTo>
                      <a:lnTo>
                        <a:pt x="2400" y="1"/>
                      </a:lnTo>
                      <a:lnTo>
                        <a:pt x="2393" y="2"/>
                      </a:lnTo>
                      <a:lnTo>
                        <a:pt x="2385" y="7"/>
                      </a:lnTo>
                      <a:lnTo>
                        <a:pt x="2378" y="11"/>
                      </a:lnTo>
                      <a:lnTo>
                        <a:pt x="2370" y="16"/>
                      </a:lnTo>
                      <a:lnTo>
                        <a:pt x="2363" y="22"/>
                      </a:lnTo>
                      <a:lnTo>
                        <a:pt x="2357" y="26"/>
                      </a:lnTo>
                      <a:lnTo>
                        <a:pt x="2351" y="30"/>
                      </a:lnTo>
                      <a:lnTo>
                        <a:pt x="2347" y="31"/>
                      </a:lnTo>
                      <a:lnTo>
                        <a:pt x="2338" y="28"/>
                      </a:lnTo>
                      <a:lnTo>
                        <a:pt x="2333" y="20"/>
                      </a:lnTo>
                      <a:lnTo>
                        <a:pt x="2331" y="10"/>
                      </a:lnTo>
                      <a:lnTo>
                        <a:pt x="2331" y="1"/>
                      </a:lnTo>
                      <a:lnTo>
                        <a:pt x="2323" y="2"/>
                      </a:lnTo>
                      <a:lnTo>
                        <a:pt x="2315" y="4"/>
                      </a:lnTo>
                      <a:lnTo>
                        <a:pt x="2307" y="9"/>
                      </a:lnTo>
                      <a:lnTo>
                        <a:pt x="2299" y="14"/>
                      </a:lnTo>
                      <a:lnTo>
                        <a:pt x="2292" y="19"/>
                      </a:lnTo>
                      <a:lnTo>
                        <a:pt x="2284" y="24"/>
                      </a:lnTo>
                      <a:lnTo>
                        <a:pt x="2277" y="28"/>
                      </a:lnTo>
                      <a:lnTo>
                        <a:pt x="2271" y="32"/>
                      </a:lnTo>
                      <a:lnTo>
                        <a:pt x="2262" y="28"/>
                      </a:lnTo>
                      <a:lnTo>
                        <a:pt x="2257" y="20"/>
                      </a:lnTo>
                      <a:lnTo>
                        <a:pt x="2253" y="11"/>
                      </a:lnTo>
                      <a:lnTo>
                        <a:pt x="2248" y="3"/>
                      </a:lnTo>
                      <a:lnTo>
                        <a:pt x="2242" y="4"/>
                      </a:lnTo>
                      <a:lnTo>
                        <a:pt x="2235" y="9"/>
                      </a:lnTo>
                      <a:lnTo>
                        <a:pt x="2226" y="13"/>
                      </a:lnTo>
                      <a:lnTo>
                        <a:pt x="2217" y="19"/>
                      </a:lnTo>
                      <a:lnTo>
                        <a:pt x="2208" y="25"/>
                      </a:lnTo>
                      <a:lnTo>
                        <a:pt x="2200" y="29"/>
                      </a:lnTo>
                      <a:lnTo>
                        <a:pt x="2193" y="33"/>
                      </a:lnTo>
                      <a:lnTo>
                        <a:pt x="2187" y="34"/>
                      </a:lnTo>
                      <a:lnTo>
                        <a:pt x="2180" y="31"/>
                      </a:lnTo>
                      <a:lnTo>
                        <a:pt x="2178" y="22"/>
                      </a:lnTo>
                      <a:lnTo>
                        <a:pt x="2178" y="12"/>
                      </a:lnTo>
                      <a:lnTo>
                        <a:pt x="2181" y="3"/>
                      </a:lnTo>
                      <a:lnTo>
                        <a:pt x="2174" y="3"/>
                      </a:lnTo>
                      <a:lnTo>
                        <a:pt x="2165" y="8"/>
                      </a:lnTo>
                      <a:lnTo>
                        <a:pt x="2155" y="14"/>
                      </a:lnTo>
                      <a:lnTo>
                        <a:pt x="2146" y="21"/>
                      </a:lnTo>
                      <a:lnTo>
                        <a:pt x="2137" y="28"/>
                      </a:lnTo>
                      <a:lnTo>
                        <a:pt x="2129" y="35"/>
                      </a:lnTo>
                      <a:lnTo>
                        <a:pt x="2121" y="39"/>
                      </a:lnTo>
                      <a:lnTo>
                        <a:pt x="2116" y="41"/>
                      </a:lnTo>
                      <a:lnTo>
                        <a:pt x="2109" y="37"/>
                      </a:lnTo>
                      <a:lnTo>
                        <a:pt x="2106" y="27"/>
                      </a:lnTo>
                      <a:lnTo>
                        <a:pt x="2105" y="14"/>
                      </a:lnTo>
                      <a:lnTo>
                        <a:pt x="2107" y="1"/>
                      </a:lnTo>
                      <a:lnTo>
                        <a:pt x="2098" y="3"/>
                      </a:lnTo>
                      <a:lnTo>
                        <a:pt x="2088" y="10"/>
                      </a:lnTo>
                      <a:lnTo>
                        <a:pt x="2078" y="18"/>
                      </a:lnTo>
                      <a:lnTo>
                        <a:pt x="2067" y="27"/>
                      </a:lnTo>
                      <a:lnTo>
                        <a:pt x="2058" y="37"/>
                      </a:lnTo>
                      <a:lnTo>
                        <a:pt x="2049" y="45"/>
                      </a:lnTo>
                      <a:lnTo>
                        <a:pt x="2042" y="51"/>
                      </a:lnTo>
                      <a:lnTo>
                        <a:pt x="2037" y="53"/>
                      </a:lnTo>
                      <a:lnTo>
                        <a:pt x="2032" y="47"/>
                      </a:lnTo>
                      <a:lnTo>
                        <a:pt x="2031" y="34"/>
                      </a:lnTo>
                      <a:lnTo>
                        <a:pt x="2034" y="18"/>
                      </a:lnTo>
                      <a:lnTo>
                        <a:pt x="2040" y="5"/>
                      </a:lnTo>
                      <a:lnTo>
                        <a:pt x="2029" y="8"/>
                      </a:lnTo>
                      <a:lnTo>
                        <a:pt x="2018" y="14"/>
                      </a:lnTo>
                      <a:lnTo>
                        <a:pt x="2007" y="23"/>
                      </a:lnTo>
                      <a:lnTo>
                        <a:pt x="1996" y="33"/>
                      </a:lnTo>
                      <a:lnTo>
                        <a:pt x="1985" y="43"/>
                      </a:lnTo>
                      <a:lnTo>
                        <a:pt x="1977" y="52"/>
                      </a:lnTo>
                      <a:lnTo>
                        <a:pt x="1969" y="58"/>
                      </a:lnTo>
                      <a:lnTo>
                        <a:pt x="1962" y="60"/>
                      </a:lnTo>
                      <a:lnTo>
                        <a:pt x="1954" y="54"/>
                      </a:lnTo>
                      <a:lnTo>
                        <a:pt x="1953" y="41"/>
                      </a:lnTo>
                      <a:lnTo>
                        <a:pt x="1958" y="25"/>
                      </a:lnTo>
                      <a:lnTo>
                        <a:pt x="1966" y="11"/>
                      </a:lnTo>
                      <a:lnTo>
                        <a:pt x="1958" y="15"/>
                      </a:lnTo>
                      <a:lnTo>
                        <a:pt x="1947" y="22"/>
                      </a:lnTo>
                      <a:lnTo>
                        <a:pt x="1936" y="31"/>
                      </a:lnTo>
                      <a:lnTo>
                        <a:pt x="1924" y="41"/>
                      </a:lnTo>
                      <a:lnTo>
                        <a:pt x="1913" y="51"/>
                      </a:lnTo>
                      <a:lnTo>
                        <a:pt x="1903" y="60"/>
                      </a:lnTo>
                      <a:lnTo>
                        <a:pt x="1896" y="66"/>
                      </a:lnTo>
                      <a:lnTo>
                        <a:pt x="1894" y="68"/>
                      </a:lnTo>
                      <a:lnTo>
                        <a:pt x="1887" y="63"/>
                      </a:lnTo>
                      <a:lnTo>
                        <a:pt x="1886" y="52"/>
                      </a:lnTo>
                      <a:lnTo>
                        <a:pt x="1891" y="38"/>
                      </a:lnTo>
                      <a:lnTo>
                        <a:pt x="1900" y="26"/>
                      </a:lnTo>
                      <a:lnTo>
                        <a:pt x="1890" y="28"/>
                      </a:lnTo>
                      <a:lnTo>
                        <a:pt x="1879" y="33"/>
                      </a:lnTo>
                      <a:lnTo>
                        <a:pt x="1868" y="40"/>
                      </a:lnTo>
                      <a:lnTo>
                        <a:pt x="1857" y="48"/>
                      </a:lnTo>
                      <a:lnTo>
                        <a:pt x="1846" y="56"/>
                      </a:lnTo>
                      <a:lnTo>
                        <a:pt x="1837" y="63"/>
                      </a:lnTo>
                      <a:lnTo>
                        <a:pt x="1830" y="68"/>
                      </a:lnTo>
                      <a:lnTo>
                        <a:pt x="1824" y="70"/>
                      </a:lnTo>
                      <a:lnTo>
                        <a:pt x="1820" y="65"/>
                      </a:lnTo>
                      <a:lnTo>
                        <a:pt x="1820" y="54"/>
                      </a:lnTo>
                      <a:lnTo>
                        <a:pt x="1822" y="40"/>
                      </a:lnTo>
                      <a:lnTo>
                        <a:pt x="1828" y="26"/>
                      </a:lnTo>
                      <a:lnTo>
                        <a:pt x="1820" y="29"/>
                      </a:lnTo>
                      <a:lnTo>
                        <a:pt x="1811" y="35"/>
                      </a:lnTo>
                      <a:lnTo>
                        <a:pt x="1801" y="43"/>
                      </a:lnTo>
                      <a:lnTo>
                        <a:pt x="1790" y="51"/>
                      </a:lnTo>
                      <a:lnTo>
                        <a:pt x="1781" y="60"/>
                      </a:lnTo>
                      <a:lnTo>
                        <a:pt x="1772" y="67"/>
                      </a:lnTo>
                      <a:lnTo>
                        <a:pt x="1766" y="73"/>
                      </a:lnTo>
                      <a:lnTo>
                        <a:pt x="1762" y="75"/>
                      </a:lnTo>
                      <a:lnTo>
                        <a:pt x="1762" y="68"/>
                      </a:lnTo>
                      <a:lnTo>
                        <a:pt x="1764" y="51"/>
                      </a:lnTo>
                      <a:lnTo>
                        <a:pt x="1767" y="32"/>
                      </a:lnTo>
                      <a:lnTo>
                        <a:pt x="1772" y="17"/>
                      </a:lnTo>
                      <a:lnTo>
                        <a:pt x="1764" y="21"/>
                      </a:lnTo>
                      <a:lnTo>
                        <a:pt x="1754" y="29"/>
                      </a:lnTo>
                      <a:lnTo>
                        <a:pt x="1743" y="38"/>
                      </a:lnTo>
                      <a:lnTo>
                        <a:pt x="1731" y="49"/>
                      </a:lnTo>
                      <a:lnTo>
                        <a:pt x="1720" y="60"/>
                      </a:lnTo>
                      <a:lnTo>
                        <a:pt x="1711" y="69"/>
                      </a:lnTo>
                      <a:lnTo>
                        <a:pt x="1703" y="75"/>
                      </a:lnTo>
                      <a:lnTo>
                        <a:pt x="1698" y="77"/>
                      </a:lnTo>
                      <a:lnTo>
                        <a:pt x="1694" y="69"/>
                      </a:lnTo>
                      <a:lnTo>
                        <a:pt x="1694" y="50"/>
                      </a:lnTo>
                      <a:lnTo>
                        <a:pt x="1696" y="28"/>
                      </a:lnTo>
                      <a:lnTo>
                        <a:pt x="1700" y="9"/>
                      </a:lnTo>
                      <a:lnTo>
                        <a:pt x="1692" y="13"/>
                      </a:lnTo>
                      <a:lnTo>
                        <a:pt x="1681" y="24"/>
                      </a:lnTo>
                      <a:lnTo>
                        <a:pt x="1669" y="38"/>
                      </a:lnTo>
                      <a:lnTo>
                        <a:pt x="1657" y="53"/>
                      </a:lnTo>
                      <a:lnTo>
                        <a:pt x="1644" y="69"/>
                      </a:lnTo>
                      <a:lnTo>
                        <a:pt x="1634" y="83"/>
                      </a:lnTo>
                      <a:lnTo>
                        <a:pt x="1625" y="92"/>
                      </a:lnTo>
                      <a:lnTo>
                        <a:pt x="1620" y="95"/>
                      </a:lnTo>
                      <a:lnTo>
                        <a:pt x="1616" y="92"/>
                      </a:lnTo>
                      <a:lnTo>
                        <a:pt x="1615" y="84"/>
                      </a:lnTo>
                      <a:lnTo>
                        <a:pt x="1617" y="74"/>
                      </a:lnTo>
                      <a:lnTo>
                        <a:pt x="1620" y="62"/>
                      </a:lnTo>
                      <a:lnTo>
                        <a:pt x="1624" y="48"/>
                      </a:lnTo>
                      <a:lnTo>
                        <a:pt x="1628" y="35"/>
                      </a:lnTo>
                      <a:lnTo>
                        <a:pt x="1633" y="22"/>
                      </a:lnTo>
                      <a:lnTo>
                        <a:pt x="1636" y="11"/>
                      </a:lnTo>
                      <a:lnTo>
                        <a:pt x="1624" y="17"/>
                      </a:lnTo>
                      <a:lnTo>
                        <a:pt x="1611" y="29"/>
                      </a:lnTo>
                      <a:lnTo>
                        <a:pt x="1596" y="46"/>
                      </a:lnTo>
                      <a:lnTo>
                        <a:pt x="1582" y="64"/>
                      </a:lnTo>
                      <a:lnTo>
                        <a:pt x="1568" y="83"/>
                      </a:lnTo>
                      <a:lnTo>
                        <a:pt x="1558" y="99"/>
                      </a:lnTo>
                      <a:lnTo>
                        <a:pt x="1549" y="111"/>
                      </a:lnTo>
                      <a:lnTo>
                        <a:pt x="1545" y="115"/>
                      </a:lnTo>
                      <a:lnTo>
                        <a:pt x="1543" y="104"/>
                      </a:lnTo>
                      <a:lnTo>
                        <a:pt x="1545" y="77"/>
                      </a:lnTo>
                      <a:lnTo>
                        <a:pt x="1549" y="46"/>
                      </a:lnTo>
                      <a:lnTo>
                        <a:pt x="1554" y="20"/>
                      </a:lnTo>
                      <a:lnTo>
                        <a:pt x="1544" y="26"/>
                      </a:lnTo>
                      <a:lnTo>
                        <a:pt x="1533" y="38"/>
                      </a:lnTo>
                      <a:lnTo>
                        <a:pt x="1522" y="55"/>
                      </a:lnTo>
                      <a:lnTo>
                        <a:pt x="1511" y="74"/>
                      </a:lnTo>
                      <a:lnTo>
                        <a:pt x="1501" y="93"/>
                      </a:lnTo>
                      <a:lnTo>
                        <a:pt x="1492" y="110"/>
                      </a:lnTo>
                      <a:lnTo>
                        <a:pt x="1484" y="121"/>
                      </a:lnTo>
                      <a:lnTo>
                        <a:pt x="1480" y="125"/>
                      </a:lnTo>
                      <a:lnTo>
                        <a:pt x="1475" y="114"/>
                      </a:lnTo>
                      <a:lnTo>
                        <a:pt x="1473" y="86"/>
                      </a:lnTo>
                      <a:lnTo>
                        <a:pt x="1475" y="52"/>
                      </a:lnTo>
                      <a:lnTo>
                        <a:pt x="1481" y="20"/>
                      </a:lnTo>
                      <a:lnTo>
                        <a:pt x="1474" y="26"/>
                      </a:lnTo>
                      <a:lnTo>
                        <a:pt x="1463" y="39"/>
                      </a:lnTo>
                      <a:lnTo>
                        <a:pt x="1449" y="56"/>
                      </a:lnTo>
                      <a:lnTo>
                        <a:pt x="1435" y="75"/>
                      </a:lnTo>
                      <a:lnTo>
                        <a:pt x="1420" y="94"/>
                      </a:lnTo>
                      <a:lnTo>
                        <a:pt x="1408" y="111"/>
                      </a:lnTo>
                      <a:lnTo>
                        <a:pt x="1397" y="122"/>
                      </a:lnTo>
                      <a:lnTo>
                        <a:pt x="1392" y="127"/>
                      </a:lnTo>
                      <a:lnTo>
                        <a:pt x="1390" y="116"/>
                      </a:lnTo>
                      <a:lnTo>
                        <a:pt x="1393" y="87"/>
                      </a:lnTo>
                      <a:lnTo>
                        <a:pt x="1400" y="53"/>
                      </a:lnTo>
                      <a:lnTo>
                        <a:pt x="1410" y="24"/>
                      </a:lnTo>
                      <a:lnTo>
                        <a:pt x="1401" y="29"/>
                      </a:lnTo>
                      <a:lnTo>
                        <a:pt x="1389" y="42"/>
                      </a:lnTo>
                      <a:lnTo>
                        <a:pt x="1375" y="60"/>
                      </a:lnTo>
                      <a:lnTo>
                        <a:pt x="1360" y="80"/>
                      </a:lnTo>
                      <a:lnTo>
                        <a:pt x="1345" y="102"/>
                      </a:lnTo>
                      <a:lnTo>
                        <a:pt x="1331" y="120"/>
                      </a:lnTo>
                      <a:lnTo>
                        <a:pt x="1321" y="133"/>
                      </a:lnTo>
                      <a:lnTo>
                        <a:pt x="1314" y="138"/>
                      </a:lnTo>
                      <a:lnTo>
                        <a:pt x="1314" y="127"/>
                      </a:lnTo>
                      <a:lnTo>
                        <a:pt x="1318" y="99"/>
                      </a:lnTo>
                      <a:lnTo>
                        <a:pt x="1325" y="63"/>
                      </a:lnTo>
                      <a:lnTo>
                        <a:pt x="1331" y="31"/>
                      </a:lnTo>
                      <a:lnTo>
                        <a:pt x="1323" y="39"/>
                      </a:lnTo>
                      <a:lnTo>
                        <a:pt x="1312" y="53"/>
                      </a:lnTo>
                      <a:lnTo>
                        <a:pt x="1300" y="73"/>
                      </a:lnTo>
                      <a:lnTo>
                        <a:pt x="1287" y="95"/>
                      </a:lnTo>
                      <a:lnTo>
                        <a:pt x="1274" y="118"/>
                      </a:lnTo>
                      <a:lnTo>
                        <a:pt x="1263" y="136"/>
                      </a:lnTo>
                      <a:lnTo>
                        <a:pt x="1254" y="150"/>
                      </a:lnTo>
                      <a:lnTo>
                        <a:pt x="1248" y="155"/>
                      </a:lnTo>
                      <a:lnTo>
                        <a:pt x="1244" y="144"/>
                      </a:lnTo>
                      <a:lnTo>
                        <a:pt x="1245" y="115"/>
                      </a:lnTo>
                      <a:lnTo>
                        <a:pt x="1252" y="75"/>
                      </a:lnTo>
                      <a:lnTo>
                        <a:pt x="1263" y="35"/>
                      </a:lnTo>
                      <a:lnTo>
                        <a:pt x="1257" y="41"/>
                      </a:lnTo>
                      <a:lnTo>
                        <a:pt x="1247" y="55"/>
                      </a:lnTo>
                      <a:lnTo>
                        <a:pt x="1234" y="74"/>
                      </a:lnTo>
                      <a:lnTo>
                        <a:pt x="1220" y="94"/>
                      </a:lnTo>
                      <a:lnTo>
                        <a:pt x="1205" y="116"/>
                      </a:lnTo>
                      <a:lnTo>
                        <a:pt x="1193" y="134"/>
                      </a:lnTo>
                      <a:lnTo>
                        <a:pt x="1183" y="146"/>
                      </a:lnTo>
                      <a:lnTo>
                        <a:pt x="1177" y="151"/>
                      </a:lnTo>
                      <a:lnTo>
                        <a:pt x="1173" y="140"/>
                      </a:lnTo>
                      <a:lnTo>
                        <a:pt x="1177" y="113"/>
                      </a:lnTo>
                      <a:lnTo>
                        <a:pt x="1185" y="77"/>
                      </a:lnTo>
                      <a:lnTo>
                        <a:pt x="1194" y="44"/>
                      </a:lnTo>
                      <a:lnTo>
                        <a:pt x="1184" y="50"/>
                      </a:lnTo>
                      <a:lnTo>
                        <a:pt x="1173" y="63"/>
                      </a:lnTo>
                      <a:lnTo>
                        <a:pt x="1161" y="81"/>
                      </a:lnTo>
                      <a:lnTo>
                        <a:pt x="1148" y="102"/>
                      </a:lnTo>
                      <a:lnTo>
                        <a:pt x="1137" y="123"/>
                      </a:lnTo>
                      <a:lnTo>
                        <a:pt x="1127" y="140"/>
                      </a:lnTo>
                      <a:lnTo>
                        <a:pt x="1119" y="152"/>
                      </a:lnTo>
                      <a:lnTo>
                        <a:pt x="1114" y="157"/>
                      </a:lnTo>
                      <a:lnTo>
                        <a:pt x="1109" y="146"/>
                      </a:lnTo>
                      <a:lnTo>
                        <a:pt x="1109" y="118"/>
                      </a:lnTo>
                      <a:lnTo>
                        <a:pt x="1114" y="82"/>
                      </a:lnTo>
                      <a:lnTo>
                        <a:pt x="1123" y="48"/>
                      </a:lnTo>
                      <a:lnTo>
                        <a:pt x="1117" y="55"/>
                      </a:lnTo>
                      <a:lnTo>
                        <a:pt x="1109" y="69"/>
                      </a:lnTo>
                      <a:lnTo>
                        <a:pt x="1098" y="88"/>
                      </a:lnTo>
                      <a:lnTo>
                        <a:pt x="1087" y="109"/>
                      </a:lnTo>
                      <a:lnTo>
                        <a:pt x="1075" y="130"/>
                      </a:lnTo>
                      <a:lnTo>
                        <a:pt x="1064" y="148"/>
                      </a:lnTo>
                      <a:lnTo>
                        <a:pt x="1055" y="161"/>
                      </a:lnTo>
                      <a:lnTo>
                        <a:pt x="1049" y="166"/>
                      </a:lnTo>
                      <a:lnTo>
                        <a:pt x="1044" y="155"/>
                      </a:lnTo>
                      <a:lnTo>
                        <a:pt x="1043" y="128"/>
                      </a:lnTo>
                      <a:lnTo>
                        <a:pt x="1047" y="93"/>
                      </a:lnTo>
                      <a:lnTo>
                        <a:pt x="1056" y="60"/>
                      </a:lnTo>
                      <a:lnTo>
                        <a:pt x="1048" y="69"/>
                      </a:lnTo>
                      <a:lnTo>
                        <a:pt x="1038" y="84"/>
                      </a:lnTo>
                      <a:lnTo>
                        <a:pt x="1026" y="104"/>
                      </a:lnTo>
                      <a:lnTo>
                        <a:pt x="1014" y="125"/>
                      </a:lnTo>
                      <a:lnTo>
                        <a:pt x="1001" y="144"/>
                      </a:lnTo>
                      <a:lnTo>
                        <a:pt x="990" y="161"/>
                      </a:lnTo>
                      <a:lnTo>
                        <a:pt x="980" y="173"/>
                      </a:lnTo>
                      <a:lnTo>
                        <a:pt x="973" y="177"/>
                      </a:lnTo>
                      <a:lnTo>
                        <a:pt x="968" y="166"/>
                      </a:lnTo>
                      <a:lnTo>
                        <a:pt x="969" y="139"/>
                      </a:lnTo>
                      <a:lnTo>
                        <a:pt x="975" y="104"/>
                      </a:lnTo>
                      <a:lnTo>
                        <a:pt x="981" y="68"/>
                      </a:lnTo>
                      <a:lnTo>
                        <a:pt x="974" y="76"/>
                      </a:lnTo>
                      <a:lnTo>
                        <a:pt x="964" y="92"/>
                      </a:lnTo>
                      <a:lnTo>
                        <a:pt x="951" y="113"/>
                      </a:lnTo>
                      <a:lnTo>
                        <a:pt x="938" y="135"/>
                      </a:lnTo>
                      <a:lnTo>
                        <a:pt x="925" y="157"/>
                      </a:lnTo>
                      <a:lnTo>
                        <a:pt x="914" y="175"/>
                      </a:lnTo>
                      <a:lnTo>
                        <a:pt x="907" y="189"/>
                      </a:lnTo>
                      <a:lnTo>
                        <a:pt x="904" y="194"/>
                      </a:lnTo>
                      <a:lnTo>
                        <a:pt x="901" y="180"/>
                      </a:lnTo>
                      <a:lnTo>
                        <a:pt x="903" y="147"/>
                      </a:lnTo>
                      <a:lnTo>
                        <a:pt x="909" y="107"/>
                      </a:lnTo>
                      <a:lnTo>
                        <a:pt x="918" y="71"/>
                      </a:lnTo>
                      <a:lnTo>
                        <a:pt x="909" y="82"/>
                      </a:lnTo>
                      <a:lnTo>
                        <a:pt x="897" y="100"/>
                      </a:lnTo>
                      <a:lnTo>
                        <a:pt x="884" y="120"/>
                      </a:lnTo>
                      <a:lnTo>
                        <a:pt x="872" y="141"/>
                      </a:lnTo>
                      <a:lnTo>
                        <a:pt x="861" y="162"/>
                      </a:lnTo>
                      <a:lnTo>
                        <a:pt x="851" y="179"/>
                      </a:lnTo>
                      <a:lnTo>
                        <a:pt x="843" y="192"/>
                      </a:lnTo>
                      <a:lnTo>
                        <a:pt x="839" y="196"/>
                      </a:lnTo>
                      <a:lnTo>
                        <a:pt x="836" y="183"/>
                      </a:lnTo>
                      <a:lnTo>
                        <a:pt x="836" y="154"/>
                      </a:lnTo>
                      <a:lnTo>
                        <a:pt x="840" y="118"/>
                      </a:lnTo>
                      <a:lnTo>
                        <a:pt x="847" y="86"/>
                      </a:lnTo>
                      <a:lnTo>
                        <a:pt x="840" y="96"/>
                      </a:lnTo>
                      <a:lnTo>
                        <a:pt x="829" y="112"/>
                      </a:lnTo>
                      <a:lnTo>
                        <a:pt x="817" y="132"/>
                      </a:lnTo>
                      <a:lnTo>
                        <a:pt x="803" y="153"/>
                      </a:lnTo>
                      <a:lnTo>
                        <a:pt x="790" y="174"/>
                      </a:lnTo>
                      <a:lnTo>
                        <a:pt x="779" y="192"/>
                      </a:lnTo>
                      <a:lnTo>
                        <a:pt x="771" y="204"/>
                      </a:lnTo>
                      <a:lnTo>
                        <a:pt x="766" y="209"/>
                      </a:lnTo>
                      <a:lnTo>
                        <a:pt x="762" y="197"/>
                      </a:lnTo>
                      <a:lnTo>
                        <a:pt x="762" y="168"/>
                      </a:lnTo>
                      <a:lnTo>
                        <a:pt x="766" y="133"/>
                      </a:lnTo>
                      <a:lnTo>
                        <a:pt x="772" y="98"/>
                      </a:lnTo>
                      <a:lnTo>
                        <a:pt x="764" y="108"/>
                      </a:lnTo>
                      <a:lnTo>
                        <a:pt x="754" y="124"/>
                      </a:lnTo>
                      <a:lnTo>
                        <a:pt x="742" y="144"/>
                      </a:lnTo>
                      <a:lnTo>
                        <a:pt x="727" y="166"/>
                      </a:lnTo>
                      <a:lnTo>
                        <a:pt x="714" y="189"/>
                      </a:lnTo>
                      <a:lnTo>
                        <a:pt x="703" y="207"/>
                      </a:lnTo>
                      <a:lnTo>
                        <a:pt x="694" y="219"/>
                      </a:lnTo>
                      <a:lnTo>
                        <a:pt x="688" y="223"/>
                      </a:lnTo>
                      <a:lnTo>
                        <a:pt x="685" y="211"/>
                      </a:lnTo>
                      <a:lnTo>
                        <a:pt x="687" y="182"/>
                      </a:lnTo>
                      <a:lnTo>
                        <a:pt x="693" y="147"/>
                      </a:lnTo>
                      <a:lnTo>
                        <a:pt x="698" y="116"/>
                      </a:lnTo>
                      <a:lnTo>
                        <a:pt x="691" y="126"/>
                      </a:lnTo>
                      <a:lnTo>
                        <a:pt x="680" y="143"/>
                      </a:lnTo>
                      <a:lnTo>
                        <a:pt x="669" y="164"/>
                      </a:lnTo>
                      <a:lnTo>
                        <a:pt x="656" y="187"/>
                      </a:lnTo>
                      <a:lnTo>
                        <a:pt x="643" y="209"/>
                      </a:lnTo>
                      <a:lnTo>
                        <a:pt x="632" y="228"/>
                      </a:lnTo>
                      <a:lnTo>
                        <a:pt x="623" y="240"/>
                      </a:lnTo>
                      <a:lnTo>
                        <a:pt x="618" y="245"/>
                      </a:lnTo>
                      <a:lnTo>
                        <a:pt x="615" y="232"/>
                      </a:lnTo>
                      <a:lnTo>
                        <a:pt x="618" y="202"/>
                      </a:lnTo>
                      <a:lnTo>
                        <a:pt x="625" y="163"/>
                      </a:lnTo>
                      <a:lnTo>
                        <a:pt x="638" y="125"/>
                      </a:lnTo>
                      <a:lnTo>
                        <a:pt x="629" y="136"/>
                      </a:lnTo>
                      <a:lnTo>
                        <a:pt x="618" y="153"/>
                      </a:lnTo>
                      <a:lnTo>
                        <a:pt x="604" y="175"/>
                      </a:lnTo>
                      <a:lnTo>
                        <a:pt x="589" y="199"/>
                      </a:lnTo>
                      <a:lnTo>
                        <a:pt x="575" y="222"/>
                      </a:lnTo>
                      <a:lnTo>
                        <a:pt x="561" y="241"/>
                      </a:lnTo>
                      <a:lnTo>
                        <a:pt x="552" y="255"/>
                      </a:lnTo>
                      <a:lnTo>
                        <a:pt x="547" y="260"/>
                      </a:lnTo>
                      <a:lnTo>
                        <a:pt x="543" y="248"/>
                      </a:lnTo>
                      <a:lnTo>
                        <a:pt x="544" y="218"/>
                      </a:lnTo>
                      <a:lnTo>
                        <a:pt x="549" y="178"/>
                      </a:lnTo>
                      <a:lnTo>
                        <a:pt x="561" y="140"/>
                      </a:lnTo>
                      <a:lnTo>
                        <a:pt x="552" y="150"/>
                      </a:lnTo>
                      <a:lnTo>
                        <a:pt x="540" y="166"/>
                      </a:lnTo>
                      <a:lnTo>
                        <a:pt x="527" y="186"/>
                      </a:lnTo>
                      <a:lnTo>
                        <a:pt x="513" y="208"/>
                      </a:lnTo>
                      <a:lnTo>
                        <a:pt x="500" y="229"/>
                      </a:lnTo>
                      <a:lnTo>
                        <a:pt x="489" y="247"/>
                      </a:lnTo>
                      <a:lnTo>
                        <a:pt x="481" y="260"/>
                      </a:lnTo>
                      <a:lnTo>
                        <a:pt x="475" y="265"/>
                      </a:lnTo>
                      <a:lnTo>
                        <a:pt x="471" y="263"/>
                      </a:lnTo>
                      <a:lnTo>
                        <a:pt x="470" y="256"/>
                      </a:lnTo>
                      <a:lnTo>
                        <a:pt x="470" y="245"/>
                      </a:lnTo>
                      <a:lnTo>
                        <a:pt x="472" y="231"/>
                      </a:lnTo>
                      <a:lnTo>
                        <a:pt x="476" y="216"/>
                      </a:lnTo>
                      <a:lnTo>
                        <a:pt x="481" y="200"/>
                      </a:lnTo>
                      <a:lnTo>
                        <a:pt x="487" y="183"/>
                      </a:lnTo>
                      <a:lnTo>
                        <a:pt x="494" y="169"/>
                      </a:lnTo>
                      <a:lnTo>
                        <a:pt x="485" y="177"/>
                      </a:lnTo>
                      <a:lnTo>
                        <a:pt x="471" y="193"/>
                      </a:lnTo>
                      <a:lnTo>
                        <a:pt x="457" y="211"/>
                      </a:lnTo>
                      <a:lnTo>
                        <a:pt x="441" y="230"/>
                      </a:lnTo>
                      <a:lnTo>
                        <a:pt x="426" y="249"/>
                      </a:lnTo>
                      <a:lnTo>
                        <a:pt x="413" y="264"/>
                      </a:lnTo>
                      <a:lnTo>
                        <a:pt x="402" y="275"/>
                      </a:lnTo>
                      <a:lnTo>
                        <a:pt x="396" y="278"/>
                      </a:lnTo>
                      <a:lnTo>
                        <a:pt x="390" y="271"/>
                      </a:lnTo>
                      <a:lnTo>
                        <a:pt x="391" y="256"/>
                      </a:lnTo>
                      <a:lnTo>
                        <a:pt x="397" y="238"/>
                      </a:lnTo>
                      <a:lnTo>
                        <a:pt x="404" y="222"/>
                      </a:lnTo>
                      <a:lnTo>
                        <a:pt x="370" y="274"/>
                      </a:lnTo>
                      <a:lnTo>
                        <a:pt x="345" y="357"/>
                      </a:lnTo>
                      <a:lnTo>
                        <a:pt x="326" y="466"/>
                      </a:lnTo>
                      <a:lnTo>
                        <a:pt x="311" y="596"/>
                      </a:lnTo>
                      <a:lnTo>
                        <a:pt x="298" y="744"/>
                      </a:lnTo>
                      <a:lnTo>
                        <a:pt x="288" y="903"/>
                      </a:lnTo>
                      <a:lnTo>
                        <a:pt x="279" y="1071"/>
                      </a:lnTo>
                      <a:lnTo>
                        <a:pt x="269" y="1244"/>
                      </a:lnTo>
                      <a:lnTo>
                        <a:pt x="257" y="1416"/>
                      </a:lnTo>
                      <a:lnTo>
                        <a:pt x="242" y="1583"/>
                      </a:lnTo>
                      <a:lnTo>
                        <a:pt x="221" y="1742"/>
                      </a:lnTo>
                      <a:lnTo>
                        <a:pt x="194" y="1886"/>
                      </a:lnTo>
                      <a:lnTo>
                        <a:pt x="161" y="2013"/>
                      </a:lnTo>
                      <a:lnTo>
                        <a:pt x="117" y="2118"/>
                      </a:lnTo>
                      <a:lnTo>
                        <a:pt x="65" y="2196"/>
                      </a:lnTo>
                      <a:lnTo>
                        <a:pt x="0" y="2243"/>
                      </a:lnTo>
                      <a:lnTo>
                        <a:pt x="7" y="2241"/>
                      </a:lnTo>
                      <a:lnTo>
                        <a:pt x="16" y="2238"/>
                      </a:lnTo>
                      <a:lnTo>
                        <a:pt x="25" y="2235"/>
                      </a:lnTo>
                      <a:lnTo>
                        <a:pt x="35" y="2232"/>
                      </a:lnTo>
                      <a:lnTo>
                        <a:pt x="44" y="2229"/>
                      </a:lnTo>
                      <a:lnTo>
                        <a:pt x="52" y="2226"/>
                      </a:lnTo>
                      <a:lnTo>
                        <a:pt x="60" y="2225"/>
                      </a:lnTo>
                      <a:lnTo>
                        <a:pt x="65" y="2225"/>
                      </a:lnTo>
                      <a:lnTo>
                        <a:pt x="67" y="2228"/>
                      </a:lnTo>
                      <a:lnTo>
                        <a:pt x="65" y="2232"/>
                      </a:lnTo>
                      <a:lnTo>
                        <a:pt x="61" y="2238"/>
                      </a:lnTo>
                      <a:lnTo>
                        <a:pt x="54" y="2244"/>
                      </a:lnTo>
                      <a:lnTo>
                        <a:pt x="49" y="2251"/>
                      </a:lnTo>
                      <a:lnTo>
                        <a:pt x="46" y="2256"/>
                      </a:lnTo>
                      <a:lnTo>
                        <a:pt x="46" y="2260"/>
                      </a:lnTo>
                      <a:lnTo>
                        <a:pt x="50" y="2261"/>
                      </a:lnTo>
                      <a:lnTo>
                        <a:pt x="62" y="2259"/>
                      </a:lnTo>
                      <a:lnTo>
                        <a:pt x="75" y="2254"/>
                      </a:lnTo>
                      <a:lnTo>
                        <a:pt x="88" y="2248"/>
                      </a:lnTo>
                      <a:lnTo>
                        <a:pt x="102" y="2242"/>
                      </a:lnTo>
                      <a:lnTo>
                        <a:pt x="114" y="2236"/>
                      </a:lnTo>
                      <a:lnTo>
                        <a:pt x="126" y="2230"/>
                      </a:lnTo>
                      <a:lnTo>
                        <a:pt x="135" y="2226"/>
                      </a:lnTo>
                      <a:lnTo>
                        <a:pt x="142" y="2225"/>
                      </a:lnTo>
                      <a:lnTo>
                        <a:pt x="144" y="2227"/>
                      </a:lnTo>
                      <a:lnTo>
                        <a:pt x="142" y="2232"/>
                      </a:lnTo>
                      <a:lnTo>
                        <a:pt x="137" y="2238"/>
                      </a:lnTo>
                      <a:lnTo>
                        <a:pt x="132" y="2245"/>
                      </a:lnTo>
                      <a:lnTo>
                        <a:pt x="128" y="2252"/>
                      </a:lnTo>
                      <a:lnTo>
                        <a:pt x="126" y="2258"/>
                      </a:lnTo>
                      <a:lnTo>
                        <a:pt x="127" y="2262"/>
                      </a:lnTo>
                      <a:lnTo>
                        <a:pt x="133" y="2263"/>
                      </a:lnTo>
                      <a:lnTo>
                        <a:pt x="144" y="2262"/>
                      </a:lnTo>
                      <a:lnTo>
                        <a:pt x="154" y="2257"/>
                      </a:lnTo>
                      <a:lnTo>
                        <a:pt x="166" y="2251"/>
                      </a:lnTo>
                      <a:lnTo>
                        <a:pt x="178" y="2243"/>
                      </a:lnTo>
                      <a:lnTo>
                        <a:pt x="189" y="2235"/>
                      </a:lnTo>
                      <a:lnTo>
                        <a:pt x="198" y="2229"/>
                      </a:lnTo>
                      <a:lnTo>
                        <a:pt x="206" y="2224"/>
                      </a:lnTo>
                      <a:lnTo>
                        <a:pt x="212" y="2223"/>
                      </a:lnTo>
                      <a:lnTo>
                        <a:pt x="215" y="2229"/>
                      </a:lnTo>
                      <a:lnTo>
                        <a:pt x="215" y="2240"/>
                      </a:lnTo>
                      <a:lnTo>
                        <a:pt x="212" y="2253"/>
                      </a:lnTo>
                      <a:lnTo>
                        <a:pt x="205" y="2263"/>
                      </a:lnTo>
                      <a:lnTo>
                        <a:pt x="214" y="2258"/>
                      </a:lnTo>
                      <a:lnTo>
                        <a:pt x="226" y="2252"/>
                      </a:lnTo>
                      <a:lnTo>
                        <a:pt x="237" y="2244"/>
                      </a:lnTo>
                      <a:lnTo>
                        <a:pt x="249" y="2236"/>
                      </a:lnTo>
                      <a:lnTo>
                        <a:pt x="259" y="2228"/>
                      </a:lnTo>
                      <a:lnTo>
                        <a:pt x="268" y="2222"/>
                      </a:lnTo>
                      <a:lnTo>
                        <a:pt x="275" y="2217"/>
                      </a:lnTo>
                      <a:lnTo>
                        <a:pt x="280" y="2216"/>
                      </a:lnTo>
                      <a:lnTo>
                        <a:pt x="286" y="2221"/>
                      </a:lnTo>
                      <a:lnTo>
                        <a:pt x="288" y="2234"/>
                      </a:lnTo>
                      <a:lnTo>
                        <a:pt x="284" y="2252"/>
                      </a:lnTo>
                      <a:lnTo>
                        <a:pt x="272" y="2272"/>
                      </a:lnTo>
                      <a:lnTo>
                        <a:pt x="284" y="2265"/>
                      </a:lnTo>
                      <a:lnTo>
                        <a:pt x="297" y="2256"/>
                      </a:lnTo>
                      <a:lnTo>
                        <a:pt x="312" y="2246"/>
                      </a:lnTo>
                      <a:lnTo>
                        <a:pt x="326" y="2236"/>
                      </a:lnTo>
                      <a:lnTo>
                        <a:pt x="338" y="2226"/>
                      </a:lnTo>
                      <a:lnTo>
                        <a:pt x="349" y="2218"/>
                      </a:lnTo>
                      <a:lnTo>
                        <a:pt x="358" y="2213"/>
                      </a:lnTo>
                      <a:lnTo>
                        <a:pt x="363" y="2211"/>
                      </a:lnTo>
                      <a:lnTo>
                        <a:pt x="366" y="2213"/>
                      </a:lnTo>
                      <a:lnTo>
                        <a:pt x="366" y="2218"/>
                      </a:lnTo>
                      <a:lnTo>
                        <a:pt x="364" y="2226"/>
                      </a:lnTo>
                      <a:lnTo>
                        <a:pt x="361" y="2236"/>
                      </a:lnTo>
                      <a:lnTo>
                        <a:pt x="356" y="2246"/>
                      </a:lnTo>
                      <a:lnTo>
                        <a:pt x="351" y="2256"/>
                      </a:lnTo>
                      <a:lnTo>
                        <a:pt x="345" y="2265"/>
                      </a:lnTo>
                      <a:lnTo>
                        <a:pt x="339" y="2273"/>
                      </a:lnTo>
                      <a:lnTo>
                        <a:pt x="352" y="2265"/>
                      </a:lnTo>
                      <a:lnTo>
                        <a:pt x="366" y="2255"/>
                      </a:lnTo>
                      <a:lnTo>
                        <a:pt x="382" y="2243"/>
                      </a:lnTo>
                      <a:lnTo>
                        <a:pt x="399" y="2231"/>
                      </a:lnTo>
                      <a:lnTo>
                        <a:pt x="414" y="2220"/>
                      </a:lnTo>
                      <a:lnTo>
                        <a:pt x="426" y="2211"/>
                      </a:lnTo>
                      <a:lnTo>
                        <a:pt x="436" y="2205"/>
                      </a:lnTo>
                      <a:lnTo>
                        <a:pt x="442" y="2203"/>
                      </a:lnTo>
                      <a:lnTo>
                        <a:pt x="445" y="2205"/>
                      </a:lnTo>
                      <a:lnTo>
                        <a:pt x="446" y="2210"/>
                      </a:lnTo>
                      <a:lnTo>
                        <a:pt x="446" y="2217"/>
                      </a:lnTo>
                      <a:lnTo>
                        <a:pt x="445" y="2225"/>
                      </a:lnTo>
                      <a:lnTo>
                        <a:pt x="441" y="2235"/>
                      </a:lnTo>
                      <a:lnTo>
                        <a:pt x="437" y="2245"/>
                      </a:lnTo>
                      <a:lnTo>
                        <a:pt x="430" y="2255"/>
                      </a:lnTo>
                      <a:lnTo>
                        <a:pt x="421" y="2265"/>
                      </a:lnTo>
                      <a:lnTo>
                        <a:pt x="434" y="2257"/>
                      </a:lnTo>
                      <a:lnTo>
                        <a:pt x="448" y="2246"/>
                      </a:lnTo>
                      <a:lnTo>
                        <a:pt x="464" y="2235"/>
                      </a:lnTo>
                      <a:lnTo>
                        <a:pt x="480" y="2224"/>
                      </a:lnTo>
                      <a:lnTo>
                        <a:pt x="495" y="2214"/>
                      </a:lnTo>
                      <a:lnTo>
                        <a:pt x="507" y="2205"/>
                      </a:lnTo>
                      <a:lnTo>
                        <a:pt x="516" y="2199"/>
                      </a:lnTo>
                      <a:lnTo>
                        <a:pt x="522" y="2197"/>
                      </a:lnTo>
                      <a:lnTo>
                        <a:pt x="524" y="2199"/>
                      </a:lnTo>
                      <a:lnTo>
                        <a:pt x="524" y="2203"/>
                      </a:lnTo>
                      <a:lnTo>
                        <a:pt x="523" y="2211"/>
                      </a:lnTo>
                      <a:lnTo>
                        <a:pt x="521" y="2220"/>
                      </a:lnTo>
                      <a:lnTo>
                        <a:pt x="517" y="2231"/>
                      </a:lnTo>
                      <a:lnTo>
                        <a:pt x="512" y="2243"/>
                      </a:lnTo>
                      <a:lnTo>
                        <a:pt x="505" y="2254"/>
                      </a:lnTo>
                      <a:lnTo>
                        <a:pt x="497" y="2265"/>
                      </a:lnTo>
                      <a:lnTo>
                        <a:pt x="509" y="2256"/>
                      </a:lnTo>
                      <a:lnTo>
                        <a:pt x="522" y="2245"/>
                      </a:lnTo>
                      <a:lnTo>
                        <a:pt x="537" y="2233"/>
                      </a:lnTo>
                      <a:lnTo>
                        <a:pt x="551" y="2220"/>
                      </a:lnTo>
                      <a:lnTo>
                        <a:pt x="565" y="2208"/>
                      </a:lnTo>
                      <a:lnTo>
                        <a:pt x="576" y="2198"/>
                      </a:lnTo>
                      <a:lnTo>
                        <a:pt x="585" y="2191"/>
                      </a:lnTo>
                      <a:lnTo>
                        <a:pt x="591" y="2188"/>
                      </a:lnTo>
                      <a:lnTo>
                        <a:pt x="593" y="2189"/>
                      </a:lnTo>
                      <a:lnTo>
                        <a:pt x="595" y="2195"/>
                      </a:lnTo>
                      <a:lnTo>
                        <a:pt x="595" y="2203"/>
                      </a:lnTo>
                      <a:lnTo>
                        <a:pt x="593" y="2213"/>
                      </a:lnTo>
                      <a:lnTo>
                        <a:pt x="589" y="2224"/>
                      </a:lnTo>
                      <a:lnTo>
                        <a:pt x="584" y="2236"/>
                      </a:lnTo>
                      <a:lnTo>
                        <a:pt x="577" y="2247"/>
                      </a:lnTo>
                      <a:lnTo>
                        <a:pt x="567" y="2257"/>
                      </a:lnTo>
                      <a:lnTo>
                        <a:pt x="581" y="2249"/>
                      </a:lnTo>
                      <a:lnTo>
                        <a:pt x="596" y="2238"/>
                      </a:lnTo>
                      <a:lnTo>
                        <a:pt x="611" y="2225"/>
                      </a:lnTo>
                      <a:lnTo>
                        <a:pt x="626" y="2212"/>
                      </a:lnTo>
                      <a:lnTo>
                        <a:pt x="638" y="2200"/>
                      </a:lnTo>
                      <a:lnTo>
                        <a:pt x="650" y="2190"/>
                      </a:lnTo>
                      <a:lnTo>
                        <a:pt x="659" y="2182"/>
                      </a:lnTo>
                      <a:lnTo>
                        <a:pt x="664" y="2180"/>
                      </a:lnTo>
                      <a:lnTo>
                        <a:pt x="667" y="2183"/>
                      </a:lnTo>
                      <a:lnTo>
                        <a:pt x="669" y="2189"/>
                      </a:lnTo>
                      <a:lnTo>
                        <a:pt x="671" y="2197"/>
                      </a:lnTo>
                      <a:lnTo>
                        <a:pt x="671" y="2208"/>
                      </a:lnTo>
                      <a:lnTo>
                        <a:pt x="669" y="2219"/>
                      </a:lnTo>
                      <a:lnTo>
                        <a:pt x="665" y="2232"/>
                      </a:lnTo>
                      <a:lnTo>
                        <a:pt x="658" y="2245"/>
                      </a:lnTo>
                      <a:lnTo>
                        <a:pt x="648" y="2257"/>
                      </a:lnTo>
                      <a:lnTo>
                        <a:pt x="662" y="2249"/>
                      </a:lnTo>
                      <a:lnTo>
                        <a:pt x="676" y="2237"/>
                      </a:lnTo>
                      <a:lnTo>
                        <a:pt x="689" y="2224"/>
                      </a:lnTo>
                      <a:lnTo>
                        <a:pt x="701" y="2209"/>
                      </a:lnTo>
                      <a:lnTo>
                        <a:pt x="712" y="2196"/>
                      </a:lnTo>
                      <a:lnTo>
                        <a:pt x="722" y="2185"/>
                      </a:lnTo>
                      <a:lnTo>
                        <a:pt x="731" y="2176"/>
                      </a:lnTo>
                      <a:lnTo>
                        <a:pt x="737" y="2173"/>
                      </a:lnTo>
                      <a:lnTo>
                        <a:pt x="740" y="2175"/>
                      </a:lnTo>
                      <a:lnTo>
                        <a:pt x="742" y="2179"/>
                      </a:lnTo>
                      <a:lnTo>
                        <a:pt x="742" y="2188"/>
                      </a:lnTo>
                      <a:lnTo>
                        <a:pt x="741" y="2199"/>
                      </a:lnTo>
                      <a:lnTo>
                        <a:pt x="737" y="2211"/>
                      </a:lnTo>
                      <a:lnTo>
                        <a:pt x="732" y="2224"/>
                      </a:lnTo>
                      <a:lnTo>
                        <a:pt x="722" y="2239"/>
                      </a:lnTo>
                      <a:lnTo>
                        <a:pt x="711" y="2254"/>
                      </a:lnTo>
                      <a:lnTo>
                        <a:pt x="724" y="2247"/>
                      </a:lnTo>
                      <a:lnTo>
                        <a:pt x="738" y="2236"/>
                      </a:lnTo>
                      <a:lnTo>
                        <a:pt x="751" y="2223"/>
                      </a:lnTo>
                      <a:lnTo>
                        <a:pt x="764" y="2209"/>
                      </a:lnTo>
                      <a:lnTo>
                        <a:pt x="775" y="2196"/>
                      </a:lnTo>
                      <a:lnTo>
                        <a:pt x="785" y="2185"/>
                      </a:lnTo>
                      <a:lnTo>
                        <a:pt x="794" y="2176"/>
                      </a:lnTo>
                      <a:lnTo>
                        <a:pt x="800" y="2173"/>
                      </a:lnTo>
                      <a:lnTo>
                        <a:pt x="803" y="2183"/>
                      </a:lnTo>
                      <a:lnTo>
                        <a:pt x="800" y="2207"/>
                      </a:lnTo>
                      <a:lnTo>
                        <a:pt x="792" y="2233"/>
                      </a:lnTo>
                      <a:lnTo>
                        <a:pt x="782" y="2251"/>
                      </a:lnTo>
                      <a:lnTo>
                        <a:pt x="795" y="2241"/>
                      </a:lnTo>
                      <a:lnTo>
                        <a:pt x="808" y="2229"/>
                      </a:lnTo>
                      <a:lnTo>
                        <a:pt x="820" y="2215"/>
                      </a:lnTo>
                      <a:lnTo>
                        <a:pt x="830" y="2202"/>
                      </a:lnTo>
                      <a:lnTo>
                        <a:pt x="840" y="2189"/>
                      </a:lnTo>
                      <a:lnTo>
                        <a:pt x="848" y="2178"/>
                      </a:lnTo>
                      <a:lnTo>
                        <a:pt x="854" y="2170"/>
                      </a:lnTo>
                      <a:lnTo>
                        <a:pt x="859" y="2167"/>
                      </a:lnTo>
                      <a:lnTo>
                        <a:pt x="865" y="2174"/>
                      </a:lnTo>
                      <a:lnTo>
                        <a:pt x="865" y="2197"/>
                      </a:lnTo>
                      <a:lnTo>
                        <a:pt x="859" y="2224"/>
                      </a:lnTo>
                      <a:lnTo>
                        <a:pt x="844" y="2249"/>
                      </a:lnTo>
                      <a:lnTo>
                        <a:pt x="857" y="2242"/>
                      </a:lnTo>
                      <a:lnTo>
                        <a:pt x="870" y="2230"/>
                      </a:lnTo>
                      <a:lnTo>
                        <a:pt x="883" y="2217"/>
                      </a:lnTo>
                      <a:lnTo>
                        <a:pt x="894" y="2202"/>
                      </a:lnTo>
                      <a:lnTo>
                        <a:pt x="905" y="2188"/>
                      </a:lnTo>
                      <a:lnTo>
                        <a:pt x="914" y="2175"/>
                      </a:lnTo>
                      <a:lnTo>
                        <a:pt x="920" y="2168"/>
                      </a:lnTo>
                      <a:lnTo>
                        <a:pt x="924" y="2167"/>
                      </a:lnTo>
                      <a:lnTo>
                        <a:pt x="932" y="2180"/>
                      </a:lnTo>
                      <a:lnTo>
                        <a:pt x="932" y="2201"/>
                      </a:lnTo>
                      <a:lnTo>
                        <a:pt x="928" y="2226"/>
                      </a:lnTo>
                      <a:lnTo>
                        <a:pt x="921" y="2249"/>
                      </a:lnTo>
                      <a:lnTo>
                        <a:pt x="930" y="2236"/>
                      </a:lnTo>
                      <a:lnTo>
                        <a:pt x="940" y="2223"/>
                      </a:lnTo>
                      <a:lnTo>
                        <a:pt x="950" y="2209"/>
                      </a:lnTo>
                      <a:lnTo>
                        <a:pt x="959" y="2197"/>
                      </a:lnTo>
                      <a:lnTo>
                        <a:pt x="968" y="2186"/>
                      </a:lnTo>
                      <a:lnTo>
                        <a:pt x="977" y="2175"/>
                      </a:lnTo>
                      <a:lnTo>
                        <a:pt x="985" y="2169"/>
                      </a:lnTo>
                      <a:lnTo>
                        <a:pt x="991" y="2166"/>
                      </a:lnTo>
                      <a:lnTo>
                        <a:pt x="998" y="2173"/>
                      </a:lnTo>
                      <a:lnTo>
                        <a:pt x="997" y="2196"/>
                      </a:lnTo>
                      <a:lnTo>
                        <a:pt x="991" y="2223"/>
                      </a:lnTo>
                      <a:lnTo>
                        <a:pt x="980" y="2245"/>
                      </a:lnTo>
                      <a:lnTo>
                        <a:pt x="993" y="2234"/>
                      </a:lnTo>
                      <a:lnTo>
                        <a:pt x="1005" y="2221"/>
                      </a:lnTo>
                      <a:lnTo>
                        <a:pt x="1018" y="2208"/>
                      </a:lnTo>
                      <a:lnTo>
                        <a:pt x="1031" y="2194"/>
                      </a:lnTo>
                      <a:lnTo>
                        <a:pt x="1043" y="2180"/>
                      </a:lnTo>
                      <a:lnTo>
                        <a:pt x="1054" y="2169"/>
                      </a:lnTo>
                      <a:lnTo>
                        <a:pt x="1063" y="2162"/>
                      </a:lnTo>
                      <a:lnTo>
                        <a:pt x="1071" y="2158"/>
                      </a:lnTo>
                      <a:lnTo>
                        <a:pt x="1074" y="2160"/>
                      </a:lnTo>
                      <a:lnTo>
                        <a:pt x="1075" y="2167"/>
                      </a:lnTo>
                      <a:lnTo>
                        <a:pt x="1075" y="2177"/>
                      </a:lnTo>
                      <a:lnTo>
                        <a:pt x="1073" y="2191"/>
                      </a:lnTo>
                      <a:lnTo>
                        <a:pt x="1070" y="2205"/>
                      </a:lnTo>
                      <a:lnTo>
                        <a:pt x="1064" y="2219"/>
                      </a:lnTo>
                      <a:lnTo>
                        <a:pt x="1058" y="2232"/>
                      </a:lnTo>
                      <a:lnTo>
                        <a:pt x="1050" y="2244"/>
                      </a:lnTo>
                      <a:lnTo>
                        <a:pt x="1064" y="2231"/>
                      </a:lnTo>
                      <a:lnTo>
                        <a:pt x="1079" y="2217"/>
                      </a:lnTo>
                      <a:lnTo>
                        <a:pt x="1093" y="2203"/>
                      </a:lnTo>
                      <a:lnTo>
                        <a:pt x="1105" y="2190"/>
                      </a:lnTo>
                      <a:lnTo>
                        <a:pt x="1117" y="2178"/>
                      </a:lnTo>
                      <a:lnTo>
                        <a:pt x="1127" y="2168"/>
                      </a:lnTo>
                      <a:lnTo>
                        <a:pt x="1135" y="2162"/>
                      </a:lnTo>
                      <a:lnTo>
                        <a:pt x="1140" y="2160"/>
                      </a:lnTo>
                      <a:lnTo>
                        <a:pt x="1145" y="2169"/>
                      </a:lnTo>
                      <a:lnTo>
                        <a:pt x="1143" y="2191"/>
                      </a:lnTo>
                      <a:lnTo>
                        <a:pt x="1136" y="2217"/>
                      </a:lnTo>
                      <a:lnTo>
                        <a:pt x="1126" y="2241"/>
                      </a:lnTo>
                      <a:lnTo>
                        <a:pt x="1139" y="2230"/>
                      </a:lnTo>
                      <a:lnTo>
                        <a:pt x="1152" y="2218"/>
                      </a:lnTo>
                      <a:lnTo>
                        <a:pt x="1164" y="2204"/>
                      </a:lnTo>
                      <a:lnTo>
                        <a:pt x="1175" y="2191"/>
                      </a:lnTo>
                      <a:lnTo>
                        <a:pt x="1184" y="2177"/>
                      </a:lnTo>
                      <a:lnTo>
                        <a:pt x="1191" y="2167"/>
                      </a:lnTo>
                      <a:lnTo>
                        <a:pt x="1197" y="2160"/>
                      </a:lnTo>
                      <a:lnTo>
                        <a:pt x="1201" y="2158"/>
                      </a:lnTo>
                      <a:lnTo>
                        <a:pt x="1206" y="2166"/>
                      </a:lnTo>
                      <a:lnTo>
                        <a:pt x="1207" y="2187"/>
                      </a:lnTo>
                      <a:lnTo>
                        <a:pt x="1201" y="2214"/>
                      </a:lnTo>
                      <a:lnTo>
                        <a:pt x="1186" y="2243"/>
                      </a:lnTo>
                      <a:lnTo>
                        <a:pt x="1199" y="2230"/>
                      </a:lnTo>
                      <a:lnTo>
                        <a:pt x="1212" y="2216"/>
                      </a:lnTo>
                      <a:lnTo>
                        <a:pt x="1224" y="2200"/>
                      </a:lnTo>
                      <a:lnTo>
                        <a:pt x="1236" y="2185"/>
                      </a:lnTo>
                      <a:lnTo>
                        <a:pt x="1246" y="2170"/>
                      </a:lnTo>
                      <a:lnTo>
                        <a:pt x="1255" y="2159"/>
                      </a:lnTo>
                      <a:lnTo>
                        <a:pt x="1261" y="2152"/>
                      </a:lnTo>
                      <a:lnTo>
                        <a:pt x="1266" y="2150"/>
                      </a:lnTo>
                      <a:lnTo>
                        <a:pt x="1271" y="2157"/>
                      </a:lnTo>
                      <a:lnTo>
                        <a:pt x="1275" y="2176"/>
                      </a:lnTo>
                      <a:lnTo>
                        <a:pt x="1278" y="2204"/>
                      </a:lnTo>
                      <a:lnTo>
                        <a:pt x="1277" y="2237"/>
                      </a:lnTo>
                      <a:lnTo>
                        <a:pt x="1286" y="2223"/>
                      </a:lnTo>
                      <a:lnTo>
                        <a:pt x="1297" y="2207"/>
                      </a:lnTo>
                      <a:lnTo>
                        <a:pt x="1308" y="2191"/>
                      </a:lnTo>
                      <a:lnTo>
                        <a:pt x="1319" y="2174"/>
                      </a:lnTo>
                      <a:lnTo>
                        <a:pt x="1331" y="2159"/>
                      </a:lnTo>
                      <a:lnTo>
                        <a:pt x="1339" y="2147"/>
                      </a:lnTo>
                      <a:lnTo>
                        <a:pt x="1346" y="2139"/>
                      </a:lnTo>
                      <a:lnTo>
                        <a:pt x="1349" y="2136"/>
                      </a:lnTo>
                      <a:lnTo>
                        <a:pt x="1355" y="2146"/>
                      </a:lnTo>
                      <a:lnTo>
                        <a:pt x="1355" y="2171"/>
                      </a:lnTo>
                      <a:lnTo>
                        <a:pt x="1349" y="2204"/>
                      </a:lnTo>
                      <a:lnTo>
                        <a:pt x="1336" y="2233"/>
                      </a:lnTo>
                      <a:lnTo>
                        <a:pt x="1348" y="2221"/>
                      </a:lnTo>
                      <a:lnTo>
                        <a:pt x="1360" y="2207"/>
                      </a:lnTo>
                      <a:lnTo>
                        <a:pt x="1370" y="2191"/>
                      </a:lnTo>
                      <a:lnTo>
                        <a:pt x="1379" y="2174"/>
                      </a:lnTo>
                      <a:lnTo>
                        <a:pt x="1388" y="2159"/>
                      </a:lnTo>
                      <a:lnTo>
                        <a:pt x="1395" y="2147"/>
                      </a:lnTo>
                      <a:lnTo>
                        <a:pt x="1402" y="2139"/>
                      </a:lnTo>
                      <a:lnTo>
                        <a:pt x="1410" y="2136"/>
                      </a:lnTo>
                      <a:lnTo>
                        <a:pt x="1415" y="2149"/>
                      </a:lnTo>
                      <a:lnTo>
                        <a:pt x="1418" y="2179"/>
                      </a:lnTo>
                      <a:lnTo>
                        <a:pt x="1415" y="2213"/>
                      </a:lnTo>
                      <a:lnTo>
                        <a:pt x="1407" y="2235"/>
                      </a:lnTo>
                      <a:lnTo>
                        <a:pt x="1418" y="2224"/>
                      </a:lnTo>
                      <a:lnTo>
                        <a:pt x="1428" y="2209"/>
                      </a:lnTo>
                      <a:lnTo>
                        <a:pt x="1437" y="2192"/>
                      </a:lnTo>
                      <a:lnTo>
                        <a:pt x="1446" y="2174"/>
                      </a:lnTo>
                      <a:lnTo>
                        <a:pt x="1455" y="2158"/>
                      </a:lnTo>
                      <a:lnTo>
                        <a:pt x="1462" y="2145"/>
                      </a:lnTo>
                      <a:lnTo>
                        <a:pt x="1469" y="2135"/>
                      </a:lnTo>
                      <a:lnTo>
                        <a:pt x="1475" y="2132"/>
                      </a:lnTo>
                      <a:lnTo>
                        <a:pt x="1483" y="2142"/>
                      </a:lnTo>
                      <a:lnTo>
                        <a:pt x="1485" y="2168"/>
                      </a:lnTo>
                      <a:lnTo>
                        <a:pt x="1483" y="2199"/>
                      </a:lnTo>
                      <a:lnTo>
                        <a:pt x="1477" y="2226"/>
                      </a:lnTo>
                      <a:lnTo>
                        <a:pt x="1487" y="2215"/>
                      </a:lnTo>
                      <a:lnTo>
                        <a:pt x="1496" y="2201"/>
                      </a:lnTo>
                      <a:lnTo>
                        <a:pt x="1504" y="2185"/>
                      </a:lnTo>
                      <a:lnTo>
                        <a:pt x="1510" y="2167"/>
                      </a:lnTo>
                      <a:lnTo>
                        <a:pt x="1517" y="2151"/>
                      </a:lnTo>
                      <a:lnTo>
                        <a:pt x="1522" y="2138"/>
                      </a:lnTo>
                      <a:lnTo>
                        <a:pt x="1528" y="2129"/>
                      </a:lnTo>
                      <a:lnTo>
                        <a:pt x="1533" y="2125"/>
                      </a:lnTo>
                      <a:lnTo>
                        <a:pt x="1542" y="2132"/>
                      </a:lnTo>
                      <a:lnTo>
                        <a:pt x="1547" y="2154"/>
                      </a:lnTo>
                      <a:lnTo>
                        <a:pt x="1547" y="2189"/>
                      </a:lnTo>
                      <a:lnTo>
                        <a:pt x="1540" y="2230"/>
                      </a:lnTo>
                      <a:lnTo>
                        <a:pt x="1549" y="2215"/>
                      </a:lnTo>
                      <a:lnTo>
                        <a:pt x="1559" y="2198"/>
                      </a:lnTo>
                      <a:lnTo>
                        <a:pt x="1569" y="2177"/>
                      </a:lnTo>
                      <a:lnTo>
                        <a:pt x="1580" y="2157"/>
                      </a:lnTo>
                      <a:lnTo>
                        <a:pt x="1588" y="2139"/>
                      </a:lnTo>
                      <a:lnTo>
                        <a:pt x="1596" y="2124"/>
                      </a:lnTo>
                      <a:lnTo>
                        <a:pt x="1603" y="2114"/>
                      </a:lnTo>
                      <a:lnTo>
                        <a:pt x="1607" y="2110"/>
                      </a:lnTo>
                      <a:lnTo>
                        <a:pt x="1614" y="2121"/>
                      </a:lnTo>
                      <a:lnTo>
                        <a:pt x="1619" y="2149"/>
                      </a:lnTo>
                      <a:lnTo>
                        <a:pt x="1621" y="2183"/>
                      </a:lnTo>
                      <a:lnTo>
                        <a:pt x="1618" y="2215"/>
                      </a:lnTo>
                      <a:lnTo>
                        <a:pt x="1628" y="2199"/>
                      </a:lnTo>
                      <a:lnTo>
                        <a:pt x="1637" y="2179"/>
                      </a:lnTo>
                      <a:lnTo>
                        <a:pt x="1646" y="2160"/>
                      </a:lnTo>
                      <a:lnTo>
                        <a:pt x="1654" y="2141"/>
                      </a:lnTo>
                      <a:lnTo>
                        <a:pt x="1662" y="2124"/>
                      </a:lnTo>
                      <a:lnTo>
                        <a:pt x="1669" y="2111"/>
                      </a:lnTo>
                      <a:lnTo>
                        <a:pt x="1674" y="2102"/>
                      </a:lnTo>
                      <a:lnTo>
                        <a:pt x="1679" y="2099"/>
                      </a:lnTo>
                      <a:lnTo>
                        <a:pt x="1684" y="2102"/>
                      </a:lnTo>
                      <a:lnTo>
                        <a:pt x="1690" y="2110"/>
                      </a:lnTo>
                      <a:lnTo>
                        <a:pt x="1695" y="2123"/>
                      </a:lnTo>
                      <a:lnTo>
                        <a:pt x="1699" y="2140"/>
                      </a:lnTo>
                      <a:lnTo>
                        <a:pt x="1701" y="2158"/>
                      </a:lnTo>
                      <a:lnTo>
                        <a:pt x="1701" y="2179"/>
                      </a:lnTo>
                      <a:lnTo>
                        <a:pt x="1699" y="2201"/>
                      </a:lnTo>
                      <a:lnTo>
                        <a:pt x="1693" y="2221"/>
                      </a:lnTo>
                      <a:lnTo>
                        <a:pt x="1703" y="2203"/>
                      </a:lnTo>
                      <a:lnTo>
                        <a:pt x="1711" y="2183"/>
                      </a:lnTo>
                      <a:lnTo>
                        <a:pt x="1717" y="2163"/>
                      </a:lnTo>
                      <a:lnTo>
                        <a:pt x="1722" y="2143"/>
                      </a:lnTo>
                      <a:lnTo>
                        <a:pt x="1725" y="2125"/>
                      </a:lnTo>
                      <a:lnTo>
                        <a:pt x="1728" y="2110"/>
                      </a:lnTo>
                      <a:lnTo>
                        <a:pt x="1731" y="2100"/>
                      </a:lnTo>
                      <a:lnTo>
                        <a:pt x="1734" y="2095"/>
                      </a:lnTo>
                      <a:lnTo>
                        <a:pt x="1738" y="2097"/>
                      </a:lnTo>
                      <a:lnTo>
                        <a:pt x="1745" y="2104"/>
                      </a:lnTo>
                      <a:lnTo>
                        <a:pt x="1750" y="2116"/>
                      </a:lnTo>
                      <a:lnTo>
                        <a:pt x="1756" y="2132"/>
                      </a:lnTo>
                      <a:lnTo>
                        <a:pt x="1759" y="2150"/>
                      </a:lnTo>
                      <a:lnTo>
                        <a:pt x="1761" y="2170"/>
                      </a:lnTo>
                      <a:lnTo>
                        <a:pt x="1760" y="2192"/>
                      </a:lnTo>
                      <a:lnTo>
                        <a:pt x="1755" y="2213"/>
                      </a:lnTo>
                      <a:lnTo>
                        <a:pt x="1765" y="2198"/>
                      </a:lnTo>
                      <a:lnTo>
                        <a:pt x="1772" y="2181"/>
                      </a:lnTo>
                      <a:lnTo>
                        <a:pt x="1778" y="2163"/>
                      </a:lnTo>
                      <a:lnTo>
                        <a:pt x="1782" y="2146"/>
                      </a:lnTo>
                      <a:lnTo>
                        <a:pt x="1785" y="2130"/>
                      </a:lnTo>
                      <a:lnTo>
                        <a:pt x="1789" y="2117"/>
                      </a:lnTo>
                      <a:lnTo>
                        <a:pt x="1792" y="2108"/>
                      </a:lnTo>
                      <a:lnTo>
                        <a:pt x="1796" y="2104"/>
                      </a:lnTo>
                      <a:lnTo>
                        <a:pt x="1801" y="2106"/>
                      </a:lnTo>
                      <a:lnTo>
                        <a:pt x="1807" y="2112"/>
                      </a:lnTo>
                      <a:lnTo>
                        <a:pt x="1812" y="2123"/>
                      </a:lnTo>
                      <a:lnTo>
                        <a:pt x="1817" y="2136"/>
                      </a:lnTo>
                      <a:lnTo>
                        <a:pt x="1821" y="2153"/>
                      </a:lnTo>
                      <a:lnTo>
                        <a:pt x="1823" y="2171"/>
                      </a:lnTo>
                      <a:lnTo>
                        <a:pt x="1823" y="2193"/>
                      </a:lnTo>
                      <a:lnTo>
                        <a:pt x="1820" y="2215"/>
                      </a:lnTo>
                      <a:lnTo>
                        <a:pt x="1831" y="2200"/>
                      </a:lnTo>
                      <a:lnTo>
                        <a:pt x="1839" y="2180"/>
                      </a:lnTo>
                      <a:lnTo>
                        <a:pt x="1845" y="2161"/>
                      </a:lnTo>
                      <a:lnTo>
                        <a:pt x="1849" y="2141"/>
                      </a:lnTo>
                      <a:lnTo>
                        <a:pt x="1853" y="2124"/>
                      </a:lnTo>
                      <a:lnTo>
                        <a:pt x="1856" y="2109"/>
                      </a:lnTo>
                      <a:lnTo>
                        <a:pt x="1859" y="2098"/>
                      </a:lnTo>
                      <a:lnTo>
                        <a:pt x="1863" y="2092"/>
                      </a:lnTo>
                      <a:lnTo>
                        <a:pt x="1868" y="2095"/>
                      </a:lnTo>
                      <a:lnTo>
                        <a:pt x="1875" y="2103"/>
                      </a:lnTo>
                      <a:lnTo>
                        <a:pt x="1881" y="2116"/>
                      </a:lnTo>
                      <a:lnTo>
                        <a:pt x="1887" y="2133"/>
                      </a:lnTo>
                      <a:lnTo>
                        <a:pt x="1891" y="2152"/>
                      </a:lnTo>
                      <a:lnTo>
                        <a:pt x="1893" y="2173"/>
                      </a:lnTo>
                      <a:lnTo>
                        <a:pt x="1891" y="2196"/>
                      </a:lnTo>
                      <a:lnTo>
                        <a:pt x="1885" y="2217"/>
                      </a:lnTo>
                      <a:lnTo>
                        <a:pt x="1896" y="2202"/>
                      </a:lnTo>
                      <a:lnTo>
                        <a:pt x="1904" y="2182"/>
                      </a:lnTo>
                      <a:lnTo>
                        <a:pt x="1911" y="2162"/>
                      </a:lnTo>
                      <a:lnTo>
                        <a:pt x="1916" y="2142"/>
                      </a:lnTo>
                      <a:lnTo>
                        <a:pt x="1919" y="2123"/>
                      </a:lnTo>
                      <a:lnTo>
                        <a:pt x="1922" y="2107"/>
                      </a:lnTo>
                      <a:lnTo>
                        <a:pt x="1925" y="2097"/>
                      </a:lnTo>
                      <a:lnTo>
                        <a:pt x="1928" y="2092"/>
                      </a:lnTo>
                      <a:lnTo>
                        <a:pt x="1932" y="2094"/>
                      </a:lnTo>
                      <a:lnTo>
                        <a:pt x="1937" y="2099"/>
                      </a:lnTo>
                      <a:lnTo>
                        <a:pt x="1942" y="2107"/>
                      </a:lnTo>
                      <a:lnTo>
                        <a:pt x="1947" y="2119"/>
                      </a:lnTo>
                      <a:lnTo>
                        <a:pt x="1951" y="2135"/>
                      </a:lnTo>
                      <a:lnTo>
                        <a:pt x="1953" y="2155"/>
                      </a:lnTo>
                      <a:lnTo>
                        <a:pt x="1954" y="2179"/>
                      </a:lnTo>
                      <a:lnTo>
                        <a:pt x="1953" y="2210"/>
                      </a:lnTo>
                      <a:lnTo>
                        <a:pt x="1960" y="2196"/>
                      </a:lnTo>
                      <a:lnTo>
                        <a:pt x="1966" y="2178"/>
                      </a:lnTo>
                      <a:lnTo>
                        <a:pt x="1972" y="2159"/>
                      </a:lnTo>
                      <a:lnTo>
                        <a:pt x="1978" y="2140"/>
                      </a:lnTo>
                      <a:lnTo>
                        <a:pt x="1983" y="2123"/>
                      </a:lnTo>
                      <a:lnTo>
                        <a:pt x="1988" y="2108"/>
                      </a:lnTo>
                      <a:lnTo>
                        <a:pt x="1992" y="2098"/>
                      </a:lnTo>
                      <a:lnTo>
                        <a:pt x="1997" y="2092"/>
                      </a:lnTo>
                      <a:lnTo>
                        <a:pt x="2001" y="2095"/>
                      </a:lnTo>
                      <a:lnTo>
                        <a:pt x="2007" y="2102"/>
                      </a:lnTo>
                      <a:lnTo>
                        <a:pt x="2012" y="2113"/>
                      </a:lnTo>
                      <a:lnTo>
                        <a:pt x="2018" y="2127"/>
                      </a:lnTo>
                      <a:lnTo>
                        <a:pt x="2022" y="2144"/>
                      </a:lnTo>
                      <a:lnTo>
                        <a:pt x="2025" y="2162"/>
                      </a:lnTo>
                      <a:lnTo>
                        <a:pt x="2027" y="2180"/>
                      </a:lnTo>
                      <a:lnTo>
                        <a:pt x="2025" y="2199"/>
                      </a:lnTo>
                      <a:lnTo>
                        <a:pt x="2036" y="2164"/>
                      </a:lnTo>
                      <a:lnTo>
                        <a:pt x="2040" y="2126"/>
                      </a:lnTo>
                      <a:lnTo>
                        <a:pt x="2043" y="2096"/>
                      </a:lnTo>
                      <a:lnTo>
                        <a:pt x="2049" y="2080"/>
                      </a:lnTo>
                      <a:lnTo>
                        <a:pt x="2054" y="2080"/>
                      </a:lnTo>
                      <a:lnTo>
                        <a:pt x="2060" y="2084"/>
                      </a:lnTo>
                      <a:lnTo>
                        <a:pt x="2065" y="2092"/>
                      </a:lnTo>
                      <a:lnTo>
                        <a:pt x="2069" y="2104"/>
                      </a:lnTo>
                      <a:lnTo>
                        <a:pt x="2073" y="2118"/>
                      </a:lnTo>
                      <a:lnTo>
                        <a:pt x="2075" y="2135"/>
                      </a:lnTo>
                      <a:lnTo>
                        <a:pt x="2075" y="2155"/>
                      </a:lnTo>
                      <a:lnTo>
                        <a:pt x="2073" y="2176"/>
                      </a:lnTo>
                      <a:lnTo>
                        <a:pt x="2085" y="2160"/>
                      </a:lnTo>
                      <a:lnTo>
                        <a:pt x="2092" y="2142"/>
                      </a:lnTo>
                      <a:lnTo>
                        <a:pt x="2095" y="2124"/>
                      </a:lnTo>
                      <a:lnTo>
                        <a:pt x="2095" y="2107"/>
                      </a:lnTo>
                      <a:lnTo>
                        <a:pt x="2094" y="2091"/>
                      </a:lnTo>
                      <a:lnTo>
                        <a:pt x="2094" y="2078"/>
                      </a:lnTo>
                      <a:lnTo>
                        <a:pt x="2094" y="2068"/>
                      </a:lnTo>
                      <a:lnTo>
                        <a:pt x="2096" y="2063"/>
                      </a:lnTo>
                      <a:lnTo>
                        <a:pt x="2101" y="2062"/>
                      </a:lnTo>
                      <a:lnTo>
                        <a:pt x="2107" y="2063"/>
                      </a:lnTo>
                      <a:lnTo>
                        <a:pt x="2115" y="2068"/>
                      </a:lnTo>
                      <a:lnTo>
                        <a:pt x="2122" y="2075"/>
                      </a:lnTo>
                      <a:lnTo>
                        <a:pt x="2130" y="2086"/>
                      </a:lnTo>
                      <a:lnTo>
                        <a:pt x="2136" y="2100"/>
                      </a:lnTo>
                      <a:lnTo>
                        <a:pt x="2141" y="2116"/>
                      </a:lnTo>
                      <a:lnTo>
                        <a:pt x="2144" y="2135"/>
                      </a:lnTo>
                      <a:lnTo>
                        <a:pt x="2151" y="2119"/>
                      </a:lnTo>
                      <a:lnTo>
                        <a:pt x="2156" y="2103"/>
                      </a:lnTo>
                      <a:lnTo>
                        <a:pt x="2161" y="2086"/>
                      </a:lnTo>
                      <a:lnTo>
                        <a:pt x="2166" y="2071"/>
                      </a:lnTo>
                      <a:lnTo>
                        <a:pt x="2169" y="2058"/>
                      </a:lnTo>
                      <a:lnTo>
                        <a:pt x="2172" y="2048"/>
                      </a:lnTo>
                      <a:lnTo>
                        <a:pt x="2175" y="2041"/>
                      </a:lnTo>
                      <a:lnTo>
                        <a:pt x="2178" y="2038"/>
                      </a:lnTo>
                      <a:lnTo>
                        <a:pt x="2185" y="2038"/>
                      </a:lnTo>
                      <a:lnTo>
                        <a:pt x="2194" y="2044"/>
                      </a:lnTo>
                      <a:lnTo>
                        <a:pt x="2201" y="2055"/>
                      </a:lnTo>
                      <a:lnTo>
                        <a:pt x="2203" y="20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5" name="Freeform 20"/>
                <p:cNvSpPr>
                  <a:spLocks/>
                </p:cNvSpPr>
                <p:nvPr/>
              </p:nvSpPr>
              <p:spPr bwMode="auto">
                <a:xfrm>
                  <a:off x="4798" y="1211"/>
                  <a:ext cx="44" cy="54"/>
                </a:xfrm>
                <a:custGeom>
                  <a:avLst/>
                  <a:gdLst>
                    <a:gd name="T0" fmla="*/ 4 w 314"/>
                    <a:gd name="T1" fmla="*/ 1 h 382"/>
                    <a:gd name="T2" fmla="*/ 4 w 314"/>
                    <a:gd name="T3" fmla="*/ 1 h 382"/>
                    <a:gd name="T4" fmla="*/ 3 w 314"/>
                    <a:gd name="T5" fmla="*/ 1 h 382"/>
                    <a:gd name="T6" fmla="*/ 3 w 314"/>
                    <a:gd name="T7" fmla="*/ 1 h 382"/>
                    <a:gd name="T8" fmla="*/ 2 w 314"/>
                    <a:gd name="T9" fmla="*/ 2 h 382"/>
                    <a:gd name="T10" fmla="*/ 1 w 314"/>
                    <a:gd name="T11" fmla="*/ 3 h 382"/>
                    <a:gd name="T12" fmla="*/ 1 w 314"/>
                    <a:gd name="T13" fmla="*/ 4 h 382"/>
                    <a:gd name="T14" fmla="*/ 1 w 314"/>
                    <a:gd name="T15" fmla="*/ 5 h 382"/>
                    <a:gd name="T16" fmla="*/ 1 w 314"/>
                    <a:gd name="T17" fmla="*/ 5 h 382"/>
                    <a:gd name="T18" fmla="*/ 1 w 314"/>
                    <a:gd name="T19" fmla="*/ 6 h 382"/>
                    <a:gd name="T20" fmla="*/ 0 w 314"/>
                    <a:gd name="T21" fmla="*/ 6 h 382"/>
                    <a:gd name="T22" fmla="*/ 1 w 314"/>
                    <a:gd name="T23" fmla="*/ 7 h 382"/>
                    <a:gd name="T24" fmla="*/ 0 w 314"/>
                    <a:gd name="T25" fmla="*/ 8 h 382"/>
                    <a:gd name="T26" fmla="*/ 1 w 314"/>
                    <a:gd name="T27" fmla="*/ 7 h 382"/>
                    <a:gd name="T28" fmla="*/ 1 w 314"/>
                    <a:gd name="T29" fmla="*/ 5 h 382"/>
                    <a:gd name="T30" fmla="*/ 2 w 314"/>
                    <a:gd name="T31" fmla="*/ 4 h 382"/>
                    <a:gd name="T32" fmla="*/ 2 w 314"/>
                    <a:gd name="T33" fmla="*/ 3 h 382"/>
                    <a:gd name="T34" fmla="*/ 3 w 314"/>
                    <a:gd name="T35" fmla="*/ 2 h 382"/>
                    <a:gd name="T36" fmla="*/ 4 w 314"/>
                    <a:gd name="T37" fmla="*/ 2 h 382"/>
                    <a:gd name="T38" fmla="*/ 4 w 314"/>
                    <a:gd name="T39" fmla="*/ 4 h 382"/>
                    <a:gd name="T40" fmla="*/ 3 w 314"/>
                    <a:gd name="T41" fmla="*/ 6 h 382"/>
                    <a:gd name="T42" fmla="*/ 2 w 314"/>
                    <a:gd name="T43" fmla="*/ 7 h 382"/>
                    <a:gd name="T44" fmla="*/ 2 w 314"/>
                    <a:gd name="T45" fmla="*/ 7 h 382"/>
                    <a:gd name="T46" fmla="*/ 3 w 314"/>
                    <a:gd name="T47" fmla="*/ 8 h 382"/>
                    <a:gd name="T48" fmla="*/ 4 w 314"/>
                    <a:gd name="T49" fmla="*/ 7 h 382"/>
                    <a:gd name="T50" fmla="*/ 5 w 314"/>
                    <a:gd name="T51" fmla="*/ 6 h 382"/>
                    <a:gd name="T52" fmla="*/ 6 w 314"/>
                    <a:gd name="T53" fmla="*/ 4 h 382"/>
                    <a:gd name="T54" fmla="*/ 6 w 314"/>
                    <a:gd name="T55" fmla="*/ 2 h 382"/>
                    <a:gd name="T56" fmla="*/ 6 w 314"/>
                    <a:gd name="T57" fmla="*/ 0 h 382"/>
                    <a:gd name="T58" fmla="*/ 4 w 314"/>
                    <a:gd name="T59" fmla="*/ 1 h 382"/>
                    <a:gd name="T60" fmla="*/ 6 w 314"/>
                    <a:gd name="T61" fmla="*/ 1 h 382"/>
                    <a:gd name="T62" fmla="*/ 4 w 314"/>
                    <a:gd name="T63" fmla="*/ 1 h 382"/>
                    <a:gd name="T64" fmla="*/ 6 w 314"/>
                    <a:gd name="T65" fmla="*/ 2 h 382"/>
                    <a:gd name="T66" fmla="*/ 6 w 314"/>
                    <a:gd name="T67" fmla="*/ 3 h 382"/>
                    <a:gd name="T68" fmla="*/ 6 w 314"/>
                    <a:gd name="T69" fmla="*/ 3 h 382"/>
                    <a:gd name="T70" fmla="*/ 5 w 314"/>
                    <a:gd name="T71" fmla="*/ 4 h 382"/>
                    <a:gd name="T72" fmla="*/ 4 w 314"/>
                    <a:gd name="T73" fmla="*/ 4 h 382"/>
                    <a:gd name="T74" fmla="*/ 5 w 314"/>
                    <a:gd name="T75" fmla="*/ 5 h 382"/>
                    <a:gd name="T76" fmla="*/ 4 w 314"/>
                    <a:gd name="T77" fmla="*/ 5 h 382"/>
                    <a:gd name="T78" fmla="*/ 4 w 314"/>
                    <a:gd name="T79" fmla="*/ 6 h 382"/>
                    <a:gd name="T80" fmla="*/ 4 w 314"/>
                    <a:gd name="T81" fmla="*/ 6 h 382"/>
                    <a:gd name="T82" fmla="*/ 3 w 314"/>
                    <a:gd name="T83" fmla="*/ 6 h 382"/>
                    <a:gd name="T84" fmla="*/ 4 w 314"/>
                    <a:gd name="T85" fmla="*/ 5 h 382"/>
                    <a:gd name="T86" fmla="*/ 4 w 314"/>
                    <a:gd name="T87" fmla="*/ 5 h 382"/>
                    <a:gd name="T88" fmla="*/ 4 w 314"/>
                    <a:gd name="T89" fmla="*/ 4 h 382"/>
                    <a:gd name="T90" fmla="*/ 4 w 314"/>
                    <a:gd name="T91" fmla="*/ 3 h 382"/>
                    <a:gd name="T92" fmla="*/ 4 w 314"/>
                    <a:gd name="T93" fmla="*/ 2 h 382"/>
                    <a:gd name="T94" fmla="*/ 4 w 314"/>
                    <a:gd name="T95" fmla="*/ 1 h 382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4"/>
                    <a:gd name="T145" fmla="*/ 0 h 382"/>
                    <a:gd name="T146" fmla="*/ 314 w 314"/>
                    <a:gd name="T147" fmla="*/ 382 h 382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4" h="382">
                      <a:moveTo>
                        <a:pt x="205" y="71"/>
                      </a:moveTo>
                      <a:lnTo>
                        <a:pt x="201" y="66"/>
                      </a:lnTo>
                      <a:lnTo>
                        <a:pt x="197" y="62"/>
                      </a:lnTo>
                      <a:lnTo>
                        <a:pt x="192" y="58"/>
                      </a:lnTo>
                      <a:lnTo>
                        <a:pt x="187" y="56"/>
                      </a:lnTo>
                      <a:lnTo>
                        <a:pt x="182" y="54"/>
                      </a:lnTo>
                      <a:lnTo>
                        <a:pt x="177" y="52"/>
                      </a:lnTo>
                      <a:lnTo>
                        <a:pt x="173" y="52"/>
                      </a:lnTo>
                      <a:lnTo>
                        <a:pt x="168" y="51"/>
                      </a:lnTo>
                      <a:lnTo>
                        <a:pt x="156" y="52"/>
                      </a:lnTo>
                      <a:lnTo>
                        <a:pt x="143" y="56"/>
                      </a:lnTo>
                      <a:lnTo>
                        <a:pt x="131" y="63"/>
                      </a:lnTo>
                      <a:lnTo>
                        <a:pt x="119" y="72"/>
                      </a:lnTo>
                      <a:lnTo>
                        <a:pt x="108" y="84"/>
                      </a:lnTo>
                      <a:lnTo>
                        <a:pt x="97" y="98"/>
                      </a:lnTo>
                      <a:lnTo>
                        <a:pt x="87" y="113"/>
                      </a:lnTo>
                      <a:lnTo>
                        <a:pt x="79" y="131"/>
                      </a:lnTo>
                      <a:lnTo>
                        <a:pt x="73" y="145"/>
                      </a:lnTo>
                      <a:lnTo>
                        <a:pt x="67" y="161"/>
                      </a:lnTo>
                      <a:lnTo>
                        <a:pt x="60" y="176"/>
                      </a:lnTo>
                      <a:lnTo>
                        <a:pt x="55" y="191"/>
                      </a:lnTo>
                      <a:lnTo>
                        <a:pt x="49" y="207"/>
                      </a:lnTo>
                      <a:lnTo>
                        <a:pt x="44" y="222"/>
                      </a:lnTo>
                      <a:lnTo>
                        <a:pt x="40" y="238"/>
                      </a:lnTo>
                      <a:lnTo>
                        <a:pt x="35" y="254"/>
                      </a:lnTo>
                      <a:lnTo>
                        <a:pt x="56" y="254"/>
                      </a:lnTo>
                      <a:lnTo>
                        <a:pt x="54" y="266"/>
                      </a:lnTo>
                      <a:lnTo>
                        <a:pt x="52" y="283"/>
                      </a:lnTo>
                      <a:lnTo>
                        <a:pt x="51" y="298"/>
                      </a:lnTo>
                      <a:lnTo>
                        <a:pt x="50" y="304"/>
                      </a:lnTo>
                      <a:lnTo>
                        <a:pt x="21" y="304"/>
                      </a:lnTo>
                      <a:lnTo>
                        <a:pt x="19" y="311"/>
                      </a:lnTo>
                      <a:lnTo>
                        <a:pt x="17" y="317"/>
                      </a:lnTo>
                      <a:lnTo>
                        <a:pt x="16" y="324"/>
                      </a:lnTo>
                      <a:lnTo>
                        <a:pt x="14" y="330"/>
                      </a:lnTo>
                      <a:lnTo>
                        <a:pt x="51" y="330"/>
                      </a:lnTo>
                      <a:lnTo>
                        <a:pt x="56" y="356"/>
                      </a:lnTo>
                      <a:lnTo>
                        <a:pt x="8" y="357"/>
                      </a:lnTo>
                      <a:lnTo>
                        <a:pt x="0" y="380"/>
                      </a:lnTo>
                      <a:lnTo>
                        <a:pt x="91" y="380"/>
                      </a:lnTo>
                      <a:lnTo>
                        <a:pt x="80" y="362"/>
                      </a:lnTo>
                      <a:lnTo>
                        <a:pt x="72" y="342"/>
                      </a:lnTo>
                      <a:lnTo>
                        <a:pt x="68" y="319"/>
                      </a:lnTo>
                      <a:lnTo>
                        <a:pt x="67" y="295"/>
                      </a:lnTo>
                      <a:lnTo>
                        <a:pt x="69" y="270"/>
                      </a:lnTo>
                      <a:lnTo>
                        <a:pt x="74" y="245"/>
                      </a:lnTo>
                      <a:lnTo>
                        <a:pt x="81" y="219"/>
                      </a:lnTo>
                      <a:lnTo>
                        <a:pt x="90" y="195"/>
                      </a:lnTo>
                      <a:lnTo>
                        <a:pt x="100" y="172"/>
                      </a:lnTo>
                      <a:lnTo>
                        <a:pt x="111" y="149"/>
                      </a:lnTo>
                      <a:lnTo>
                        <a:pt x="123" y="130"/>
                      </a:lnTo>
                      <a:lnTo>
                        <a:pt x="135" y="113"/>
                      </a:lnTo>
                      <a:lnTo>
                        <a:pt x="147" y="100"/>
                      </a:lnTo>
                      <a:lnTo>
                        <a:pt x="160" y="91"/>
                      </a:lnTo>
                      <a:lnTo>
                        <a:pt x="172" y="87"/>
                      </a:lnTo>
                      <a:lnTo>
                        <a:pt x="182" y="87"/>
                      </a:lnTo>
                      <a:lnTo>
                        <a:pt x="192" y="98"/>
                      </a:lnTo>
                      <a:lnTo>
                        <a:pt x="199" y="121"/>
                      </a:lnTo>
                      <a:lnTo>
                        <a:pt x="202" y="154"/>
                      </a:lnTo>
                      <a:lnTo>
                        <a:pt x="198" y="189"/>
                      </a:lnTo>
                      <a:lnTo>
                        <a:pt x="188" y="224"/>
                      </a:lnTo>
                      <a:lnTo>
                        <a:pt x="169" y="256"/>
                      </a:lnTo>
                      <a:lnTo>
                        <a:pt x="140" y="277"/>
                      </a:lnTo>
                      <a:lnTo>
                        <a:pt x="101" y="286"/>
                      </a:lnTo>
                      <a:lnTo>
                        <a:pt x="95" y="311"/>
                      </a:lnTo>
                      <a:lnTo>
                        <a:pt x="96" y="331"/>
                      </a:lnTo>
                      <a:lnTo>
                        <a:pt x="100" y="349"/>
                      </a:lnTo>
                      <a:lnTo>
                        <a:pt x="108" y="361"/>
                      </a:lnTo>
                      <a:lnTo>
                        <a:pt x="118" y="371"/>
                      </a:lnTo>
                      <a:lnTo>
                        <a:pt x="128" y="377"/>
                      </a:lnTo>
                      <a:lnTo>
                        <a:pt x="138" y="381"/>
                      </a:lnTo>
                      <a:lnTo>
                        <a:pt x="146" y="382"/>
                      </a:lnTo>
                      <a:lnTo>
                        <a:pt x="171" y="379"/>
                      </a:lnTo>
                      <a:lnTo>
                        <a:pt x="193" y="369"/>
                      </a:lnTo>
                      <a:lnTo>
                        <a:pt x="214" y="355"/>
                      </a:lnTo>
                      <a:lnTo>
                        <a:pt x="235" y="336"/>
                      </a:lnTo>
                      <a:lnTo>
                        <a:pt x="252" y="312"/>
                      </a:lnTo>
                      <a:lnTo>
                        <a:pt x="268" y="285"/>
                      </a:lnTo>
                      <a:lnTo>
                        <a:pt x="282" y="257"/>
                      </a:lnTo>
                      <a:lnTo>
                        <a:pt x="293" y="225"/>
                      </a:lnTo>
                      <a:lnTo>
                        <a:pt x="302" y="194"/>
                      </a:lnTo>
                      <a:lnTo>
                        <a:pt x="309" y="162"/>
                      </a:lnTo>
                      <a:lnTo>
                        <a:pt x="313" y="129"/>
                      </a:lnTo>
                      <a:lnTo>
                        <a:pt x="314" y="98"/>
                      </a:lnTo>
                      <a:lnTo>
                        <a:pt x="312" y="70"/>
                      </a:lnTo>
                      <a:lnTo>
                        <a:pt x="306" y="42"/>
                      </a:lnTo>
                      <a:lnTo>
                        <a:pt x="298" y="19"/>
                      </a:lnTo>
                      <a:lnTo>
                        <a:pt x="286" y="0"/>
                      </a:lnTo>
                      <a:lnTo>
                        <a:pt x="203" y="7"/>
                      </a:lnTo>
                      <a:lnTo>
                        <a:pt x="205" y="27"/>
                      </a:lnTo>
                      <a:lnTo>
                        <a:pt x="276" y="27"/>
                      </a:lnTo>
                      <a:lnTo>
                        <a:pt x="280" y="37"/>
                      </a:lnTo>
                      <a:lnTo>
                        <a:pt x="284" y="47"/>
                      </a:lnTo>
                      <a:lnTo>
                        <a:pt x="287" y="58"/>
                      </a:lnTo>
                      <a:lnTo>
                        <a:pt x="289" y="70"/>
                      </a:lnTo>
                      <a:lnTo>
                        <a:pt x="205" y="71"/>
                      </a:lnTo>
                      <a:lnTo>
                        <a:pt x="215" y="94"/>
                      </a:lnTo>
                      <a:lnTo>
                        <a:pt x="289" y="94"/>
                      </a:lnTo>
                      <a:lnTo>
                        <a:pt x="289" y="105"/>
                      </a:lnTo>
                      <a:lnTo>
                        <a:pt x="289" y="116"/>
                      </a:lnTo>
                      <a:lnTo>
                        <a:pt x="289" y="127"/>
                      </a:lnTo>
                      <a:lnTo>
                        <a:pt x="288" y="138"/>
                      </a:lnTo>
                      <a:lnTo>
                        <a:pt x="223" y="140"/>
                      </a:lnTo>
                      <a:lnTo>
                        <a:pt x="223" y="163"/>
                      </a:lnTo>
                      <a:lnTo>
                        <a:pt x="285" y="160"/>
                      </a:lnTo>
                      <a:lnTo>
                        <a:pt x="283" y="168"/>
                      </a:lnTo>
                      <a:lnTo>
                        <a:pt x="281" y="176"/>
                      </a:lnTo>
                      <a:lnTo>
                        <a:pt x="279" y="185"/>
                      </a:lnTo>
                      <a:lnTo>
                        <a:pt x="277" y="193"/>
                      </a:lnTo>
                      <a:lnTo>
                        <a:pt x="219" y="193"/>
                      </a:lnTo>
                      <a:lnTo>
                        <a:pt x="214" y="215"/>
                      </a:lnTo>
                      <a:lnTo>
                        <a:pt x="269" y="215"/>
                      </a:lnTo>
                      <a:lnTo>
                        <a:pt x="264" y="228"/>
                      </a:lnTo>
                      <a:lnTo>
                        <a:pt x="258" y="241"/>
                      </a:lnTo>
                      <a:lnTo>
                        <a:pt x="252" y="254"/>
                      </a:lnTo>
                      <a:lnTo>
                        <a:pt x="245" y="265"/>
                      </a:lnTo>
                      <a:lnTo>
                        <a:pt x="193" y="263"/>
                      </a:lnTo>
                      <a:lnTo>
                        <a:pt x="178" y="282"/>
                      </a:lnTo>
                      <a:lnTo>
                        <a:pt x="231" y="282"/>
                      </a:lnTo>
                      <a:lnTo>
                        <a:pt x="226" y="286"/>
                      </a:lnTo>
                      <a:lnTo>
                        <a:pt x="222" y="291"/>
                      </a:lnTo>
                      <a:lnTo>
                        <a:pt x="217" y="295"/>
                      </a:lnTo>
                      <a:lnTo>
                        <a:pt x="212" y="299"/>
                      </a:lnTo>
                      <a:lnTo>
                        <a:pt x="156" y="299"/>
                      </a:lnTo>
                      <a:lnTo>
                        <a:pt x="161" y="295"/>
                      </a:lnTo>
                      <a:lnTo>
                        <a:pt x="167" y="291"/>
                      </a:lnTo>
                      <a:lnTo>
                        <a:pt x="173" y="287"/>
                      </a:lnTo>
                      <a:lnTo>
                        <a:pt x="178" y="282"/>
                      </a:lnTo>
                      <a:lnTo>
                        <a:pt x="193" y="263"/>
                      </a:lnTo>
                      <a:lnTo>
                        <a:pt x="200" y="253"/>
                      </a:lnTo>
                      <a:lnTo>
                        <a:pt x="205" y="240"/>
                      </a:lnTo>
                      <a:lnTo>
                        <a:pt x="210" y="227"/>
                      </a:lnTo>
                      <a:lnTo>
                        <a:pt x="214" y="215"/>
                      </a:lnTo>
                      <a:lnTo>
                        <a:pt x="219" y="193"/>
                      </a:lnTo>
                      <a:lnTo>
                        <a:pt x="220" y="186"/>
                      </a:lnTo>
                      <a:lnTo>
                        <a:pt x="221" y="178"/>
                      </a:lnTo>
                      <a:lnTo>
                        <a:pt x="222" y="171"/>
                      </a:lnTo>
                      <a:lnTo>
                        <a:pt x="223" y="163"/>
                      </a:lnTo>
                      <a:lnTo>
                        <a:pt x="223" y="140"/>
                      </a:lnTo>
                      <a:lnTo>
                        <a:pt x="222" y="128"/>
                      </a:lnTo>
                      <a:lnTo>
                        <a:pt x="221" y="116"/>
                      </a:lnTo>
                      <a:lnTo>
                        <a:pt x="219" y="104"/>
                      </a:lnTo>
                      <a:lnTo>
                        <a:pt x="215" y="94"/>
                      </a:lnTo>
                      <a:lnTo>
                        <a:pt x="205" y="71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181" name="Text Box 21"/>
              <p:cNvSpPr txBox="1">
                <a:spLocks noChangeArrowheads="1"/>
              </p:cNvSpPr>
              <p:nvPr/>
            </p:nvSpPr>
            <p:spPr bwMode="auto">
              <a:xfrm flipH="1">
                <a:off x="4480" y="1205"/>
                <a:ext cx="288" cy="3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rgbClr val="000000"/>
                    </a:solidFill>
                    <a:miter lim="800000"/>
                    <a:headEnd type="none" w="sm" len="sm"/>
                    <a:tailEnd type="none" w="sm" len="sm"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1pPr>
                <a:lvl2pPr marL="742950" indent="-28575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2pPr>
                <a:lvl3pPr marL="11430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3pPr>
                <a:lvl4pPr marL="16002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4pPr>
                <a:lvl5pPr marL="2057400" indent="-228600" eaLnBrk="0" hangingPunct="0"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 New Roman" charset="0"/>
                    <a:ea typeface="ＭＳ Ｐゴシック" charset="0"/>
                  </a:defRPr>
                </a:lvl9pPr>
              </a:lstStyle>
              <a:p>
                <a:r>
                  <a:rPr lang="en-US" sz="2800" dirty="0">
                    <a:solidFill>
                      <a:schemeClr val="bg2"/>
                    </a:solidFill>
                    <a:latin typeface="Comic Sans MS" charset="0"/>
                  </a:rPr>
                  <a:t>A</a:t>
                </a:r>
                <a:endParaRPr lang="en-US" sz="1600" dirty="0">
                  <a:latin typeface="Comic Sans MS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Comparing Two Alternatives</a:t>
            </a:r>
            <a:endParaRPr lang="en-US"/>
          </a:p>
        </p:txBody>
      </p:sp>
      <p:sp>
        <p:nvSpPr>
          <p:cNvPr id="48333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Between groups requires many more participants than within groups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See if differences are statistically significant</a:t>
            </a:r>
          </a:p>
          <a:p>
            <a:pPr lvl="1"/>
            <a:r>
              <a:rPr lang="en-US" sz="2400" dirty="0" smtClean="0"/>
              <a:t>assumes normal distribution &amp; same std. dev.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Online companies can do large AB tests</a:t>
            </a:r>
          </a:p>
          <a:p>
            <a:pPr lvl="1"/>
            <a:r>
              <a:rPr lang="en-US" sz="2400" dirty="0" smtClean="0"/>
              <a:t>look at resulting behavior (e.g., buy?)</a:t>
            </a:r>
            <a:endParaRPr lang="en-US" sz="24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633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33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3331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Experimental Details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360311" y="1255586"/>
            <a:ext cx="8284156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200" dirty="0"/>
              <a:t>Order of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choose one simple order (simple </a:t>
            </a:r>
            <a:r>
              <a:rPr lang="en-US" sz="2200" dirty="0">
                <a:sym typeface="Symbol" charset="0"/>
              </a:rPr>
              <a:t></a:t>
            </a:r>
            <a:r>
              <a:rPr lang="en-US" sz="2200" dirty="0"/>
              <a:t> complex)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unless doing within groups </a:t>
            </a:r>
            <a:r>
              <a:rPr lang="en-US" sz="2200" dirty="0" smtClean="0"/>
              <a:t>experiment</a:t>
            </a:r>
            <a:br>
              <a:rPr lang="en-US" sz="2200" dirty="0" smtClean="0"/>
            </a:b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Training 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depends on how real system will be </a:t>
            </a:r>
            <a:r>
              <a:rPr lang="en-US" sz="2200" dirty="0" smtClean="0"/>
              <a:t>used</a:t>
            </a:r>
            <a:br>
              <a:rPr lang="en-US" sz="2200" dirty="0" smtClean="0"/>
            </a:b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What if someone </a:t>
            </a:r>
            <a:r>
              <a:rPr lang="en-US" sz="2200" dirty="0" smtClean="0"/>
              <a:t>doesn’t </a:t>
            </a:r>
            <a:r>
              <a:rPr lang="en-US" sz="2200" dirty="0"/>
              <a:t>finish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assign very large time &amp; large # of errors or remove &amp; </a:t>
            </a:r>
            <a:r>
              <a:rPr lang="en-US" sz="2200" dirty="0" smtClean="0"/>
              <a:t>note</a:t>
            </a:r>
            <a:br>
              <a:rPr lang="en-US" sz="2200" dirty="0" smtClean="0"/>
            </a:br>
            <a:endParaRPr lang="en-US" sz="2200" dirty="0"/>
          </a:p>
          <a:p>
            <a:pPr eaLnBrk="1" hangingPunct="1">
              <a:lnSpc>
                <a:spcPct val="90000"/>
              </a:lnSpc>
            </a:pPr>
            <a:r>
              <a:rPr lang="en-US" sz="2200" dirty="0"/>
              <a:t>Pilot study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helps you fix problems with the study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200" dirty="0"/>
              <a:t>do two, first with colleagues, then with real users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Instructions to Participants</a:t>
            </a:r>
          </a:p>
        </p:txBody>
      </p:sp>
      <p:sp>
        <p:nvSpPr>
          <p:cNvPr id="34822" name="Rectangle 3"/>
          <p:cNvSpPr>
            <a:spLocks noGrp="1" noChangeArrowheads="1"/>
          </p:cNvSpPr>
          <p:nvPr>
            <p:ph idx="1"/>
          </p:nvPr>
        </p:nvSpPr>
        <p:spPr>
          <a:xfrm>
            <a:off x="360311" y="996385"/>
            <a:ext cx="7772400" cy="5369141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130000"/>
              </a:lnSpc>
            </a:pPr>
            <a:r>
              <a:rPr lang="en-US" sz="2800" dirty="0"/>
              <a:t>Describe the purpose of the evaluation</a:t>
            </a:r>
          </a:p>
          <a:p>
            <a:pPr lvl="1" eaLnBrk="1" hangingPunct="1">
              <a:lnSpc>
                <a:spcPct val="130000"/>
              </a:lnSpc>
            </a:pPr>
            <a:r>
              <a:rPr lang="ja-JP" altLang="en-US" sz="2400" dirty="0"/>
              <a:t>“</a:t>
            </a:r>
            <a:r>
              <a:rPr lang="en-US" sz="2400" dirty="0" smtClean="0"/>
              <a:t>I’m </a:t>
            </a:r>
            <a:r>
              <a:rPr lang="en-US" sz="2400" dirty="0"/>
              <a:t>testing the product; </a:t>
            </a:r>
            <a:r>
              <a:rPr lang="en-US" sz="2400" dirty="0" smtClean="0"/>
              <a:t>I’m </a:t>
            </a:r>
            <a:r>
              <a:rPr lang="en-US" sz="2400" dirty="0"/>
              <a:t>not testing you</a:t>
            </a:r>
            <a:r>
              <a:rPr lang="ja-JP" altLang="en-US" sz="2400" dirty="0" smtClean="0"/>
              <a:t>”</a:t>
            </a:r>
            <a:endParaRPr lang="en-US" sz="2400" dirty="0"/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Tell them they can quit at any </a:t>
            </a:r>
            <a:r>
              <a:rPr lang="en-US" sz="2800" dirty="0" smtClean="0"/>
              <a:t>time</a:t>
            </a:r>
            <a:endParaRPr lang="en-US" sz="2800" dirty="0"/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Demonstrate the equipment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Explain how to think aloud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Explain that you will not provide help</a:t>
            </a:r>
          </a:p>
          <a:p>
            <a:pPr eaLnBrk="1" hangingPunct="1">
              <a:lnSpc>
                <a:spcPct val="130000"/>
              </a:lnSpc>
            </a:pPr>
            <a:r>
              <a:rPr lang="en-US" sz="2800" dirty="0"/>
              <a:t>Describe the task</a:t>
            </a:r>
          </a:p>
          <a:p>
            <a:pPr lvl="1" eaLnBrk="1" hangingPunct="1">
              <a:lnSpc>
                <a:spcPct val="130000"/>
              </a:lnSpc>
            </a:pPr>
            <a:r>
              <a:rPr lang="en-US" sz="2400" dirty="0"/>
              <a:t>give written </a:t>
            </a:r>
            <a:r>
              <a:rPr lang="en-US" sz="2400" dirty="0" smtClean="0"/>
              <a:t>instructions</a:t>
            </a:r>
            <a:endParaRPr lang="en-US" sz="2400" dirty="0"/>
          </a:p>
          <a:p>
            <a:pPr lvl="1" eaLnBrk="1" hangingPunct="1">
              <a:lnSpc>
                <a:spcPct val="130000"/>
              </a:lnSpc>
            </a:pPr>
            <a:r>
              <a:rPr lang="en-US" sz="2400" dirty="0" smtClean="0"/>
              <a:t>one </a:t>
            </a:r>
            <a:r>
              <a:rPr lang="en-US" sz="2400" dirty="0"/>
              <a:t>task at a time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HCI+D: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33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132723" y="4522430"/>
            <a:ext cx="3011277" cy="2007520"/>
            <a:chOff x="6132723" y="4831750"/>
            <a:chExt cx="3011277" cy="2007520"/>
          </a:xfrm>
        </p:grpSpPr>
        <p:pic>
          <p:nvPicPr>
            <p:cNvPr id="7" name="Picture 2" descr="http://us.cdn3.123rf.com/168nwm/imageegami/imageegami1112/imageegami111200235/11677301-detailna-za-ba-r-z-ruky-dra-a-ca-pra-zdna-kartia-ku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2723" y="4831750"/>
              <a:ext cx="3011277" cy="200752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6693408" y="5128219"/>
              <a:ext cx="2401824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>
                  <a:solidFill>
                    <a:schemeClr val="bg1"/>
                  </a:solidFill>
                  <a:latin typeface="Segoe Print" pitchFamily="2" charset="0"/>
                </a:rPr>
                <a:t>Check if your friend has called, find out what time he will be </a:t>
              </a:r>
              <a:r>
                <a:rPr lang="en-US" sz="1500" dirty="0" err="1" smtClean="0">
                  <a:solidFill>
                    <a:schemeClr val="bg1"/>
                  </a:solidFill>
                  <a:latin typeface="Segoe Print" pitchFamily="2" charset="0"/>
                </a:rPr>
                <a:t>goin</a:t>
              </a:r>
              <a:r>
                <a:rPr lang="en-US" sz="1500" dirty="0" smtClean="0">
                  <a:solidFill>
                    <a:schemeClr val="bg1"/>
                  </a:solidFill>
                  <a:latin typeface="Segoe Print" pitchFamily="2" charset="0"/>
                </a:rPr>
                <a:t>    o the club.</a:t>
              </a:r>
              <a:endParaRPr lang="en-US" sz="1500" dirty="0">
                <a:solidFill>
                  <a:schemeClr val="bg1"/>
                </a:solidFill>
                <a:latin typeface="Segoe Print" pitchFamily="2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Details (cont.)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idx="1"/>
          </p:nvPr>
        </p:nvSpPr>
        <p:spPr>
          <a:xfrm>
            <a:off x="360310" y="1255586"/>
            <a:ext cx="8555089" cy="4724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Keeping variability </a:t>
            </a:r>
            <a:r>
              <a:rPr lang="en-US" sz="2800" dirty="0" smtClean="0"/>
              <a:t>down</a:t>
            </a:r>
            <a:endParaRPr lang="en-US" sz="2800" dirty="0"/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recruit test users with similar background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brief users to bring them to common level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perform the test the same way every time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 smtClean="0"/>
              <a:t>don’t </a:t>
            </a:r>
            <a:r>
              <a:rPr lang="en-US" sz="2200" dirty="0"/>
              <a:t>help some more than others (plan in advance)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make instructions </a:t>
            </a:r>
            <a:r>
              <a:rPr lang="en-US" sz="2400" dirty="0" smtClean="0"/>
              <a:t>clear</a:t>
            </a:r>
          </a:p>
          <a:p>
            <a:pPr lvl="1" eaLnBrk="1" hangingPunct="1">
              <a:lnSpc>
                <a:spcPct val="90000"/>
              </a:lnSpc>
            </a:pPr>
            <a:endParaRPr lang="en-US" sz="2400" dirty="0"/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Debriefing test users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often </a:t>
            </a:r>
            <a:r>
              <a:rPr lang="en-US" sz="2400" dirty="0" smtClean="0"/>
              <a:t>don’t </a:t>
            </a:r>
            <a:r>
              <a:rPr lang="en-US" sz="2400" dirty="0"/>
              <a:t>remember, so demonstrate or show video segments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ask for comments on specific features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sz="2200" dirty="0"/>
              <a:t>show them screen (online or on paper)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defRPr/>
            </a:pPr>
            <a:r>
              <a:rPr lang="en-US" sz="1000" dirty="0">
                <a:solidFill>
                  <a:srgbClr val="6D6D6D"/>
                </a:solidFill>
                <a:latin typeface="Helvetica Light"/>
                <a:ea typeface="+mn-ea"/>
              </a:rPr>
              <a:t>HCI+D: User Interface Design, Prototyping, &amp; Evaluation</a:t>
            </a:r>
          </a:p>
        </p:txBody>
      </p:sp>
      <p:sp>
        <p:nvSpPr>
          <p:cNvPr id="3584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defRPr/>
            </a:pPr>
            <a:fld id="{59BDC595-1FF7-2B4E-8505-F89830F45CDC}" type="slidenum">
              <a:rPr lang="en-US" sz="1000">
                <a:solidFill>
                  <a:srgbClr val="6D6D6D"/>
                </a:solidFill>
                <a:latin typeface="Helvetica Light"/>
                <a:ea typeface="+mn-ea"/>
              </a:rPr>
              <a:pPr algn="ctr">
                <a:defRPr/>
              </a:pPr>
              <a:t>34</a:t>
            </a:fld>
            <a:endParaRPr lang="en-US" sz="1000" dirty="0">
              <a:solidFill>
                <a:srgbClr val="6D6D6D"/>
              </a:solidFill>
              <a:latin typeface="Helvetica Light"/>
              <a:ea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user_test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1" y="3430266"/>
            <a:ext cx="5181599" cy="3444668"/>
          </a:xfrm>
          <a:prstGeom prst="rect">
            <a:avLst/>
          </a:prstGeom>
        </p:spPr>
      </p:pic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Reporting the Results</a:t>
            </a: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/>
              <a:t>Report what you did &amp; what happened</a:t>
            </a:r>
          </a:p>
          <a:p>
            <a:pPr eaLnBrk="1" hangingPunct="1"/>
            <a:r>
              <a:rPr lang="en-US" dirty="0"/>
              <a:t>Images &amp; graphs help people get it!</a:t>
            </a:r>
          </a:p>
          <a:p>
            <a:pPr eaLnBrk="1" hangingPunct="1"/>
            <a:r>
              <a:rPr lang="en-US" dirty="0"/>
              <a:t>Video clips can be quite convincing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36871" name="Picture 4" descr="img01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8558" y="3422120"/>
            <a:ext cx="2348442" cy="3440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872" name="Picture 5" descr="MODEMM~2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3419474"/>
            <a:ext cx="4145641" cy="343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Helvetica" pitchFamily="2" charset="0"/>
              </a:rPr>
              <a:t>HE vs. User Testing</a:t>
            </a:r>
          </a:p>
        </p:txBody>
      </p:sp>
      <p:sp>
        <p:nvSpPr>
          <p:cNvPr id="33798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600200"/>
            <a:ext cx="8458200" cy="4343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HE is much faster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1-2 hours each evaluator vs. days-weeks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HE </a:t>
            </a:r>
            <a:r>
              <a:rPr lang="en-US" sz="2800" dirty="0" smtClean="0">
                <a:latin typeface="Helvetica Light" pitchFamily="34" charset="0"/>
              </a:rPr>
              <a:t>doesn’t </a:t>
            </a:r>
            <a:r>
              <a:rPr lang="en-US" sz="2800" dirty="0">
                <a:latin typeface="Helvetica Light" pitchFamily="34" charset="0"/>
              </a:rPr>
              <a:t>require interpreting </a:t>
            </a:r>
            <a:r>
              <a:rPr lang="en-US" sz="2800" dirty="0" smtClean="0">
                <a:latin typeface="Helvetica Light" pitchFamily="34" charset="0"/>
              </a:rPr>
              <a:t>user’s </a:t>
            </a:r>
            <a:r>
              <a:rPr lang="en-US" sz="2800" dirty="0">
                <a:latin typeface="Helvetica Light" pitchFamily="34" charset="0"/>
              </a:rPr>
              <a:t>actions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User testing is far more accurate (by def.)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takes into account actual users and tasks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HE may miss problems &amp; find </a:t>
            </a:r>
            <a:r>
              <a:rPr lang="ja-JP" altLang="en-US" sz="2400" dirty="0">
                <a:latin typeface="Helvetica Light" pitchFamily="34" charset="0"/>
              </a:rPr>
              <a:t>“</a:t>
            </a:r>
            <a:r>
              <a:rPr lang="en-US" sz="2400" dirty="0">
                <a:latin typeface="Helvetica Light" pitchFamily="34" charset="0"/>
              </a:rPr>
              <a:t>false positives</a:t>
            </a:r>
            <a:r>
              <a:rPr lang="ja-JP" altLang="en-US" sz="2400" dirty="0">
                <a:latin typeface="Helvetica Light" pitchFamily="34" charset="0"/>
              </a:rPr>
              <a:t>”</a:t>
            </a: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Good to alternate between HE &amp; user testing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find different problems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d</a:t>
            </a:r>
            <a:r>
              <a:rPr lang="en-US" sz="2400" dirty="0" smtClean="0">
                <a:latin typeface="Helvetica Light" pitchFamily="34" charset="0"/>
              </a:rPr>
              <a:t>on’t </a:t>
            </a:r>
            <a:r>
              <a:rPr lang="en-US" sz="2400" dirty="0">
                <a:latin typeface="Helvetica Light" pitchFamily="34" charset="0"/>
              </a:rPr>
              <a:t>waste participants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89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8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/>
              <a:t>Summary</a:t>
            </a:r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360310" y="998625"/>
            <a:ext cx="8717516" cy="5733048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lnSpc>
                <a:spcPct val="80000"/>
              </a:lnSpc>
            </a:pPr>
            <a:r>
              <a:rPr lang="en-US" sz="2800" dirty="0"/>
              <a:t>User testing is important, but takes </a:t>
            </a:r>
            <a:r>
              <a:rPr lang="en-US" sz="2800" dirty="0" smtClean="0"/>
              <a:t>time/effort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 smtClean="0"/>
              <a:t>Use </a:t>
            </a:r>
            <a:r>
              <a:rPr lang="en-US" sz="2800" dirty="0"/>
              <a:t>????? tasks &amp; ????? participants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CB2E6"/>
                </a:solidFill>
              </a:rPr>
              <a:t>real </a:t>
            </a:r>
            <a:r>
              <a:rPr lang="en-US" sz="2400" dirty="0"/>
              <a:t>tasks &amp; </a:t>
            </a:r>
            <a:r>
              <a:rPr lang="en-US" sz="2400" dirty="0">
                <a:solidFill>
                  <a:srgbClr val="0CB2E6"/>
                </a:solidFill>
              </a:rPr>
              <a:t>representative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 smtClean="0"/>
              <a:t>participants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Be ethical &amp; treat your participants </a:t>
            </a:r>
            <a:r>
              <a:rPr lang="en-US" sz="2800" dirty="0" smtClean="0"/>
              <a:t>well</a:t>
            </a:r>
          </a:p>
          <a:p>
            <a:pPr eaLnBrk="1" hangingPunct="1">
              <a:lnSpc>
                <a:spcPct val="80000"/>
              </a:lnSpc>
            </a:pPr>
            <a:endParaRPr lang="en-US" sz="28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Want to know what people are doing &amp; why? collect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process </a:t>
            </a:r>
            <a:r>
              <a:rPr lang="en-US" sz="2400" dirty="0" smtClean="0"/>
              <a:t>data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/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B</a:t>
            </a:r>
            <a:r>
              <a:rPr lang="en-US" sz="2800" dirty="0" smtClean="0"/>
              <a:t>ottom </a:t>
            </a:r>
            <a:r>
              <a:rPr lang="en-US" sz="2800" dirty="0"/>
              <a:t>line data </a:t>
            </a:r>
            <a:r>
              <a:rPr lang="en-US" sz="2800" dirty="0" smtClean="0"/>
              <a:t>requires ???? </a:t>
            </a:r>
            <a:r>
              <a:rPr lang="en-US" sz="2800" dirty="0"/>
              <a:t>to get statistically reliable results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>
                <a:solidFill>
                  <a:srgbClr val="0CB2E6"/>
                </a:solidFill>
              </a:rPr>
              <a:t>more</a:t>
            </a:r>
            <a:r>
              <a:rPr lang="en-US" sz="2400" dirty="0">
                <a:solidFill>
                  <a:srgbClr val="3366FF"/>
                </a:solidFill>
              </a:rPr>
              <a:t> </a:t>
            </a:r>
            <a:r>
              <a:rPr lang="en-US" sz="2400" dirty="0">
                <a:solidFill>
                  <a:srgbClr val="0CB2E6"/>
                </a:solidFill>
              </a:rPr>
              <a:t>participants</a:t>
            </a:r>
          </a:p>
          <a:p>
            <a:pPr lvl="1" eaLnBrk="1" hangingPunct="1">
              <a:lnSpc>
                <a:spcPct val="80000"/>
              </a:lnSpc>
            </a:pPr>
            <a:endParaRPr lang="en-US" sz="2400" dirty="0">
              <a:solidFill>
                <a:srgbClr val="FFFDAD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sz="2800" dirty="0"/>
              <a:t>Difference between between &amp; within groups?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between groups: everyone participates in one condition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sz="2400" dirty="0"/>
              <a:t>within groups: everyone participates in multiple </a:t>
            </a:r>
            <a:r>
              <a:rPr lang="en-US" sz="2400" dirty="0" smtClean="0"/>
              <a:t>conditions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49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9495" grpId="0" build="p" autoUpdateAnimBg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3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Next Time</a:t>
            </a:r>
            <a:endParaRPr lang="en-US" dirty="0"/>
          </a:p>
        </p:txBody>
      </p:sp>
      <p:sp>
        <p:nvSpPr>
          <p:cNvPr id="319495" name="Rectangle 7"/>
          <p:cNvSpPr>
            <a:spLocks noGrp="1" noChangeArrowheads="1"/>
          </p:cNvSpPr>
          <p:nvPr>
            <p:ph idx="1"/>
          </p:nvPr>
        </p:nvSpPr>
        <p:spPr>
          <a:xfrm>
            <a:off x="211668" y="1600200"/>
            <a:ext cx="8932332" cy="4724400"/>
          </a:xfrm>
        </p:spPr>
        <p:txBody>
          <a:bodyPr/>
          <a:lstStyle/>
          <a:p>
            <a:r>
              <a:rPr lang="en-US" dirty="0" smtClean="0"/>
              <a:t>Design Patterns</a:t>
            </a:r>
          </a:p>
          <a:p>
            <a:r>
              <a:rPr lang="en-US" dirty="0" smtClean="0"/>
              <a:t>Read</a:t>
            </a:r>
          </a:p>
          <a:p>
            <a:pPr marL="457200" lvl="1" indent="0">
              <a:buNone/>
            </a:pPr>
            <a:r>
              <a:rPr lang="en-US" i="1" dirty="0" smtClean="0"/>
              <a:t>The </a:t>
            </a:r>
            <a:r>
              <a:rPr lang="en-US" i="1" dirty="0"/>
              <a:t>Design of Sites</a:t>
            </a:r>
            <a:r>
              <a:rPr lang="en-US" dirty="0"/>
              <a:t>, by van </a:t>
            </a:r>
            <a:r>
              <a:rPr lang="en-US" dirty="0" err="1"/>
              <a:t>Duyne</a:t>
            </a:r>
            <a:r>
              <a:rPr lang="en-US" dirty="0"/>
              <a:t>, Hong, &amp; </a:t>
            </a:r>
            <a:r>
              <a:rPr lang="en-US" dirty="0" smtClean="0"/>
              <a:t>Landay</a:t>
            </a:r>
            <a:endParaRPr lang="en-US" dirty="0"/>
          </a:p>
          <a:p>
            <a:pPr marL="457200" lvl="1" indent="0">
              <a:buNone/>
            </a:pPr>
            <a:r>
              <a:rPr lang="en-US" dirty="0"/>
              <a:t>1) </a:t>
            </a:r>
            <a:r>
              <a:rPr lang="en-US" dirty="0" smtClean="0"/>
              <a:t>“Making </a:t>
            </a:r>
            <a:r>
              <a:rPr lang="en-US" dirty="0"/>
              <a:t>the Most of Web Design </a:t>
            </a:r>
            <a:r>
              <a:rPr lang="en-US" dirty="0" smtClean="0"/>
              <a:t>Patterns” </a:t>
            </a:r>
            <a:r>
              <a:rPr lang="en-US" dirty="0"/>
              <a:t>(</a:t>
            </a:r>
            <a:r>
              <a:rPr lang="en-US" dirty="0" err="1"/>
              <a:t>Ch</a:t>
            </a:r>
            <a:r>
              <a:rPr lang="en-US" dirty="0"/>
              <a:t> 2)</a:t>
            </a:r>
          </a:p>
          <a:p>
            <a:pPr marL="457200" lvl="1" indent="0">
              <a:buNone/>
            </a:pPr>
            <a:r>
              <a:rPr lang="en-US" dirty="0"/>
              <a:t>2) </a:t>
            </a:r>
            <a:r>
              <a:rPr lang="en-US" dirty="0" smtClean="0"/>
              <a:t>“Up</a:t>
            </a:r>
            <a:r>
              <a:rPr lang="en-US" dirty="0"/>
              <a:t>-Front Value </a:t>
            </a:r>
            <a:r>
              <a:rPr lang="en-US" dirty="0" smtClean="0"/>
              <a:t>Proposition” </a:t>
            </a:r>
            <a:r>
              <a:rPr lang="en-US" dirty="0"/>
              <a:t>(Pattern C2)</a:t>
            </a:r>
          </a:p>
          <a:p>
            <a:pPr marL="457200" lvl="1" indent="0">
              <a:buNone/>
            </a:pPr>
            <a:r>
              <a:rPr lang="en-US" dirty="0"/>
              <a:t>3) </a:t>
            </a:r>
            <a:r>
              <a:rPr lang="en-US" dirty="0" smtClean="0"/>
              <a:t>“Process Funnel” </a:t>
            </a:r>
            <a:r>
              <a:rPr lang="en-US" dirty="0"/>
              <a:t>(Pattern H1)</a:t>
            </a:r>
          </a:p>
          <a:p>
            <a:pPr marL="457200" lvl="1" indent="0">
              <a:buNone/>
            </a:pPr>
            <a:r>
              <a:rPr lang="en-US" dirty="0"/>
              <a:t>4) </a:t>
            </a:r>
            <a:r>
              <a:rPr lang="en-US" dirty="0" smtClean="0"/>
              <a:t>“Meaningful </a:t>
            </a:r>
            <a:r>
              <a:rPr lang="en-US" dirty="0"/>
              <a:t>Error </a:t>
            </a:r>
            <a:r>
              <a:rPr lang="en-US" dirty="0" smtClean="0"/>
              <a:t>Messages” </a:t>
            </a:r>
            <a:r>
              <a:rPr lang="en-US" dirty="0"/>
              <a:t>(Pattern K13)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713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5645" r="29615"/>
          <a:stretch/>
        </p:blipFill>
        <p:spPr>
          <a:xfrm>
            <a:off x="-843101" y="1312333"/>
            <a:ext cx="4636168" cy="54102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auto">
          <a:xfrm>
            <a:off x="4109586" y="2912285"/>
            <a:ext cx="5034413" cy="1033430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7A40"/>
                </a:solidFill>
              </a:rPr>
              <a:t>Hall </a:t>
            </a:r>
            <a:r>
              <a:rPr lang="en-US" dirty="0">
                <a:solidFill>
                  <a:srgbClr val="E87A40"/>
                </a:solidFill>
              </a:rPr>
              <a:t>of Fame or Shame?</a:t>
            </a:r>
          </a:p>
        </p:txBody>
      </p:sp>
      <p:sp>
        <p:nvSpPr>
          <p:cNvPr id="6150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4199037" y="2946647"/>
            <a:ext cx="4944963" cy="11096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 smtClean="0">
                <a:latin typeface="Arial" charset="0"/>
              </a:rPr>
              <a:t>Apple </a:t>
            </a:r>
            <a:r>
              <a:rPr lang="en-US" sz="2800" dirty="0" smtClean="0">
                <a:latin typeface="Arial" charset="0"/>
              </a:rPr>
              <a:t>Remote</a:t>
            </a:r>
          </a:p>
          <a:p>
            <a:pPr marL="0" indent="0" eaLnBrk="1" hangingPunct="1">
              <a:buNone/>
            </a:pPr>
            <a:r>
              <a:rPr lang="en-US" sz="1800" dirty="0" smtClean="0">
                <a:latin typeface="Arial" charset="0"/>
              </a:rPr>
              <a:t>courtesy  Alexander W.</a:t>
            </a:r>
            <a:endParaRPr lang="en-US" sz="1800" dirty="0" smtClean="0">
              <a:latin typeface="Arial" charset="0"/>
            </a:endParaRPr>
          </a:p>
        </p:txBody>
      </p:sp>
      <p:pic>
        <p:nvPicPr>
          <p:cNvPr id="10" name="Picture 9" descr="hallof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745" y="243804"/>
            <a:ext cx="813836" cy="82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250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-15645" r="29615"/>
          <a:stretch/>
        </p:blipFill>
        <p:spPr>
          <a:xfrm>
            <a:off x="-843101" y="1312333"/>
            <a:ext cx="4636168" cy="54102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auto">
          <a:xfrm>
            <a:off x="82176" y="82176"/>
            <a:ext cx="8979648" cy="1178862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E87A40"/>
                </a:solidFill>
              </a:rPr>
              <a:t>Hall </a:t>
            </a:r>
            <a:r>
              <a:rPr lang="en-US" dirty="0">
                <a:solidFill>
                  <a:srgbClr val="E87A40"/>
                </a:solidFill>
              </a:rPr>
              <a:t>of </a:t>
            </a:r>
            <a:r>
              <a:rPr lang="en-US" dirty="0" smtClean="0">
                <a:solidFill>
                  <a:srgbClr val="E87A40"/>
                </a:solidFill>
              </a:rPr>
              <a:t>Fame!</a:t>
            </a:r>
            <a:endParaRPr lang="en-US" dirty="0">
              <a:solidFill>
                <a:srgbClr val="E87A40"/>
              </a:solidFill>
            </a:endParaRPr>
          </a:p>
        </p:txBody>
      </p:sp>
      <p:pic>
        <p:nvPicPr>
          <p:cNvPr id="11" name="Picture 10" descr="fame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4425" y="240016"/>
            <a:ext cx="802907" cy="826756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auto">
          <a:xfrm>
            <a:off x="4106334" y="2908782"/>
            <a:ext cx="5037666" cy="3949219"/>
          </a:xfrm>
          <a:prstGeom prst="rect">
            <a:avLst/>
          </a:prstGeom>
          <a:solidFill>
            <a:srgbClr val="000000">
              <a:alpha val="83000"/>
            </a:srgbClr>
          </a:solidFill>
          <a:ln w="12700" cap="flat" cmpd="sng" algn="ctr">
            <a:noFill/>
            <a:prstDash val="solid"/>
            <a:round/>
            <a:headEnd type="none" w="sm" len="sm"/>
            <a:tailEnd type="none" w="sm" len="sm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Helvetica"/>
              <a:cs typeface="Helvetica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4216406" y="3039518"/>
            <a:ext cx="4927600" cy="3445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0" i="0">
                <a:solidFill>
                  <a:schemeClr val="tx1"/>
                </a:solidFill>
                <a:latin typeface="Helvetica Light"/>
                <a:ea typeface="ＭＳ Ｐゴシック" charset="0"/>
                <a:cs typeface="Helvetica Ligh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Sleek, clean &amp; easy to understand</a:t>
            </a: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Reduced to </a:t>
            </a:r>
            <a:r>
              <a:rPr lang="en-US" sz="2400" dirty="0">
                <a:latin typeface="Arial" charset="0"/>
              </a:rPr>
              <a:t>3 key controls</a:t>
            </a:r>
          </a:p>
          <a:p>
            <a:pPr lvl="1">
              <a:buFontTx/>
              <a:buChar char="-"/>
            </a:pPr>
            <a:r>
              <a:rPr lang="en-US" sz="2000" dirty="0">
                <a:latin typeface="Arial" charset="0"/>
              </a:rPr>
              <a:t>menu button</a:t>
            </a:r>
          </a:p>
          <a:p>
            <a:pPr lvl="1">
              <a:buFontTx/>
              <a:buChar char="-"/>
            </a:pPr>
            <a:r>
              <a:rPr lang="en-US" sz="2000" dirty="0">
                <a:latin typeface="Arial" charset="0"/>
              </a:rPr>
              <a:t>play/pause button</a:t>
            </a:r>
          </a:p>
          <a:p>
            <a:pPr lvl="1">
              <a:buFontTx/>
              <a:buChar char="-"/>
            </a:pPr>
            <a:r>
              <a:rPr lang="en-US" sz="2000" dirty="0">
                <a:latin typeface="Arial" charset="0"/>
              </a:rPr>
              <a:t>navigation pad</a:t>
            </a: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Buttons easy to press one-handed</a:t>
            </a:r>
          </a:p>
          <a:p>
            <a:pPr marL="0" indent="0">
              <a:buFontTx/>
              <a:buNone/>
            </a:pPr>
            <a:endParaRPr lang="en-US" sz="1200" dirty="0" smtClean="0">
              <a:latin typeface="Arial" charset="0"/>
            </a:endParaRPr>
          </a:p>
          <a:p>
            <a:pPr marL="0" indent="0">
              <a:buFontTx/>
              <a:buNone/>
            </a:pPr>
            <a:r>
              <a:rPr lang="en-US" sz="2400" dirty="0" smtClean="0">
                <a:latin typeface="Arial" charset="0"/>
              </a:rPr>
              <a:t>Simple color scheme</a:t>
            </a:r>
          </a:p>
        </p:txBody>
      </p:sp>
    </p:spTree>
    <p:extLst>
      <p:ext uri="{BB962C8B-B14F-4D97-AF65-F5344CB8AC3E}">
        <p14:creationId xmlns:p14="http://schemas.microsoft.com/office/powerpoint/2010/main" val="233997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Grp="1" noChangeArrowheads="1"/>
          </p:cNvSpPr>
          <p:nvPr>
            <p:ph type="ctrTitle"/>
          </p:nvPr>
        </p:nvSpPr>
        <p:spPr/>
        <p:txBody>
          <a:bodyPr lIns="92075" tIns="46038" rIns="92075" bIns="46038"/>
          <a:lstStyle/>
          <a:p>
            <a:pPr eaLnBrk="1" hangingPunct="1"/>
            <a:r>
              <a:rPr lang="en-US" dirty="0" smtClean="0"/>
              <a:t>Usability Testing</a:t>
            </a:r>
            <a:endParaRPr lang="en-US" dirty="0"/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53997" y="5812685"/>
            <a:ext cx="6400800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US" sz="2000" dirty="0" smtClean="0">
                <a:solidFill>
                  <a:srgbClr val="878787"/>
                </a:solidFill>
                <a:latin typeface="Helvetica"/>
                <a:cs typeface="Helvetica"/>
              </a:rPr>
              <a:t>November 4, 2014</a:t>
            </a:r>
          </a:p>
        </p:txBody>
      </p:sp>
      <p:pic>
        <p:nvPicPr>
          <p:cNvPr id="5" name="Picture 5" descr="C:\Users\landay.CSERESEARCH\AppData\Local\Microsoft\Windows\Temporary Internet Files\Content.IE5\FW4K9ZS0\MCj03475090000[1].wm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1837" y="1548114"/>
            <a:ext cx="1831975" cy="1722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3141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17414" name="Rectangle 3"/>
          <p:cNvSpPr>
            <a:spLocks noGrp="1" noChangeArrowheads="1"/>
          </p:cNvSpPr>
          <p:nvPr>
            <p:ph idx="1"/>
          </p:nvPr>
        </p:nvSpPr>
        <p:spPr>
          <a:xfrm>
            <a:off x="364068" y="935566"/>
            <a:ext cx="7772400" cy="554242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Review Heuristic Evaluation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Why do user testing?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Choosing participants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Designing the test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Collecting </a:t>
            </a:r>
            <a:r>
              <a:rPr lang="en-US" dirty="0" smtClean="0"/>
              <a:t>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Team Break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Analyzing the </a:t>
            </a:r>
            <a:r>
              <a:rPr lang="en-US" dirty="0" smtClean="0"/>
              <a:t>data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Experimental Details</a:t>
            </a: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F45A7D-27BE-FB41-917F-E8B7C6646A5B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latin typeface="Helvetica" pitchFamily="2" charset="0"/>
              </a:rPr>
              <a:t>Review Heuristic Evaluation</a:t>
            </a:r>
            <a:endParaRPr lang="en-US" dirty="0">
              <a:latin typeface="Helvetica" pitchFamily="2" charset="0"/>
            </a:endParaRPr>
          </a:p>
        </p:txBody>
      </p:sp>
      <p:sp>
        <p:nvSpPr>
          <p:cNvPr id="36870" name="Rectangle 3"/>
          <p:cNvSpPr>
            <a:spLocks noGrp="1" noChangeArrowheads="1"/>
          </p:cNvSpPr>
          <p:nvPr>
            <p:ph idx="1"/>
          </p:nvPr>
        </p:nvSpPr>
        <p:spPr>
          <a:xfrm>
            <a:off x="270933" y="1185333"/>
            <a:ext cx="8873067" cy="5325534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Usability method that relies on who?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experts</a:t>
            </a:r>
            <a:endParaRPr lang="en-US" sz="2400" dirty="0" smtClean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Ask evaluators to </a:t>
            </a:r>
            <a:r>
              <a:rPr lang="en-US" sz="2800" dirty="0">
                <a:latin typeface="Helvetica Light" pitchFamily="34" charset="0"/>
              </a:rPr>
              <a:t>see if </a:t>
            </a:r>
            <a:r>
              <a:rPr lang="en-US" sz="2800" dirty="0" smtClean="0">
                <a:latin typeface="Helvetica Light" pitchFamily="34" charset="0"/>
              </a:rPr>
              <a:t>UI complies </a:t>
            </a:r>
            <a:r>
              <a:rPr lang="en-US" sz="2800" dirty="0">
                <a:latin typeface="Helvetica Light" pitchFamily="34" charset="0"/>
              </a:rPr>
              <a:t>with heuristics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>
                <a:latin typeface="Helvetica Light" pitchFamily="34" charset="0"/>
              </a:rPr>
              <a:t>note where it </a:t>
            </a:r>
            <a:r>
              <a:rPr lang="en-US" sz="2400" dirty="0" smtClean="0">
                <a:latin typeface="Helvetica Light" pitchFamily="34" charset="0"/>
              </a:rPr>
              <a:t>doesn’t, say why, &amp; suggest fix</a:t>
            </a: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>
                <a:latin typeface="Helvetica Light" pitchFamily="34" charset="0"/>
              </a:rPr>
              <a:t>Combine the findings from 3 to 5 </a:t>
            </a:r>
            <a:r>
              <a:rPr lang="en-US" sz="2800" dirty="0" smtClean="0">
                <a:latin typeface="Helvetica Light" pitchFamily="34" charset="0"/>
              </a:rPr>
              <a:t>evaluators </a:t>
            </a:r>
            <a:r>
              <a:rPr lang="en-US" sz="1800" dirty="0" smtClean="0">
                <a:latin typeface="Helvetica Light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different evaluators find different problems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adding more won’t be worth the cost</a:t>
            </a:r>
            <a:endParaRPr lang="en-US" sz="2400" dirty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Cheaper or more expensive </a:t>
            </a:r>
            <a:r>
              <a:rPr lang="en-US" sz="2800" dirty="0" smtClean="0">
                <a:latin typeface="Helvetica Light" pitchFamily="34" charset="0"/>
              </a:rPr>
              <a:t>than user </a:t>
            </a:r>
            <a:r>
              <a:rPr lang="en-US" sz="2800" dirty="0" smtClean="0">
                <a:latin typeface="Helvetica Light" pitchFamily="34" charset="0"/>
              </a:rPr>
              <a:t>testing </a:t>
            </a:r>
            <a:r>
              <a:rPr lang="en-US" sz="1800" dirty="0" smtClean="0">
                <a:latin typeface="Helvetica Light" pitchFamily="34" charset="0"/>
              </a:rPr>
              <a:t>?</a:t>
            </a:r>
            <a:endParaRPr lang="en-US" sz="2800" dirty="0" smtClean="0">
              <a:latin typeface="Helvetica Light" pitchFamily="34" charset="0"/>
            </a:endParaRP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cheaper than user testing (time/cost)</a:t>
            </a:r>
            <a:endParaRPr lang="en-US" sz="2400" dirty="0" smtClean="0">
              <a:latin typeface="Helvetica Light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False positives </a:t>
            </a:r>
            <a:r>
              <a:rPr lang="en-US" sz="1800" dirty="0" smtClean="0">
                <a:latin typeface="Helvetica Light" pitchFamily="34" charset="0"/>
              </a:rPr>
              <a:t>?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>
                <a:latin typeface="Helvetica Light" pitchFamily="34" charset="0"/>
              </a:rPr>
              <a:t>HE may find problems that users may never encounter</a:t>
            </a:r>
          </a:p>
          <a:p>
            <a:pPr>
              <a:lnSpc>
                <a:spcPct val="90000"/>
              </a:lnSpc>
            </a:pPr>
            <a:r>
              <a:rPr lang="en-US" sz="2800" dirty="0" smtClean="0">
                <a:latin typeface="Helvetica Light" pitchFamily="34" charset="0"/>
              </a:rPr>
              <a:t>Alternate </a:t>
            </a:r>
            <a:r>
              <a:rPr lang="en-US" sz="2800" dirty="0">
                <a:latin typeface="Helvetica Light" pitchFamily="34" charset="0"/>
              </a:rPr>
              <a:t>with user testing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CE2160-65C3-AC45-A33C-E2F8319357D7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904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8" name="Picture 5" descr="MODEMM~1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76"/>
          <a:stretch/>
        </p:blipFill>
        <p:spPr bwMode="auto">
          <a:xfrm>
            <a:off x="5723059" y="0"/>
            <a:ext cx="3420942" cy="2345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Picture 2" descr="http://www.slais.ubc.ca/courses/libr500/08-09-wt2/WWW/R_Janyk-WWW/Media/hunched_should.jpg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095"/>
          <a:stretch/>
        </p:blipFill>
        <p:spPr bwMode="auto">
          <a:xfrm>
            <a:off x="5718433" y="2260600"/>
            <a:ext cx="3425567" cy="23267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Rectangle 2"/>
          <p:cNvSpPr>
            <a:spLocks noGrp="1" noChangeArrowheads="1"/>
          </p:cNvSpPr>
          <p:nvPr>
            <p:ph type="title"/>
          </p:nvPr>
        </p:nvSpPr>
        <p:spPr>
          <a:xfrm>
            <a:off x="479425" y="0"/>
            <a:ext cx="8664575" cy="1143000"/>
          </a:xfrm>
        </p:spPr>
        <p:txBody>
          <a:bodyPr/>
          <a:lstStyle/>
          <a:p>
            <a:r>
              <a:rPr lang="en-US" dirty="0" smtClean="0"/>
              <a:t>Why do User Testing?</a:t>
            </a:r>
            <a:endParaRPr lang="en-US" dirty="0"/>
          </a:p>
        </p:txBody>
      </p:sp>
      <p:sp>
        <p:nvSpPr>
          <p:cNvPr id="460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16467" y="1219200"/>
            <a:ext cx="5012268" cy="4724400"/>
          </a:xfrm>
        </p:spPr>
        <p:txBody>
          <a:bodyPr/>
          <a:lstStyle/>
          <a:p>
            <a:r>
              <a:rPr lang="en-US" sz="2800" dirty="0" smtClean="0"/>
              <a:t>Can’t tell how good UI is until?</a:t>
            </a:r>
          </a:p>
          <a:p>
            <a:pPr lvl="1"/>
            <a:r>
              <a:rPr lang="en-US" sz="2400" dirty="0" smtClean="0"/>
              <a:t>people use it!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Expert review methods are based on evaluators who?</a:t>
            </a:r>
          </a:p>
          <a:p>
            <a:pPr lvl="1"/>
            <a:r>
              <a:rPr lang="en-US" sz="2400" dirty="0" smtClean="0"/>
              <a:t>may know too much</a:t>
            </a:r>
          </a:p>
          <a:p>
            <a:pPr lvl="1"/>
            <a:r>
              <a:rPr lang="en-US" sz="2400" dirty="0" smtClean="0"/>
              <a:t>may not know enough (about tasks, etc.)</a:t>
            </a:r>
            <a:br>
              <a:rPr lang="en-US" sz="2400" dirty="0" smtClean="0"/>
            </a:br>
            <a:endParaRPr lang="en-US" sz="2400" dirty="0" smtClean="0"/>
          </a:p>
          <a:p>
            <a:r>
              <a:rPr lang="en-US" sz="2800" dirty="0" smtClean="0"/>
              <a:t>Hard to predict what real users will do</a:t>
            </a:r>
            <a:endParaRPr lang="en-US" sz="280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Autumn 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HCI+D: User Interface Design, Prototyping, &amp; Evaluation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DF0062A-E0F9-B04D-8287-D37747AFDEBA}" type="slidenum">
              <a:rPr lang="en-US" smtClean="0"/>
              <a:pPr/>
              <a:t>9</a:t>
            </a:fld>
            <a:endParaRPr lang="en-US"/>
          </a:p>
        </p:txBody>
      </p:sp>
      <p:pic>
        <p:nvPicPr>
          <p:cNvPr id="8196" name="Picture 4" descr="http://www.turbophoto.com/Free-Stock-Images/Images/Child%20Girl%20Using%20Computer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393"/>
          <a:stretch/>
        </p:blipFill>
        <p:spPr bwMode="auto">
          <a:xfrm>
            <a:off x="5723467" y="4559212"/>
            <a:ext cx="3420533" cy="2298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03" grpId="0" build="p"/>
    </p:bldLst>
  </p:timing>
</p:sld>
</file>

<file path=ppt/theme/theme1.xml><?xml version="1.0" encoding="utf-8"?>
<a:theme xmlns:a="http://schemas.openxmlformats.org/drawingml/2006/main" name="Landay">
  <a:themeElements>
    <a:clrScheme name="Custom 4">
      <a:dk1>
        <a:srgbClr val="414141"/>
      </a:dk1>
      <a:lt1>
        <a:srgbClr val="FFFFFF"/>
      </a:lt1>
      <a:dk2>
        <a:srgbClr val="282A2A"/>
      </a:dk2>
      <a:lt2>
        <a:srgbClr val="D0D0D0"/>
      </a:lt2>
      <a:accent1>
        <a:srgbClr val="E87A40"/>
      </a:accent1>
      <a:accent2>
        <a:srgbClr val="EAC632"/>
      </a:accent2>
      <a:accent3>
        <a:srgbClr val="D1B2AD"/>
      </a:accent3>
      <a:accent4>
        <a:srgbClr val="DADADA"/>
      </a:accent4>
      <a:accent5>
        <a:srgbClr val="E8B887"/>
      </a:accent5>
      <a:accent6>
        <a:srgbClr val="8E8E8E"/>
      </a:accent6>
      <a:hlink>
        <a:srgbClr val="FFFFFF"/>
      </a:hlink>
      <a:folHlink>
        <a:srgbClr val="FFFFFF"/>
      </a:folHlink>
    </a:clrScheme>
    <a:fontScheme name="Twilight">
      <a:maj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ヒラギノ角ゴ Pro W3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ummer HCI">
  <a:themeElements>
    <a:clrScheme name="1_Summer HCI 10">
      <a:dk1>
        <a:srgbClr val="808080"/>
      </a:dk1>
      <a:lt1>
        <a:srgbClr val="FFFFFF"/>
      </a:lt1>
      <a:dk2>
        <a:srgbClr val="A94E31"/>
      </a:dk2>
      <a:lt2>
        <a:srgbClr val="3E4E6C"/>
      </a:lt2>
      <a:accent1>
        <a:srgbClr val="00CC99"/>
      </a:accent1>
      <a:accent2>
        <a:srgbClr val="3333CC"/>
      </a:accent2>
      <a:accent3>
        <a:srgbClr val="D1B2AD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Summer HCI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1_Summer HCI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ummer HCI 8">
        <a:dk1>
          <a:srgbClr val="808080"/>
        </a:dk1>
        <a:lt1>
          <a:srgbClr val="FFFFFF"/>
        </a:lt1>
        <a:dk2>
          <a:srgbClr val="A94E31"/>
        </a:dk2>
        <a:lt2>
          <a:srgbClr val="FFFFFF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9">
        <a:dk1>
          <a:srgbClr val="808080"/>
        </a:dk1>
        <a:lt1>
          <a:srgbClr val="FFFFFF"/>
        </a:lt1>
        <a:dk2>
          <a:srgbClr val="A94E31"/>
        </a:dk2>
        <a:lt2>
          <a:srgbClr val="3E6C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ummer HCI 10">
        <a:dk1>
          <a:srgbClr val="808080"/>
        </a:dk1>
        <a:lt1>
          <a:srgbClr val="FFFFFF"/>
        </a:lt1>
        <a:dk2>
          <a:srgbClr val="A94E31"/>
        </a:dk2>
        <a:lt2>
          <a:srgbClr val="3E4E6C"/>
        </a:lt2>
        <a:accent1>
          <a:srgbClr val="00CC99"/>
        </a:accent1>
        <a:accent2>
          <a:srgbClr val="3333CC"/>
        </a:accent2>
        <a:accent3>
          <a:srgbClr val="D1B2AD"/>
        </a:accent3>
        <a:accent4>
          <a:srgbClr val="DADADA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02-design-discovery</Template>
  <TotalTime>8332</TotalTime>
  <Words>2255</Words>
  <Application>Microsoft Macintosh PowerPoint</Application>
  <PresentationFormat>On-screen Show (4:3)</PresentationFormat>
  <Paragraphs>468</Paragraphs>
  <Slides>38</Slides>
  <Notes>37</Notes>
  <HiddenSlides>0</HiddenSlides>
  <MMClips>1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38</vt:i4>
      </vt:variant>
    </vt:vector>
  </HeadingPairs>
  <TitlesOfParts>
    <vt:vector size="42" baseType="lpstr">
      <vt:lpstr>Landay</vt:lpstr>
      <vt:lpstr>1_Summer HCI</vt:lpstr>
      <vt:lpstr>Clip</vt:lpstr>
      <vt:lpstr>Worksheet</vt:lpstr>
      <vt:lpstr>Usability Testing</vt:lpstr>
      <vt:lpstr>Hall of Fame or Shame?</vt:lpstr>
      <vt:lpstr>Hall of Shame!</vt:lpstr>
      <vt:lpstr>Hall of Fame or Shame?</vt:lpstr>
      <vt:lpstr>Hall of Fame!</vt:lpstr>
      <vt:lpstr>Usability Testing</vt:lpstr>
      <vt:lpstr>Outline</vt:lpstr>
      <vt:lpstr>Review Heuristic Evaluation</vt:lpstr>
      <vt:lpstr>Why do User Testing?</vt:lpstr>
      <vt:lpstr>Choosing Participants</vt:lpstr>
      <vt:lpstr>Ethical Considerations</vt:lpstr>
      <vt:lpstr>User Test Proposal</vt:lpstr>
      <vt:lpstr>Selecting Tasks</vt:lpstr>
      <vt:lpstr>Two Types of Data to Collect</vt:lpstr>
      <vt:lpstr>Which Type of Data to Collect?</vt:lpstr>
      <vt:lpstr>The “Thinking Aloud” Method</vt:lpstr>
      <vt:lpstr>Thinking Aloud (cont.)</vt:lpstr>
      <vt:lpstr>Will thinking out loud give the right answers?</vt:lpstr>
      <vt:lpstr>PowerPoint Presentation</vt:lpstr>
      <vt:lpstr>Using the Test Results</vt:lpstr>
      <vt:lpstr>Using the Results (cont.)</vt:lpstr>
      <vt:lpstr>Administrivia</vt:lpstr>
      <vt:lpstr>PowerPoint Presentation</vt:lpstr>
      <vt:lpstr>Measuring Bottom-Line Usability</vt:lpstr>
      <vt:lpstr>Analyzing the Numbers</vt:lpstr>
      <vt:lpstr>Analyzing the Numbers (cont.)</vt:lpstr>
      <vt:lpstr>Analyzing the Numbers (cont.)</vt:lpstr>
      <vt:lpstr>Analyzing the Numbers (cont.)</vt:lpstr>
      <vt:lpstr>Measuring User Preference</vt:lpstr>
      <vt:lpstr>Comparing Two Alternatives</vt:lpstr>
      <vt:lpstr>Comparing Two Alternatives</vt:lpstr>
      <vt:lpstr>Experimental Details</vt:lpstr>
      <vt:lpstr>Instructions to Participants</vt:lpstr>
      <vt:lpstr>Details (cont.)</vt:lpstr>
      <vt:lpstr>Reporting the Results</vt:lpstr>
      <vt:lpstr>HE vs. User Testing</vt:lpstr>
      <vt:lpstr>Summary</vt:lpstr>
      <vt:lpstr>Next Time</vt:lpstr>
    </vt:vector>
  </TitlesOfParts>
  <Company>Computer Science Division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Usability Testing</dc:title>
  <dc:creator>James A. Landay</dc:creator>
  <cp:lastModifiedBy>James Landay</cp:lastModifiedBy>
  <cp:revision>251</cp:revision>
  <cp:lastPrinted>2014-11-06T00:54:23Z</cp:lastPrinted>
  <dcterms:created xsi:type="dcterms:W3CDTF">1997-02-10T23:02:31Z</dcterms:created>
  <dcterms:modified xsi:type="dcterms:W3CDTF">2014-11-06T00:54:34Z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3</vt:i4>
  </property>
  <property fmtid="{D5CDD505-2E9C-101B-9397-08002B2CF9AE}" pid="7" name="MailAddress">
    <vt:lpwstr>landay@cs.berkeley.edu</vt:lpwstr>
  </property>
  <property fmtid="{D5CDD505-2E9C-101B-9397-08002B2CF9AE}" pid="8" name="HomePage">
    <vt:lpwstr>http://bmrc.berkeley.edu/courseware/cs160/fall98/</vt:lpwstr>
  </property>
  <property fmtid="{D5CDD505-2E9C-101B-9397-08002B2CF9AE}" pid="9" name="Other">
    <vt:lpwstr>CS 160, Fall 1998</vt:lpwstr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3</vt:i4>
  </property>
  <property fmtid="{D5CDD505-2E9C-101B-9397-08002B2CF9AE}" pid="21" name="OutputDir">
    <vt:lpwstr>I:\www\documents\courseware\cs160\fall98\lectures</vt:lpwstr>
  </property>
</Properties>
</file>