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5" r:id="rId1"/>
  </p:sldMasterIdLst>
  <p:notesMasterIdLst>
    <p:notesMasterId r:id="rId49"/>
  </p:notesMasterIdLst>
  <p:handoutMasterIdLst>
    <p:handoutMasterId r:id="rId50"/>
  </p:handoutMasterIdLst>
  <p:sldIdLst>
    <p:sldId id="588" r:id="rId2"/>
    <p:sldId id="596" r:id="rId3"/>
    <p:sldId id="600" r:id="rId4"/>
    <p:sldId id="597" r:id="rId5"/>
    <p:sldId id="599" r:id="rId6"/>
    <p:sldId id="619" r:id="rId7"/>
    <p:sldId id="620" r:id="rId8"/>
    <p:sldId id="615" r:id="rId9"/>
    <p:sldId id="577" r:id="rId10"/>
    <p:sldId id="616" r:id="rId11"/>
    <p:sldId id="396" r:id="rId12"/>
    <p:sldId id="617" r:id="rId13"/>
    <p:sldId id="591" r:id="rId14"/>
    <p:sldId id="397" r:id="rId15"/>
    <p:sldId id="398" r:id="rId16"/>
    <p:sldId id="399" r:id="rId17"/>
    <p:sldId id="400" r:id="rId18"/>
    <p:sldId id="401" r:id="rId19"/>
    <p:sldId id="402" r:id="rId20"/>
    <p:sldId id="576" r:id="rId21"/>
    <p:sldId id="601" r:id="rId22"/>
    <p:sldId id="403" r:id="rId23"/>
    <p:sldId id="404" r:id="rId24"/>
    <p:sldId id="405" r:id="rId25"/>
    <p:sldId id="406" r:id="rId26"/>
    <p:sldId id="587" r:id="rId27"/>
    <p:sldId id="407" r:id="rId28"/>
    <p:sldId id="610" r:id="rId29"/>
    <p:sldId id="613" r:id="rId30"/>
    <p:sldId id="594" r:id="rId31"/>
    <p:sldId id="621" r:id="rId32"/>
    <p:sldId id="622" r:id="rId33"/>
    <p:sldId id="61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20" r:id="rId45"/>
    <p:sldId id="422" r:id="rId46"/>
    <p:sldId id="480" r:id="rId47"/>
    <p:sldId id="614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8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34">
          <p15:clr>
            <a:srgbClr val="A4A3A4"/>
          </p15:clr>
        </p15:guide>
        <p15:guide id="2" pos="30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DAD"/>
    <a:srgbClr val="000000"/>
    <a:srgbClr val="2C2C2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6" autoAdjust="0"/>
    <p:restoredTop sz="89052" autoAdjust="0"/>
  </p:normalViewPr>
  <p:slideViewPr>
    <p:cSldViewPr snapToObjects="1" showGuides="1">
      <p:cViewPr varScale="1">
        <p:scale>
          <a:sx n="128" d="100"/>
          <a:sy n="128" d="100"/>
        </p:scale>
        <p:origin x="-120" y="-920"/>
      </p:cViewPr>
      <p:guideLst>
        <p:guide orient="horz" pos="2684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064"/>
    </p:cViewPr>
  </p:sorterViewPr>
  <p:notesViewPr>
    <p:cSldViewPr showGuides="1">
      <p:cViewPr>
        <p:scale>
          <a:sx n="150" d="100"/>
          <a:sy n="150" d="100"/>
        </p:scale>
        <p:origin x="-1840" y="-88"/>
      </p:cViewPr>
      <p:guideLst>
        <p:guide orient="horz" pos="2234"/>
        <p:guide pos="30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t" anchorCtr="0" compatLnSpc="1">
            <a:prstTxWarp prst="textNoShape">
              <a:avLst/>
            </a:prstTxWarp>
          </a:bodyPr>
          <a:lstStyle>
            <a:lvl1pPr algn="r" defTabSz="984250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81400" y="8915400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b" anchorCtr="0" compatLnSpc="1">
            <a:prstTxWarp prst="textNoShape">
              <a:avLst/>
            </a:prstTxWarp>
          </a:bodyPr>
          <a:lstStyle>
            <a:lvl1pPr algn="r" defTabSz="984250" eaLnBrk="0" hangingPunct="0">
              <a:defRPr sz="1000" i="1"/>
            </a:lvl1pPr>
          </a:lstStyle>
          <a:p>
            <a:fld id="{5E369B15-6733-2847-9519-DE9D15A7B8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1775" y="230188"/>
            <a:ext cx="4021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2" tIns="0" rIns="19092" bIns="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000" i="1"/>
            </a:lvl1pPr>
          </a:lstStyle>
          <a:p>
            <a:r>
              <a:rPr lang="en-US" dirty="0" smtClean="0"/>
              <a:t>CS 147: </a:t>
            </a:r>
            <a:r>
              <a:rPr lang="en-US" dirty="0" smtClean="0"/>
              <a:t>HCI+D – </a:t>
            </a:r>
            <a:r>
              <a:rPr lang="en-US" dirty="0"/>
              <a:t>UI Design, Prototyping, and Evaluation, </a:t>
            </a:r>
            <a:r>
              <a:rPr lang="en-US" dirty="0" smtClean="0"/>
              <a:t>Autumn 2014</a:t>
            </a:r>
            <a:endParaRPr lang="en-US" dirty="0"/>
          </a:p>
          <a:p>
            <a:r>
              <a:rPr lang="en-US" dirty="0"/>
              <a:t>Prof. James A. Landay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99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89287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9613"/>
            <a:ext cx="4833937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75" y="4572000"/>
            <a:ext cx="5422900" cy="433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3189288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2413"/>
            <a:ext cx="3189287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fld id="{E3F14935-C881-AF49-9662-C30E6E11E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1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2ACAED-4740-6749-8DEE-FF6A5ACD037D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1:50 (ended</a:t>
            </a:r>
            <a:r>
              <a:rPr lang="en-US" baseline="0" dirty="0" smtClean="0"/>
              <a:t> 5 minutes late but started 5 minutes late)</a:t>
            </a:r>
            <a:endParaRPr lang="en-US" dirty="0" smtClean="0"/>
          </a:p>
          <a:p>
            <a:pPr eaLnBrk="1" hangingPunct="1"/>
            <a:r>
              <a:rPr lang="en-US" dirty="0" smtClean="0"/>
              <a:t>took too long to get to the quiz (12:10) – move earlier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56" eaLnBrk="0" hangingPunct="0"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1925" indent="-296894" defTabSz="966556" eaLnBrk="0" hangingPunct="0"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7577" indent="-237515" defTabSz="966556" eaLnBrk="0" hangingPunct="0"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2608" indent="-237515" defTabSz="966556" eaLnBrk="0" hangingPunct="0"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7639" indent="-237515" defTabSz="966556" eaLnBrk="0" hangingPunct="0"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2669" indent="-237515" defTabSz="9665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7700" indent="-237515" defTabSz="9665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2731" indent="-237515" defTabSz="9665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7762" indent="-237515" defTabSz="9665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 b="1">
                <a:solidFill>
                  <a:srgbClr val="4A587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8BA536-0F3B-43BC-81CB-E86E8081A88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144" y="4560899"/>
            <a:ext cx="5366914" cy="431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3" tIns="50341" rIns="99003" bIns="50341"/>
          <a:lstStyle/>
          <a:p>
            <a:pPr defTabSz="1004493">
              <a:spcBef>
                <a:spcPct val="0"/>
              </a:spcBef>
            </a:pPr>
            <a:endParaRPr lang="en-US" sz="26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C2197-102F-CD41-AA45-81912259209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and THEN NEXT SLIDE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45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C2197-102F-CD41-AA45-81912259209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Issues with lo-fi: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 realistic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 on actual interface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Need participants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45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C2197-102F-CD41-AA45-81912259209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111B05-ECBF-E241-B6C9-F1E9D0E881F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5D9DFC-C011-1840-9FA6-8FC491FBAC5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CEB01-9EF2-544B-A1D7-3A24CA6B6FB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These were Nielsen’s original 10 heuristics. He revised them over years of testing on actual interfaces with a large number of evaluators.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6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95C3F4-B209-3445-AE5D-8411BD76B34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3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1FD439-D62C-5F4A-B2A7-1E9311DDDDB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C5B8E2-5FD6-674F-9CF6-F2A075C575B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Depends</a:t>
            </a:r>
            <a:r>
              <a:rPr lang="en-US" baseline="0" dirty="0" smtClean="0"/>
              <a:t> on context – taking away control to provide clarity can sometimes be a good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6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023B-A5DD-4615-B2B5-95B18B13BE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811A55-B008-4846-B07D-24FE9999A5B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These are all from the same UI… what’s the problem?</a:t>
            </a:r>
            <a:r>
              <a:rPr lang="en-US" baseline="0" dirty="0" smtClean="0"/>
              <a:t> Why? (-&gt; consistency)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50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811A55-B008-4846-B07D-24FE9999A5B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Inconsistent use of you/me in UI – is</a:t>
            </a:r>
            <a:r>
              <a:rPr lang="en-US" baseline="0" dirty="0" smtClean="0"/>
              <a:t> it first or second person??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4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830657-9692-754E-AC79-13A47C678AD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96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A70289-B864-2845-A6F8-3E3A6975FA8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91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8BAE20-31E5-6E48-8A8A-E0CE968430E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4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1CB05-890A-A746-B53B-B90B479F91B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4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D9D2D-DBA6-014F-94E3-03A89023A22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3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125953-6934-C242-B411-2C083E6D20D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0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screen of death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better than the older blue screen of death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023B-A5DD-4615-B2B5-95B18B13BE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89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125953-6934-C242-B411-2C083E6D20D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Nielsen</a:t>
            </a:r>
            <a:r>
              <a:rPr lang="en-US" baseline="0" dirty="0" smtClean="0"/>
              <a:t>’s heuristics aren’t the ONLY set; there are multiple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82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r>
              <a:rPr lang="en-US" baseline="0" dirty="0" smtClean="0"/>
              <a:t> came at 12:10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18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5C7AD0-185A-0042-9324-33A964C7879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3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47A0B4-A727-5743-B072-C4987BE474C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0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2D9193-27AE-4448-8A53-AD219BF8DB6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1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CA38D-8703-7640-A956-BBF30642E1C1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3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DBB7BB-2445-2244-9B2C-FDEAA0FF47EC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2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ACE339-32FD-D940-AD77-1E1270A21D22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52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9E006B-7AEA-2D45-946E-20722FD12289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6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76726B-1C49-6D40-8075-D1E9C1CF5385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Minimalist reading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023B-A5DD-4615-B2B5-95B18B13BE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89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36C95D-5BA8-AA49-A80B-7DFCCA9B9598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38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DA058-6C94-7545-81FA-9EF32ABF1041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0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EB0CB4-BEF9-BA44-B980-8BF5A2D419F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6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3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BDEAC3-7ABF-2345-B14E-929D5E65B620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353" tIns="47176" rIns="94353" bIns="4717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65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023B-A5DD-4615-B2B5-95B18B13BE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B023B-A5DD-4615-B2B5-95B18B13BE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2ACAED-4740-6749-8DEE-FF6A5ACD037D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1:33 (go a </a:t>
            </a:r>
            <a:r>
              <a:rPr lang="en-US" smtClean="0"/>
              <a:t>little faster)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18C06-B258-A94F-9B49-BB773ADF5FA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9367" tIns="50525" rIns="99367" bIns="50525"/>
          <a:lstStyle/>
          <a:p>
            <a:pPr defTabSz="958850">
              <a:spcBef>
                <a:spcPct val="0"/>
              </a:spcBef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159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89498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HCI+D: 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85851-8710-1B4E-BDC9-085E14296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5ADB-D220-DB49-9EA5-1164799A8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C3ACB-A8C0-0143-84B9-3973830B5C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A6FA5-6E29-6149-868E-795AD69D7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A6FA5-6E29-6149-868E-795AD69D7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A6FA5-6E29-6149-868E-795AD69D7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14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F84B1-3F38-E843-B494-F12B29A006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97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B187E-9E8F-C54D-9BB3-669240DB1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1813" y="6553201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fld id="{8ECE2160-65C3-AC45-A33C-E2F831935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A58C4-73F7-344C-ACB1-7333597CF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111E0-C51F-A94F-B2B8-9914A9AC5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D82AD-9230-1F44-BEBB-D7C2D125D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8E939-40F4-1747-949A-C377BF02C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D834E-717E-2741-AAC7-4C96DFF3C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06A6A-9033-DA4F-836C-4F29E138E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4F84B1-3F38-E843-B494-F12B29A006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4" r:id="rId17"/>
    <p:sldLayoutId id="2147483985" r:id="rId18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nngroup.com/articles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 Evaluation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October 30, </a:t>
            </a:r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4212" y="218509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Visual Design Review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399"/>
            <a:ext cx="8839200" cy="52578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Start with Context, what is the nature of the information? What is the most important?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ea typeface="ＭＳ Ｐゴシック" pitchFamily="34" charset="-128"/>
              </a:rPr>
              <a:t>Avoid clutter, focus on the essence of your </a:t>
            </a:r>
            <a:r>
              <a:rPr lang="en-US" sz="2800" dirty="0" smtClean="0">
                <a:ea typeface="ＭＳ Ｐゴシック" pitchFamily="34" charset="-128"/>
              </a:rPr>
              <a:t>tasks – CUT!</a:t>
            </a: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Design </a:t>
            </a:r>
            <a:r>
              <a:rPr lang="en-US" sz="2800" dirty="0">
                <a:ea typeface="ＭＳ Ｐゴシック" pitchFamily="34" charset="-128"/>
              </a:rPr>
              <a:t>first </a:t>
            </a:r>
            <a:r>
              <a:rPr lang="en-US" sz="2800" dirty="0" smtClean="0">
                <a:ea typeface="ＭＳ Ｐゴシック" pitchFamily="34" charset="-128"/>
              </a:rPr>
              <a:t>in?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 err="1" smtClean="0">
                <a:ea typeface="ＭＳ Ｐゴシック" pitchFamily="34" charset="-128"/>
              </a:rPr>
              <a:t>grayscale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to focus on </a:t>
            </a:r>
            <a:r>
              <a:rPr lang="en-US" sz="2400" dirty="0" smtClean="0">
                <a:ea typeface="ＭＳ Ｐゴシック" pitchFamily="34" charset="-128"/>
              </a:rPr>
              <a:t>hierarchy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Small changes help us see </a:t>
            </a:r>
            <a:endParaRPr lang="en-US" sz="28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ea typeface="ＭＳ Ｐゴシック" pitchFamily="34" charset="-128"/>
              </a:rPr>
              <a:t>key </a:t>
            </a:r>
            <a:r>
              <a:rPr lang="en-US" sz="2400" dirty="0" smtClean="0">
                <a:ea typeface="ＭＳ Ｐゴシック" pitchFamily="34" charset="-128"/>
              </a:rPr>
              <a:t>differences (e.g., small multiples)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Use </a:t>
            </a:r>
            <a:r>
              <a:rPr lang="en-US" sz="2800" dirty="0" smtClean="0">
                <a:ea typeface="ＭＳ Ｐゴシック" pitchFamily="34" charset="-128"/>
              </a:rPr>
              <a:t>color properly – not for </a:t>
            </a:r>
            <a:endParaRPr lang="en-US" sz="28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ea typeface="ＭＳ Ｐゴシック" pitchFamily="34" charset="-128"/>
              </a:rPr>
              <a:t>ordering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Only use one or two colors at a time, unless absolutely necessary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buFontTx/>
              <a:buNone/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buFontTx/>
              <a:buNone/>
              <a:defRPr/>
            </a:pPr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buFontTx/>
              <a:buNone/>
            </a:pPr>
            <a:fld id="{E68C1138-D693-4036-8896-63830932DBC8}" type="slidenum">
              <a:rPr lang="en-US" smtClean="0"/>
              <a:pPr>
                <a:buFontTx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Evaluation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About figuring out how to improve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Issues with lo-fi tests?</a:t>
            </a:r>
            <a:endParaRPr lang="en-US" sz="2800" dirty="0">
              <a:latin typeface="Helvetica Light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743200"/>
            <a:ext cx="4526280" cy="4114800"/>
          </a:xfrm>
          <a:prstGeom prst="rect">
            <a:avLst/>
          </a:prstGeom>
        </p:spPr>
      </p:pic>
      <p:pic>
        <p:nvPicPr>
          <p:cNvPr id="11" name="Picture 3" descr="C:\Users\Venkat\Pictures\2012-02-09 001\IMG_0660.JPG"/>
          <p:cNvPicPr>
            <a:picLocks noChangeAspect="1" noChangeArrowheads="1"/>
          </p:cNvPicPr>
          <p:nvPr/>
        </p:nvPicPr>
        <p:blipFill>
          <a:blip r:embed="rId4" cstate="print"/>
          <a:srcRect l="26360" t="5530" r="8368" b="17046"/>
          <a:stretch>
            <a:fillRect/>
          </a:stretch>
        </p:blipFill>
        <p:spPr bwMode="auto">
          <a:xfrm>
            <a:off x="4444045" y="27432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Evaluation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About figuring out how to improve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Issues with lo-fi tests?</a:t>
            </a:r>
            <a:endParaRPr lang="en-US" sz="2800" dirty="0">
              <a:latin typeface="Helvetica Light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743200"/>
            <a:ext cx="4526280" cy="41148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82256" y="2743200"/>
            <a:ext cx="45415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Helvetica Light" pitchFamily="34" charset="0"/>
              </a:rPr>
              <a:t>Not realistic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visuals &amp; performance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Helvetica Light" pitchFamily="34" charset="0"/>
              </a:rPr>
              <a:t>Not on actual interface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can’t test alone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Helvetica Light" pitchFamily="34" charset="0"/>
              </a:rPr>
              <a:t>Need participants</a:t>
            </a:r>
            <a:endParaRPr lang="en-US" sz="2800" dirty="0">
              <a:latin typeface="Helvetic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 Evaluation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Developed by </a:t>
            </a:r>
            <a:r>
              <a:rPr lang="en-US" sz="2800" dirty="0" err="1">
                <a:latin typeface="Helvetica Light" pitchFamily="34" charset="0"/>
              </a:rPr>
              <a:t>Jakob</a:t>
            </a:r>
            <a:r>
              <a:rPr lang="en-US" sz="2800" dirty="0">
                <a:latin typeface="Helvetica Light" pitchFamily="34" charset="0"/>
              </a:rPr>
              <a:t> Nielsen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Helps find usability problems in a UI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Small set (3-5) of evaluators examine UI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independently check for compliance with usability principles (</a:t>
            </a:r>
            <a:r>
              <a:rPr lang="ja-JP" altLang="en-US" sz="2400" dirty="0">
                <a:latin typeface="Helvetica Light" pitchFamily="34" charset="0"/>
              </a:rPr>
              <a:t>“</a:t>
            </a:r>
            <a:r>
              <a:rPr lang="en-US" sz="2400" dirty="0">
                <a:latin typeface="Helvetica Light" pitchFamily="34" charset="0"/>
              </a:rPr>
              <a:t>heuristics</a:t>
            </a:r>
            <a:r>
              <a:rPr lang="ja-JP" altLang="en-US" sz="2400" dirty="0">
                <a:latin typeface="Helvetica Light" pitchFamily="34" charset="0"/>
              </a:rPr>
              <a:t>”</a:t>
            </a:r>
            <a:r>
              <a:rPr lang="en-US" sz="2400" dirty="0" smtClean="0">
                <a:latin typeface="Helvetica Light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3-5 evaluators because?</a:t>
            </a:r>
            <a:endParaRPr lang="en-US" sz="2400" dirty="0">
              <a:latin typeface="Helvetica Light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different evaluators will find different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evaluators only communicate afterwards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findings are then aggregated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Can perform on working UI or on sketches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Why Multiple Evaluators?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382963" cy="4724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 Light" pitchFamily="34" charset="0"/>
              </a:rPr>
              <a:t>Every evaluator </a:t>
            </a:r>
            <a:r>
              <a:rPr lang="en-US" sz="2800" dirty="0" smtClean="0">
                <a:latin typeface="Helvetica Light" pitchFamily="34" charset="0"/>
              </a:rPr>
              <a:t>doesn’t </a:t>
            </a:r>
            <a:r>
              <a:rPr lang="en-US" sz="2800" dirty="0">
                <a:latin typeface="Helvetica Light" pitchFamily="34" charset="0"/>
              </a:rPr>
              <a:t>find every </a:t>
            </a:r>
            <a:r>
              <a:rPr lang="en-US" sz="2800" dirty="0" smtClean="0">
                <a:latin typeface="Helvetica Light" pitchFamily="34" charset="0"/>
              </a:rPr>
              <a:t>problem</a:t>
            </a:r>
          </a:p>
          <a:p>
            <a:pPr eaLnBrk="1" hangingPunct="1"/>
            <a:endParaRPr lang="en-US" sz="2800" dirty="0">
              <a:latin typeface="Helvetica Light" pitchFamily="34" charset="0"/>
            </a:endParaRPr>
          </a:p>
          <a:p>
            <a:pPr eaLnBrk="1" hangingPunct="1"/>
            <a:r>
              <a:rPr lang="en-US" sz="2800" dirty="0">
                <a:latin typeface="Helvetica Light" pitchFamily="34" charset="0"/>
              </a:rPr>
              <a:t>Good evaluators find both easy &amp; hard ones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ACB-A8C0-0143-84B9-3973830B5C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5" name="Picture 4" descr="heuristic_ma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38313"/>
            <a:ext cx="5029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 Evaluation Process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Evaluators go through UI several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inspect various dialogue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compare with list of usability principles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consider other principles/results that come to </a:t>
            </a:r>
            <a:r>
              <a:rPr lang="en-US" sz="2400" dirty="0" smtClean="0">
                <a:latin typeface="Helvetica Light" pitchFamily="34" charset="0"/>
              </a:rPr>
              <a:t>mind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Usability principles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Nielsen’s </a:t>
            </a:r>
            <a:r>
              <a:rPr lang="ja-JP" altLang="en-US" sz="2400" dirty="0">
                <a:latin typeface="Helvetica Light" pitchFamily="34" charset="0"/>
              </a:rPr>
              <a:t>“</a:t>
            </a:r>
            <a:r>
              <a:rPr lang="en-US" sz="2400" dirty="0">
                <a:latin typeface="Helvetica Light" pitchFamily="34" charset="0"/>
              </a:rPr>
              <a:t>heuristics</a:t>
            </a:r>
            <a:r>
              <a:rPr lang="ja-JP" altLang="en-US" sz="2400" dirty="0">
                <a:latin typeface="Helvetica Light" pitchFamily="34" charset="0"/>
              </a:rPr>
              <a:t>”</a:t>
            </a:r>
            <a:endParaRPr lang="en-US" sz="2400" dirty="0">
              <a:latin typeface="Helvetica Light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supplementary list of category-specific heuristics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competitive analysis &amp; user testing of existing </a:t>
            </a:r>
            <a:r>
              <a:rPr lang="en-US" sz="2000" dirty="0" smtClean="0">
                <a:latin typeface="Helvetica Light" pitchFamily="34" charset="0"/>
              </a:rPr>
              <a:t>products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Use violations to redesign/fix problems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(original)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600200"/>
            <a:ext cx="4876800" cy="4724400"/>
          </a:xfrm>
        </p:spPr>
        <p:txBody>
          <a:bodyPr/>
          <a:lstStyle/>
          <a:p>
            <a:pPr eaLnBrk="1" hangingPunct="1"/>
            <a:r>
              <a:rPr lang="en-US" sz="2100" dirty="0">
                <a:latin typeface="Helvetica Light" pitchFamily="34" charset="0"/>
              </a:rPr>
              <a:t>H1-1: Simple &amp; natural dialog</a:t>
            </a: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H1-2: Speak the </a:t>
            </a:r>
            <a:r>
              <a:rPr lang="en-US" sz="2100" dirty="0" smtClean="0">
                <a:latin typeface="Helvetica Light" pitchFamily="34" charset="0"/>
              </a:rPr>
              <a:t>users’ language</a:t>
            </a:r>
            <a:endParaRPr lang="en-US" sz="2100" dirty="0">
              <a:latin typeface="Helvetica Light" pitchFamily="34" charset="0"/>
            </a:endParaRP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H1-3: Minimize </a:t>
            </a:r>
            <a:r>
              <a:rPr lang="en-US" sz="2100" dirty="0" smtClean="0">
                <a:latin typeface="Helvetica Light" pitchFamily="34" charset="0"/>
              </a:rPr>
              <a:t>users’ memory </a:t>
            </a:r>
            <a:r>
              <a:rPr lang="en-US" sz="2100" dirty="0">
                <a:latin typeface="Helvetica Light" pitchFamily="34" charset="0"/>
              </a:rPr>
              <a:t>load</a:t>
            </a: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H1-4: Consistency</a:t>
            </a: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H1-5: Feedback</a:t>
            </a:r>
          </a:p>
          <a:p>
            <a:pPr eaLnBrk="1" hangingPunct="1"/>
            <a:endParaRPr lang="en-US" dirty="0">
              <a:latin typeface="Helvetica Light" pitchFamily="34" charset="0"/>
            </a:endParaRPr>
          </a:p>
        </p:txBody>
      </p:sp>
      <p:sp>
        <p:nvSpPr>
          <p:cNvPr id="1434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99013" y="1600200"/>
            <a:ext cx="4344987" cy="4724400"/>
          </a:xfrm>
        </p:spPr>
        <p:txBody>
          <a:bodyPr/>
          <a:lstStyle/>
          <a:p>
            <a:pPr eaLnBrk="1" hangingPunct="1"/>
            <a:r>
              <a:rPr lang="en-US" sz="2100" dirty="0">
                <a:latin typeface="Helvetica Light" pitchFamily="34" charset="0"/>
              </a:rPr>
              <a:t>H1-6: Clearly marked exits</a:t>
            </a: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H1-7: Shortcuts</a:t>
            </a:r>
          </a:p>
          <a:p>
            <a:pPr eaLnBrk="1" hangingPunct="1">
              <a:tabLst>
                <a:tab pos="1087438" algn="l"/>
              </a:tabLst>
            </a:pPr>
            <a:r>
              <a:rPr lang="en-US" sz="2100" dirty="0">
                <a:latin typeface="Helvetica Light" pitchFamily="34" charset="0"/>
              </a:rPr>
              <a:t>H1-8: Precise &amp; constructive </a:t>
            </a:r>
            <a:r>
              <a:rPr lang="en-US" sz="2100" dirty="0" smtClean="0">
                <a:latin typeface="Helvetica Light" pitchFamily="34" charset="0"/>
              </a:rPr>
              <a:t>	error </a:t>
            </a:r>
            <a:r>
              <a:rPr lang="en-US" sz="2100" dirty="0">
                <a:latin typeface="Helvetica Light" pitchFamily="34" charset="0"/>
              </a:rPr>
              <a:t>messages</a:t>
            </a: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H1-9: Prevent errors</a:t>
            </a:r>
          </a:p>
          <a:p>
            <a:pPr eaLnBrk="1" hangingPunct="1"/>
            <a:r>
              <a:rPr lang="en-US" sz="2100" dirty="0">
                <a:latin typeface="Helvetica Light" pitchFamily="34" charset="0"/>
              </a:rPr>
              <a:t>H1-10: Help and documentation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58C4-73F7-344C-ACB1-7333597CF3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(revised set)</a:t>
            </a:r>
          </a:p>
        </p:txBody>
      </p:sp>
      <p:sp>
        <p:nvSpPr>
          <p:cNvPr id="516102" name="Rectangle 6"/>
          <p:cNvSpPr>
            <a:spLocks noGrp="1" noChangeArrowheads="1"/>
          </p:cNvSpPr>
          <p:nvPr>
            <p:ph idx="1"/>
          </p:nvPr>
        </p:nvSpPr>
        <p:spPr>
          <a:xfrm>
            <a:off x="479425" y="3344863"/>
            <a:ext cx="8475663" cy="309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H2-1: Visibility of system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keep users informed about what is going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example: pay attention to response time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0.1 sec: no special indicators needed, why?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1.0 sec: user tends to lose track of data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10 sec: max. duration if user to stay focused on action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for longer delays, use percent-done progress bars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29543" r="23110" b="29543"/>
          <a:stretch/>
        </p:blipFill>
        <p:spPr>
          <a:xfrm>
            <a:off x="5486400" y="1136889"/>
            <a:ext cx="1182413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6889"/>
            <a:ext cx="4419600" cy="204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80101"/>
            <a:ext cx="2524478" cy="504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Heuristics (cont.) 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371600"/>
            <a:ext cx="6172200" cy="4876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 Light" pitchFamily="34" charset="0"/>
              </a:rPr>
              <a:t>Bad example: </a:t>
            </a:r>
            <a:r>
              <a:rPr lang="en-US" sz="2800" dirty="0" smtClean="0">
                <a:latin typeface="Helvetica Light" pitchFamily="34" charset="0"/>
              </a:rPr>
              <a:t>Mac desktop</a:t>
            </a:r>
            <a:endParaRPr lang="en-US" sz="2800" dirty="0">
              <a:latin typeface="Helvetica Light" pitchFamily="34" charset="0"/>
            </a:endParaRPr>
          </a:p>
          <a:p>
            <a:pPr lvl="1" eaLnBrk="1" hangingPunct="1"/>
            <a:r>
              <a:rPr lang="en-US" sz="2400" dirty="0">
                <a:latin typeface="Helvetica Light" pitchFamily="34" charset="0"/>
              </a:rPr>
              <a:t>Dragging disk to trash</a:t>
            </a:r>
          </a:p>
          <a:p>
            <a:pPr lvl="2" eaLnBrk="1" hangingPunct="1"/>
            <a:r>
              <a:rPr lang="en-US" sz="2000" dirty="0">
                <a:latin typeface="Helvetica Light" pitchFamily="34" charset="0"/>
              </a:rPr>
              <a:t>should delete it, </a:t>
            </a:r>
            <a:r>
              <a:rPr lang="en-US" sz="2000" i="1" dirty="0">
                <a:latin typeface="Helvetica Light" pitchFamily="34" charset="0"/>
              </a:rPr>
              <a:t>not</a:t>
            </a:r>
            <a:r>
              <a:rPr lang="en-US" sz="2000" dirty="0">
                <a:latin typeface="Helvetica Light" pitchFamily="34" charset="0"/>
              </a:rPr>
              <a:t> eject it </a:t>
            </a:r>
          </a:p>
          <a:p>
            <a:pPr eaLnBrk="1" hangingPunct="1">
              <a:tabLst>
                <a:tab pos="1317625" algn="l"/>
              </a:tabLst>
            </a:pPr>
            <a:r>
              <a:rPr lang="en-US" sz="2800" dirty="0" smtClean="0">
                <a:latin typeface="Helvetica Light" pitchFamily="34" charset="0"/>
              </a:rPr>
              <a:t>H2-2: Match between system &amp; 	real world</a:t>
            </a:r>
          </a:p>
          <a:p>
            <a:pPr lvl="1"/>
            <a:r>
              <a:rPr lang="en-US" sz="2400" dirty="0">
                <a:latin typeface="Helvetica Light" pitchFamily="34" charset="0"/>
              </a:rPr>
              <a:t>follow real world conventions</a:t>
            </a:r>
          </a:p>
          <a:p>
            <a:pPr lvl="1" eaLnBrk="1" hangingPunct="1"/>
            <a:r>
              <a:rPr lang="en-US" sz="2400" dirty="0" smtClean="0">
                <a:latin typeface="Helvetica Light" pitchFamily="34" charset="0"/>
              </a:rPr>
              <a:t>speak the users’ language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187E-9E8F-C54D-9BB3-669240DB146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6391" name="Group 4"/>
          <p:cNvGrpSpPr>
            <a:grpSpLocks/>
          </p:cNvGrpSpPr>
          <p:nvPr/>
        </p:nvGrpSpPr>
        <p:grpSpPr bwMode="auto">
          <a:xfrm>
            <a:off x="430213" y="1524000"/>
            <a:ext cx="1855787" cy="3171825"/>
            <a:chOff x="1392" y="2064"/>
            <a:chExt cx="1169" cy="1998"/>
          </a:xfrm>
        </p:grpSpPr>
        <p:pic>
          <p:nvPicPr>
            <p:cNvPr id="16393" name="Picture 5" descr="mactra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64"/>
              <a:ext cx="1169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4" name="Group 6"/>
            <p:cNvGrpSpPr>
              <a:grpSpLocks/>
            </p:cNvGrpSpPr>
            <p:nvPr/>
          </p:nvGrpSpPr>
          <p:grpSpPr bwMode="auto">
            <a:xfrm>
              <a:off x="1920" y="3168"/>
              <a:ext cx="576" cy="432"/>
              <a:chOff x="1872" y="3024"/>
              <a:chExt cx="576" cy="432"/>
            </a:xfrm>
          </p:grpSpPr>
          <p:sp>
            <p:nvSpPr>
              <p:cNvPr id="16395" name="Rectangle 7"/>
              <p:cNvSpPr>
                <a:spLocks noChangeArrowheads="1"/>
              </p:cNvSpPr>
              <p:nvPr/>
            </p:nvSpPr>
            <p:spPr bwMode="auto">
              <a:xfrm>
                <a:off x="1872" y="3024"/>
                <a:ext cx="384" cy="38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Line 8"/>
              <p:cNvSpPr>
                <a:spLocks noChangeShapeType="1"/>
              </p:cNvSpPr>
              <p:nvPr/>
            </p:nvSpPr>
            <p:spPr bwMode="auto">
              <a:xfrm flipH="1" flipV="1">
                <a:off x="2208" y="3264"/>
                <a:ext cx="240" cy="192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639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1225"/>
            <a:ext cx="41910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Heuristics (cont.)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7312" y="4329113"/>
            <a:ext cx="4941888" cy="1960562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Helvetica Light" pitchFamily="34" charset="0"/>
              </a:rPr>
              <a:t>H2-3: User control &amp; freedom</a:t>
            </a:r>
          </a:p>
          <a:p>
            <a:pPr lvl="1" eaLnBrk="1" hangingPunct="1"/>
            <a:r>
              <a:rPr lang="ja-JP" altLang="en-US" sz="2000" dirty="0">
                <a:latin typeface="Helvetica Light" pitchFamily="34" charset="0"/>
              </a:rPr>
              <a:t>“</a:t>
            </a:r>
            <a:r>
              <a:rPr lang="en-US" sz="2000" dirty="0">
                <a:latin typeface="Helvetica Light" pitchFamily="34" charset="0"/>
              </a:rPr>
              <a:t>exits</a:t>
            </a:r>
            <a:r>
              <a:rPr lang="ja-JP" altLang="en-US" sz="2000" dirty="0">
                <a:latin typeface="Helvetica Light" pitchFamily="34" charset="0"/>
              </a:rPr>
              <a:t>”</a:t>
            </a:r>
            <a:r>
              <a:rPr lang="en-US" sz="2000" dirty="0">
                <a:latin typeface="Helvetica Light" pitchFamily="34" charset="0"/>
              </a:rPr>
              <a:t> for mistaken choices, undo, redo</a:t>
            </a:r>
          </a:p>
          <a:p>
            <a:pPr lvl="1" eaLnBrk="1" hangingPunct="1"/>
            <a:r>
              <a:rPr lang="en-US" sz="2000" dirty="0" smtClean="0">
                <a:latin typeface="Helvetica Light" pitchFamily="34" charset="0"/>
              </a:rPr>
              <a:t>don’t </a:t>
            </a:r>
            <a:r>
              <a:rPr lang="en-US" sz="2000" dirty="0">
                <a:latin typeface="Helvetica Light" pitchFamily="34" charset="0"/>
              </a:rPr>
              <a:t>force down fixed paths</a:t>
            </a:r>
          </a:p>
          <a:p>
            <a:pPr lvl="2" eaLnBrk="1" hangingPunct="1"/>
            <a:r>
              <a:rPr lang="en-US" sz="1800" dirty="0">
                <a:latin typeface="Helvetica Light" pitchFamily="34" charset="0"/>
              </a:rPr>
              <a:t>like that BART </a:t>
            </a:r>
            <a:r>
              <a:rPr lang="en-US" sz="1800" dirty="0" smtClean="0">
                <a:latin typeface="Helvetica Light" pitchFamily="34" charset="0"/>
              </a:rPr>
              <a:t>ticket machine</a:t>
            </a:r>
            <a:r>
              <a:rPr lang="en-US" sz="1800" dirty="0">
                <a:latin typeface="Helvetica Light" pitchFamily="34" charset="0"/>
              </a:rPr>
              <a:t>…</a:t>
            </a:r>
          </a:p>
          <a:p>
            <a:pPr eaLnBrk="1" hangingPunct="1"/>
            <a:endParaRPr lang="en-US" sz="2400" dirty="0">
              <a:latin typeface="Helvetica Light" pitchFamily="34" charset="0"/>
            </a:endParaRPr>
          </a:p>
        </p:txBody>
      </p:sp>
      <p:sp>
        <p:nvSpPr>
          <p:cNvPr id="1741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84738" y="1716088"/>
            <a:ext cx="4183062" cy="4341812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 Light" pitchFamily="34" charset="0"/>
              </a:rPr>
              <a:t>Wizards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must respond to Q before going to next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for infrequent tasks</a:t>
            </a:r>
          </a:p>
          <a:p>
            <a:pPr lvl="2" eaLnBrk="1" hangingPunct="1"/>
            <a:r>
              <a:rPr lang="en-US" dirty="0" smtClean="0">
                <a:latin typeface="Helvetica Light" pitchFamily="34" charset="0"/>
              </a:rPr>
              <a:t>e.g</a:t>
            </a:r>
            <a:r>
              <a:rPr lang="en-US" dirty="0">
                <a:latin typeface="Helvetica Light" pitchFamily="34" charset="0"/>
              </a:rPr>
              <a:t>., </a:t>
            </a:r>
            <a:r>
              <a:rPr lang="en-US" dirty="0" smtClean="0">
                <a:latin typeface="Helvetica Light" pitchFamily="34" charset="0"/>
              </a:rPr>
              <a:t>router </a:t>
            </a:r>
            <a:r>
              <a:rPr lang="en-US" dirty="0" err="1" smtClean="0">
                <a:latin typeface="Helvetica Light" pitchFamily="34" charset="0"/>
              </a:rPr>
              <a:t>config</a:t>
            </a:r>
            <a:r>
              <a:rPr lang="en-US" dirty="0" smtClean="0">
                <a:latin typeface="Helvetica Light" pitchFamily="34" charset="0"/>
              </a:rPr>
              <a:t>.</a:t>
            </a:r>
            <a:endParaRPr lang="en-US" dirty="0">
              <a:latin typeface="Helvetica Light" pitchFamily="34" charset="0"/>
            </a:endParaRP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not for common tasks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good for beginners</a:t>
            </a:r>
          </a:p>
          <a:p>
            <a:pPr lvl="2" eaLnBrk="1" hangingPunct="1"/>
            <a:r>
              <a:rPr lang="en-US" dirty="0">
                <a:latin typeface="Helvetica Light" pitchFamily="34" charset="0"/>
              </a:rPr>
              <a:t>have 2 versions (WinZip)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58C4-73F7-344C-ACB1-7333597CF31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6" name="Picture 5" descr="wiz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6088"/>
            <a:ext cx="46053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14"/>
            <a:ext cx="9144000" cy="5777384"/>
          </a:xfrm>
          <a:prstGeom prst="rect">
            <a:avLst/>
          </a:prstGeom>
        </p:spPr>
      </p:pic>
      <p:pic>
        <p:nvPicPr>
          <p:cNvPr id="13" name="Picture 12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902597" y="5761929"/>
            <a:ext cx="3241404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1380" y="5832762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latin typeface="Helvetica"/>
                <a:ea typeface="ＭＳ Ｐゴシック" pitchFamily="34" charset="-128"/>
                <a:cs typeface="Helvetica"/>
              </a:rPr>
              <a:t>Pocket</a:t>
            </a:r>
          </a:p>
          <a:p>
            <a:pPr eaLnBrk="1" hangingPunct="1"/>
            <a:r>
              <a:rPr lang="en-US" sz="1600" dirty="0" smtClean="0">
                <a:latin typeface="Helvetica"/>
                <a:ea typeface="ＭＳ Ｐゴシック" pitchFamily="34" charset="-128"/>
                <a:cs typeface="Helvetica"/>
              </a:rPr>
              <a:t>By Read It Later</a:t>
            </a:r>
            <a:endParaRPr lang="en-US" sz="1600" dirty="0"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or Shame?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777875" y="5622925"/>
            <a:ext cx="7985125" cy="819150"/>
          </a:xfrm>
        </p:spPr>
        <p:txBody>
          <a:bodyPr/>
          <a:lstStyle/>
          <a:p>
            <a:pPr eaLnBrk="1" hangingPunct="1"/>
            <a:r>
              <a:rPr lang="en-US" sz="2400" dirty="0"/>
              <a:t>H2-4: Consistency &amp; standards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1524000" y="1219200"/>
            <a:ext cx="6400800" cy="3460750"/>
            <a:chOff x="432" y="1056"/>
            <a:chExt cx="5040" cy="2725"/>
          </a:xfrm>
        </p:grpSpPr>
        <p:pic>
          <p:nvPicPr>
            <p:cNvPr id="18441" name="Picture 5" descr="inconsistency-VB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56"/>
              <a:ext cx="240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6" descr="inconsistency-VB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2400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7" descr="inconsistency-VB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48"/>
              <a:ext cx="2399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8" descr="inconsistency-VB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2400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777875" y="5622925"/>
            <a:ext cx="7985125" cy="8191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H2-4: Consistency &amp; standards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21</a:t>
            </a:fld>
            <a:endParaRPr lang="en-US"/>
          </a:p>
        </p:txBody>
      </p:sp>
      <p:sp useBgFill="1">
        <p:nvSpPr>
          <p:cNvPr id="874505" name="Rectangle 9"/>
          <p:cNvSpPr>
            <a:spLocks noChangeArrowheads="1"/>
          </p:cNvSpPr>
          <p:nvPr/>
        </p:nvSpPr>
        <p:spPr bwMode="auto">
          <a:xfrm>
            <a:off x="685800" y="5638800"/>
            <a:ext cx="8153400" cy="6096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8084" y="5140325"/>
            <a:ext cx="7812516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Helvetica Light" pitchFamily="34" charset="0"/>
              </a:rPr>
              <a:t>H2-4: Consistency &amp; standards</a:t>
            </a:r>
          </a:p>
          <a:p>
            <a:pPr lvl="1"/>
            <a:r>
              <a:rPr lang="en-US" altLang="ja-JP" sz="2000" dirty="0" smtClean="0">
                <a:latin typeface="Helvetica Light" pitchFamily="34" charset="0"/>
              </a:rPr>
              <a:t>use the same language, placement, etc. everywhere</a:t>
            </a:r>
          </a:p>
          <a:p>
            <a:pPr lvl="1"/>
            <a:r>
              <a:rPr lang="en-US" sz="2000" dirty="0" smtClean="0">
                <a:latin typeface="Helvetica Light" pitchFamily="34" charset="0"/>
              </a:rPr>
              <a:t>follow platform conventions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324600" cy="41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90600" y="3727450"/>
            <a:ext cx="3048000" cy="10767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Heuristics (cont.)</a:t>
            </a:r>
          </a:p>
        </p:txBody>
      </p:sp>
      <p:sp>
        <p:nvSpPr>
          <p:cNvPr id="19463" name="Content Placeholder 9"/>
          <p:cNvSpPr>
            <a:spLocks noGrp="1"/>
          </p:cNvSpPr>
          <p:nvPr>
            <p:ph sz="half" idx="1"/>
          </p:nvPr>
        </p:nvSpPr>
        <p:spPr>
          <a:xfrm>
            <a:off x="1143000" y="3727450"/>
            <a:ext cx="2590800" cy="1066799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%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–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%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04800" y="1600200"/>
            <a:ext cx="9296400" cy="2165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H2-5: Error prevention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H2-6: Recognition rather than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>
                <a:latin typeface="Helvetica Light" pitchFamily="34" charset="0"/>
              </a:rPr>
              <a:t>make objects, actions, options, &amp; directions visible/easily retrievable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58C4-73F7-344C-ACB1-7333597CF31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27450"/>
            <a:ext cx="3143689" cy="1562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7975" y="3200400"/>
            <a:ext cx="686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 Light"/>
                <a:cs typeface="Helvetica Light"/>
              </a:rPr>
              <a:t>bad</a:t>
            </a:r>
            <a:endParaRPr lang="en-US" sz="2200" dirty="0"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200400"/>
            <a:ext cx="843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 Light"/>
                <a:cs typeface="Helvetica Light"/>
              </a:rPr>
              <a:t>good</a:t>
            </a:r>
            <a:endParaRPr lang="en-US" sz="2200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51313"/>
            <a:ext cx="8763000" cy="2336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 Light" pitchFamily="34" charset="0"/>
              </a:rPr>
              <a:t>H2-7: Flexibility and efficiency of use</a:t>
            </a:r>
          </a:p>
          <a:p>
            <a:pPr lvl="1" eaLnBrk="1" hangingPunct="1"/>
            <a:r>
              <a:rPr lang="en-US" sz="2400" dirty="0">
                <a:latin typeface="Helvetica Light" pitchFamily="34" charset="0"/>
              </a:rPr>
              <a:t>accelerators for experts (e.g., gestures, kb shortcuts)</a:t>
            </a:r>
          </a:p>
          <a:p>
            <a:pPr lvl="1" eaLnBrk="1" hangingPunct="1"/>
            <a:r>
              <a:rPr lang="en-US" sz="2400" dirty="0">
                <a:latin typeface="Helvetica Light" pitchFamily="34" charset="0"/>
              </a:rPr>
              <a:t>allow users to tailor frequent actions (e.g., macros)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590800" y="2895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2479"/>
            <a:ext cx="8382000" cy="26961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Heuristics (cont.)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5486400"/>
            <a:ext cx="7772400" cy="77787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 Light" pitchFamily="34" charset="0"/>
              </a:rPr>
              <a:t>H2-8: Aesthetic &amp; minimalist design</a:t>
            </a:r>
          </a:p>
          <a:p>
            <a:pPr lvl="1" eaLnBrk="1" hangingPunct="1"/>
            <a:r>
              <a:rPr lang="en-US" sz="2400" dirty="0">
                <a:latin typeface="Helvetica Light" pitchFamily="34" charset="0"/>
              </a:rPr>
              <a:t>no irrelevant information in dialogues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pic>
        <p:nvPicPr>
          <p:cNvPr id="21511" name="Picture 4" descr="aesth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18" y="1239271"/>
            <a:ext cx="6477000" cy="218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8791" r="3424" b="6154"/>
          <a:stretch/>
        </p:blipFill>
        <p:spPr>
          <a:xfrm>
            <a:off x="1893177" y="3582342"/>
            <a:ext cx="5341882" cy="18278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943350"/>
            <a:ext cx="7772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Helvetica Light" pitchFamily="34" charset="0"/>
              </a:rPr>
              <a:t>H2-9: Help users recognize, diagnose, &amp; recover from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Helvetica Light" pitchFamily="34" charset="0"/>
              </a:rPr>
              <a:t>error messages in plain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Helvetica Light" pitchFamily="34" charset="0"/>
              </a:rPr>
              <a:t>precisely indicate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Helvetica Light" pitchFamily="34" charset="0"/>
              </a:rPr>
              <a:t>constructively suggest a solution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Helvetica Light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535" name="Picture 4" descr="error message (ba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486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Good Error Messages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915400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Clearly indicate </a:t>
            </a:r>
            <a:r>
              <a:rPr lang="en-US" sz="3100" dirty="0" smtClean="0">
                <a:latin typeface="Helvetica Light" pitchFamily="34" charset="0"/>
              </a:rPr>
              <a:t>what </a:t>
            </a:r>
            <a:br>
              <a:rPr lang="en-US" sz="3100" dirty="0" smtClean="0">
                <a:latin typeface="Helvetica Light" pitchFamily="34" charset="0"/>
              </a:rPr>
            </a:br>
            <a:r>
              <a:rPr lang="en-US" sz="3100" dirty="0" smtClean="0">
                <a:latin typeface="Helvetica Light" pitchFamily="34" charset="0"/>
              </a:rPr>
              <a:t>has </a:t>
            </a:r>
            <a:r>
              <a:rPr lang="en-US" sz="3100" dirty="0">
                <a:latin typeface="Helvetica Light" pitchFamily="34" charset="0"/>
              </a:rPr>
              <a:t>gone wrong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latin typeface="Helvetica Light" pitchFamily="34" charset="0"/>
              </a:rPr>
              <a:t>Human </a:t>
            </a:r>
            <a:r>
              <a:rPr lang="en-US" sz="3100" dirty="0">
                <a:latin typeface="Helvetica Light" pitchFamily="34" charset="0"/>
              </a:rPr>
              <a:t>readable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P</a:t>
            </a:r>
            <a:r>
              <a:rPr lang="en-US" sz="3100" dirty="0" smtClean="0">
                <a:latin typeface="Helvetica Light" pitchFamily="34" charset="0"/>
              </a:rPr>
              <a:t>olite</a:t>
            </a:r>
            <a:endParaRPr lang="en-US" sz="31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Describe the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Explain how to fix it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H</a:t>
            </a:r>
            <a:r>
              <a:rPr lang="en-US" sz="3100" dirty="0" smtClean="0">
                <a:latin typeface="Helvetica Light" pitchFamily="34" charset="0"/>
              </a:rPr>
              <a:t>ighly </a:t>
            </a:r>
            <a:r>
              <a:rPr lang="en-US" sz="3100" dirty="0">
                <a:latin typeface="Helvetica Light" pitchFamily="34" charset="0"/>
              </a:rPr>
              <a:t>noticeable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Helvetica Light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75" y="1752600"/>
            <a:ext cx="4431418" cy="521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Heuristics (cont.)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Light" pitchFamily="34" charset="0"/>
              </a:rPr>
              <a:t>H2-10: Help and documentation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easy to search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focused on the </a:t>
            </a:r>
            <a:r>
              <a:rPr lang="en-US" dirty="0" smtClean="0">
                <a:latin typeface="Helvetica Light" pitchFamily="34" charset="0"/>
              </a:rPr>
              <a:t>user’s </a:t>
            </a:r>
            <a:r>
              <a:rPr lang="en-US" dirty="0">
                <a:latin typeface="Helvetica Light" pitchFamily="34" charset="0"/>
              </a:rPr>
              <a:t>task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list concrete steps to carry out</a:t>
            </a:r>
          </a:p>
          <a:p>
            <a:pPr lvl="1" eaLnBrk="1" hangingPunct="1"/>
            <a:r>
              <a:rPr lang="en-US" dirty="0">
                <a:latin typeface="Helvetica Light" pitchFamily="34" charset="0"/>
              </a:rPr>
              <a:t>not too large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238875" cy="457200"/>
          </a:xfrm>
        </p:spPr>
        <p:txBody>
          <a:bodyPr/>
          <a:lstStyle/>
          <a:p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457200"/>
          </a:xfrm>
        </p:spPr>
        <p:txBody>
          <a:bodyPr/>
          <a:lstStyle/>
          <a:p>
            <a:fld id="{8ECE2160-65C3-AC45-A33C-E2F8319357D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9477" b="9477"/>
          <a:stretch>
            <a:fillRect/>
          </a:stretch>
        </p:blipFill>
        <p:spPr>
          <a:xfrm>
            <a:off x="-7938" y="838200"/>
            <a:ext cx="9151938" cy="5562600"/>
          </a:xfrm>
        </p:spPr>
      </p:pic>
    </p:spTree>
    <p:extLst>
      <p:ext uri="{BB962C8B-B14F-4D97-AF65-F5344CB8AC3E}">
        <p14:creationId xmlns:p14="http://schemas.microsoft.com/office/powerpoint/2010/main" val="1627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0"/>
            <a:ext cx="9144000" cy="68580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2AD-9230-1F44-BEBB-D7C2D125D6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or Shame?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49" y="1447800"/>
            <a:ext cx="6627000" cy="22054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05747" y="5590771"/>
            <a:ext cx="8615802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8464" y="5622404"/>
            <a:ext cx="861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latin typeface="Helvetica"/>
                <a:ea typeface="ＭＳ Ｐゴシック" pitchFamily="34" charset="-128"/>
                <a:cs typeface="Helvetica"/>
              </a:rPr>
              <a:t>Items can be saved from iPhone, iPad, Android devices, web app, Chrome/Firefox extension, or email.</a:t>
            </a:r>
          </a:p>
        </p:txBody>
      </p:sp>
      <p:pic>
        <p:nvPicPr>
          <p:cNvPr id="20" name="Picture 1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22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2AD-9230-1F44-BEBB-D7C2D125D6A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Mobile Heuristics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3" name="Picture 2" descr="Screen Shot 2012-08-07 at 10.40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9144000" cy="2498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105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34" charset="0"/>
                <a:cs typeface="Helvetica" pitchFamily="34" charset="0"/>
              </a:rPr>
              <a:t>Enrico </a:t>
            </a:r>
            <a:r>
              <a:rPr lang="en-US" sz="1200" dirty="0" err="1">
                <a:latin typeface="Helvetica" pitchFamily="34" charset="0"/>
                <a:cs typeface="Helvetica" pitchFamily="34" charset="0"/>
              </a:rPr>
              <a:t>Bertini</a:t>
            </a:r>
            <a:r>
              <a:rPr lang="en-US" sz="1200" dirty="0">
                <a:latin typeface="Helvetica" pitchFamily="34" charset="0"/>
                <a:cs typeface="Helvetica" pitchFamily="34" charset="0"/>
              </a:rPr>
              <a:t>, Silvia </a:t>
            </a:r>
            <a:r>
              <a:rPr lang="en-US" sz="1200" dirty="0" err="1">
                <a:latin typeface="Helvetica" pitchFamily="34" charset="0"/>
                <a:cs typeface="Helvetica" pitchFamily="34" charset="0"/>
              </a:rPr>
              <a:t>Gabrielli</a:t>
            </a:r>
            <a:r>
              <a:rPr lang="en-US" sz="1200" dirty="0">
                <a:latin typeface="Helvetica" pitchFamily="34" charset="0"/>
                <a:cs typeface="Helvetica" pitchFamily="34" charset="0"/>
              </a:rPr>
              <a:t>, and Stephen </a:t>
            </a:r>
            <a:r>
              <a:rPr lang="en-US" sz="1200" dirty="0" err="1">
                <a:latin typeface="Helvetica" pitchFamily="34" charset="0"/>
                <a:cs typeface="Helvetica" pitchFamily="34" charset="0"/>
              </a:rPr>
              <a:t>Kimani</a:t>
            </a:r>
            <a:r>
              <a:rPr lang="en-US" sz="1200" dirty="0">
                <a:latin typeface="Helvetica" pitchFamily="34" charset="0"/>
                <a:cs typeface="Helvetica" pitchFamily="34" charset="0"/>
              </a:rPr>
              <a:t>. 2006. Appropriating and assessing heuristics for mobile computing. In Proceedings of the working conference on Advanced visual interfaces (AVI '06). ACM, New York, NY, USA, 119-126. DOI=10.1145/1133265.1133291 http://</a:t>
            </a:r>
            <a:r>
              <a:rPr lang="en-US" sz="1200" dirty="0" err="1">
                <a:latin typeface="Helvetica" pitchFamily="34" charset="0"/>
                <a:cs typeface="Helvetica" pitchFamily="34" charset="0"/>
              </a:rPr>
              <a:t>doi.acm.org</a:t>
            </a:r>
            <a:r>
              <a:rPr lang="en-US" sz="1200" dirty="0">
                <a:latin typeface="Helvetica" pitchFamily="34" charset="0"/>
                <a:cs typeface="Helvetica" pitchFamily="34" charset="0"/>
              </a:rPr>
              <a:t>/10.1145/1133265.1133291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029200" y="2438400"/>
            <a:ext cx="4114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29000" y="3429000"/>
            <a:ext cx="3657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3962400"/>
            <a:ext cx="3124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6546" y="2601711"/>
            <a:ext cx="2664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Helvetica Light"/>
                <a:cs typeface="Helvetica Light"/>
              </a:rPr>
              <a:t>Q U I Z</a:t>
            </a:r>
            <a:endParaRPr lang="en-US" sz="6000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344249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1640" y="2803352"/>
            <a:ext cx="79965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latin typeface="Helvetica Light"/>
                <a:cs typeface="Helvetica Light"/>
              </a:rPr>
              <a:t>URL ONLY AVAILBLE IN CLASS</a:t>
            </a:r>
            <a:endParaRPr lang="en-US" sz="4200" b="1" dirty="0">
              <a:latin typeface="Helvetica Light"/>
              <a:cs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852" y="49697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729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3754" y="2508845"/>
            <a:ext cx="475004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team break</a:t>
            </a:r>
          </a:p>
          <a:p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(</a:t>
            </a:r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20 </a:t>
            </a:r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minutes)</a:t>
            </a:r>
            <a:endParaRPr lang="en-US" sz="5400" kern="1600" cap="all" spc="100" dirty="0">
              <a:solidFill>
                <a:srgbClr val="FF66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05269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Phases of Heuristic Evaluation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>
          <a:xfrm>
            <a:off x="877888" y="1524000"/>
            <a:ext cx="8077200" cy="4892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Helvetica Light" pitchFamily="34" charset="0"/>
              </a:rPr>
              <a:t>1) Pre-evaluation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give evaluators needed domain knowledge &amp; information on the scenario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Helvetica Light" pitchFamily="34" charset="0"/>
              </a:rPr>
              <a:t>2) 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individuals evaluates UI &amp; makes list of problems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Helvetica Light" pitchFamily="34" charset="0"/>
              </a:rPr>
              <a:t>3) Severity 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determine how severe each problem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Helvetica Light" pitchFamily="34" charset="0"/>
              </a:rPr>
              <a:t>4) Aggregation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group meets &amp; aggregates problems (w/ ratings)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Helvetica Light" pitchFamily="34" charset="0"/>
              </a:rPr>
              <a:t>5) Debriefing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discuss the outcome with design team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How to Perform Evaluation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 Light" pitchFamily="34" charset="0"/>
              </a:rPr>
              <a:t>At least two passes for each evaluator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 Light" pitchFamily="34" charset="0"/>
              </a:rPr>
              <a:t>first to get feel for flow and scope of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 Light" pitchFamily="34" charset="0"/>
              </a:rPr>
              <a:t>second to focus on specific elements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 Light" pitchFamily="34" charset="0"/>
              </a:rPr>
              <a:t>If system is walk-up-and-use or evaluators are domain experts, no assistance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 Light" pitchFamily="34" charset="0"/>
              </a:rPr>
              <a:t>otherwise might supply evaluators with scenarios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Helvetica Light" pitchFamily="34" charset="0"/>
              </a:rPr>
              <a:t>Each evaluator produces list of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 Light" pitchFamily="34" charset="0"/>
              </a:rPr>
              <a:t>explain why with reference to heuristic or </a:t>
            </a:r>
            <a:br>
              <a:rPr lang="en-US" sz="2400">
                <a:latin typeface="Helvetica Light" pitchFamily="34" charset="0"/>
              </a:rPr>
            </a:br>
            <a:r>
              <a:rPr lang="en-US" sz="2400">
                <a:latin typeface="Helvetica Light" pitchFamily="34" charset="0"/>
              </a:rPr>
              <a:t>other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Helvetica Light" pitchFamily="34" charset="0"/>
              </a:rPr>
              <a:t>be specific &amp; list each problem separately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Examples</a:t>
            </a:r>
          </a:p>
        </p:txBody>
      </p:sp>
      <p:sp>
        <p:nvSpPr>
          <p:cNvPr id="53862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Can’t </a:t>
            </a:r>
            <a:r>
              <a:rPr lang="en-US" sz="2800" dirty="0">
                <a:latin typeface="Helvetica Light" pitchFamily="34" charset="0"/>
              </a:rPr>
              <a:t>copy info from one window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Violates “Minimize </a:t>
            </a:r>
            <a:r>
              <a:rPr lang="en-US" sz="2400" dirty="0">
                <a:latin typeface="Helvetica Light" pitchFamily="34" charset="0"/>
              </a:rPr>
              <a:t>the </a:t>
            </a:r>
            <a:r>
              <a:rPr lang="en-US" sz="2400" dirty="0" smtClean="0">
                <a:latin typeface="Helvetica Light" pitchFamily="34" charset="0"/>
              </a:rPr>
              <a:t>users’ </a:t>
            </a:r>
            <a:r>
              <a:rPr lang="en-US" sz="2400" dirty="0">
                <a:latin typeface="Helvetica Light" pitchFamily="34" charset="0"/>
              </a:rPr>
              <a:t>memory </a:t>
            </a:r>
            <a:r>
              <a:rPr lang="en-US" sz="2400" dirty="0" smtClean="0">
                <a:latin typeface="Helvetica Light" pitchFamily="34" charset="0"/>
              </a:rPr>
              <a:t>load” </a:t>
            </a:r>
            <a:r>
              <a:rPr lang="en-US" sz="2400" dirty="0">
                <a:latin typeface="Helvetica Light" pitchFamily="34" charset="0"/>
              </a:rPr>
              <a:t>(H1-3)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fix: allow copying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Typography uses different fonts in 3 dialog boxes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Violates “Consistency </a:t>
            </a:r>
            <a:r>
              <a:rPr lang="en-US" sz="2400" dirty="0">
                <a:latin typeface="Helvetica Light" pitchFamily="34" charset="0"/>
              </a:rPr>
              <a:t>and </a:t>
            </a:r>
            <a:r>
              <a:rPr lang="en-US" sz="2400" dirty="0" smtClean="0">
                <a:latin typeface="Helvetica Light" pitchFamily="34" charset="0"/>
              </a:rPr>
              <a:t>standards” </a:t>
            </a:r>
            <a:r>
              <a:rPr lang="en-US" sz="2400" dirty="0">
                <a:latin typeface="Helvetica Light" pitchFamily="34" charset="0"/>
              </a:rPr>
              <a:t>(H2-4)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slows users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probably </a:t>
            </a:r>
            <a:r>
              <a:rPr lang="en-US" sz="2400" dirty="0" smtClean="0">
                <a:latin typeface="Helvetica Light" pitchFamily="34" charset="0"/>
              </a:rPr>
              <a:t>wouldn’t </a:t>
            </a:r>
            <a:r>
              <a:rPr lang="en-US" sz="2400" dirty="0">
                <a:latin typeface="Helvetica Light" pitchFamily="34" charset="0"/>
              </a:rPr>
              <a:t>be found by user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fix: pick a single format for entire interface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>
                <a:latin typeface="Helvetica" pitchFamily="2" charset="0"/>
              </a:rPr>
              <a:t>How to Perform Heuristic Evaluation</a:t>
            </a:r>
          </a:p>
        </p:txBody>
      </p:sp>
      <p:sp>
        <p:nvSpPr>
          <p:cNvPr id="54067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Why separate listings for each violation?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risk of repeating problematic aspect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may not be possible to fix all </a:t>
            </a:r>
            <a:r>
              <a:rPr lang="en-US" sz="2400" dirty="0" smtClean="0">
                <a:latin typeface="Helvetica Light" pitchFamily="34" charset="0"/>
              </a:rPr>
              <a:t>problems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Where problems may be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single location in UI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two or more locations that need to be compared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problem with overall structure of UI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something that is missing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common problem with paper prototypes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note: sometimes features are implied by design docs and just </a:t>
            </a:r>
            <a:r>
              <a:rPr lang="en-US" sz="2000" dirty="0" smtClean="0">
                <a:latin typeface="Helvetica Light" pitchFamily="34" charset="0"/>
              </a:rPr>
              <a:t>haven’t </a:t>
            </a:r>
            <a:r>
              <a:rPr lang="en-US" sz="2000" dirty="0">
                <a:latin typeface="Helvetica Light" pitchFamily="34" charset="0"/>
              </a:rPr>
              <a:t>been </a:t>
            </a:r>
            <a:r>
              <a:rPr lang="en-US" sz="2000" dirty="0" smtClean="0">
                <a:latin typeface="Helvetica Light" pitchFamily="34" charset="0"/>
              </a:rPr>
              <a:t>“implemented” </a:t>
            </a:r>
            <a:r>
              <a:rPr lang="en-US" sz="2000" dirty="0">
                <a:latin typeface="Helvetica Light" pitchFamily="34" charset="0"/>
              </a:rPr>
              <a:t>– relax on those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Severity Rating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Used to allocate resources to fix problems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Estimates of need for more usability efforts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Combination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impact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persistence (one time or repeating)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Should be calculated after all </a:t>
            </a:r>
            <a:r>
              <a:rPr lang="en-US" sz="2800" dirty="0" err="1">
                <a:latin typeface="Helvetica Light" pitchFamily="34" charset="0"/>
              </a:rPr>
              <a:t>evals</a:t>
            </a:r>
            <a:r>
              <a:rPr lang="en-US" sz="2800" dirty="0">
                <a:latin typeface="Helvetica Light" pitchFamily="34" charset="0"/>
              </a:rPr>
              <a:t>. are 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Should be done independently by all judges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Severity Ratings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2597150"/>
            <a:ext cx="8439150" cy="3535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0 </a:t>
            </a:r>
            <a:r>
              <a:rPr lang="en-US" sz="2800" dirty="0" smtClean="0">
                <a:latin typeface="Helvetica Light" pitchFamily="34" charset="0"/>
              </a:rPr>
              <a:t>– don’t </a:t>
            </a:r>
            <a:r>
              <a:rPr lang="en-US" sz="2800" dirty="0">
                <a:latin typeface="Helvetica Light" pitchFamily="34" charset="0"/>
              </a:rPr>
              <a:t>agree that this is a usability problem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1 - cosmetic problem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2 - minor usability problem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3 - major usability problem; important to fix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4 - usability catastrophe; imperative to fix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347670"/>
          </a:xfrm>
          <a:prstGeom prst="rect">
            <a:avLst/>
          </a:prstGeom>
        </p:spPr>
      </p:pic>
      <p:pic>
        <p:nvPicPr>
          <p:cNvPr id="20" name="Picture 1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or Shame?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Debriefing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Helvetica Light" pitchFamily="34" charset="0"/>
              </a:rPr>
              <a:t>Conduct with evaluators, observers, and development team members</a:t>
            </a:r>
          </a:p>
          <a:p>
            <a:pPr eaLnBrk="1" hangingPunct="1"/>
            <a:r>
              <a:rPr lang="en-US" sz="2800">
                <a:latin typeface="Helvetica Light" pitchFamily="34" charset="0"/>
              </a:rPr>
              <a:t>Discuss general characteristics of UI</a:t>
            </a:r>
          </a:p>
          <a:p>
            <a:pPr eaLnBrk="1" hangingPunct="1"/>
            <a:r>
              <a:rPr lang="en-US" sz="2800">
                <a:latin typeface="Helvetica Light" pitchFamily="34" charset="0"/>
              </a:rPr>
              <a:t>Suggest potential improvements to address major usability problems</a:t>
            </a:r>
          </a:p>
          <a:p>
            <a:pPr eaLnBrk="1" hangingPunct="1"/>
            <a:r>
              <a:rPr lang="en-US" sz="2800">
                <a:latin typeface="Helvetica Light" pitchFamily="34" charset="0"/>
              </a:rPr>
              <a:t>Dev. team rates how hard things are to fix</a:t>
            </a:r>
          </a:p>
          <a:p>
            <a:pPr eaLnBrk="1" hangingPunct="1"/>
            <a:r>
              <a:rPr lang="en-US" sz="2800">
                <a:latin typeface="Helvetica Light" pitchFamily="34" charset="0"/>
              </a:rPr>
              <a:t>Make it a brainstorming session</a:t>
            </a:r>
          </a:p>
          <a:p>
            <a:pPr lvl="1" eaLnBrk="1" hangingPunct="1"/>
            <a:r>
              <a:rPr lang="en-US" sz="2400">
                <a:latin typeface="Helvetica Light" pitchFamily="34" charset="0"/>
              </a:rPr>
              <a:t>little criticism until end of session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Severity Ratings Example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528638" y="2341563"/>
            <a:ext cx="82375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Helvetica Light" pitchFamily="34" charset="0"/>
                <a:cs typeface="Consolas" pitchFamily="49" charset="0"/>
              </a:rPr>
              <a:t>1. [H1-4 Consistency] [Severity 3][Fix 0] </a:t>
            </a:r>
          </a:p>
          <a:p>
            <a:pPr eaLnBrk="0" hangingPunct="0"/>
            <a:endParaRPr lang="en-US" dirty="0">
              <a:latin typeface="Helvetica Light" pitchFamily="34" charset="0"/>
              <a:cs typeface="Consolas" pitchFamily="49" charset="0"/>
            </a:endParaRPr>
          </a:p>
          <a:p>
            <a:pPr eaLnBrk="0" hangingPunct="0"/>
            <a:r>
              <a:rPr lang="en-US" dirty="0">
                <a:latin typeface="Helvetica Light" pitchFamily="34" charset="0"/>
                <a:cs typeface="Consolas" pitchFamily="49" charset="0"/>
              </a:rPr>
              <a:t>The interface used the string 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“Save” </a:t>
            </a:r>
            <a:r>
              <a:rPr lang="en-US" dirty="0">
                <a:latin typeface="Helvetica Light" pitchFamily="34" charset="0"/>
                <a:cs typeface="Consolas" pitchFamily="49" charset="0"/>
              </a:rPr>
              <a:t>on the first screen for saving the user's file, but used the string 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“Write file” </a:t>
            </a:r>
            <a:r>
              <a:rPr lang="en-US" dirty="0">
                <a:latin typeface="Helvetica Light" pitchFamily="34" charset="0"/>
                <a:cs typeface="Consolas" pitchFamily="49" charset="0"/>
              </a:rPr>
              <a:t>on the second screen. Users may be confused by this different terminology for the same function.</a:t>
            </a:r>
            <a:r>
              <a:rPr lang="en-US" sz="2000" dirty="0">
                <a:latin typeface="Helvetica Light" pitchFamily="34" charset="0"/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 vs. User Testing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HE is much faster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1-2 hours each evaluator vs. days-weeks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HE </a:t>
            </a:r>
            <a:r>
              <a:rPr lang="en-US" sz="2800" dirty="0" smtClean="0">
                <a:latin typeface="Helvetica Light" pitchFamily="34" charset="0"/>
              </a:rPr>
              <a:t>doesn’t </a:t>
            </a:r>
            <a:r>
              <a:rPr lang="en-US" sz="2800" dirty="0">
                <a:latin typeface="Helvetica Light" pitchFamily="34" charset="0"/>
              </a:rPr>
              <a:t>require interpreting </a:t>
            </a:r>
            <a:r>
              <a:rPr lang="en-US" sz="2800" dirty="0" smtClean="0">
                <a:latin typeface="Helvetica Light" pitchFamily="34" charset="0"/>
              </a:rPr>
              <a:t>user’s </a:t>
            </a:r>
            <a:r>
              <a:rPr lang="en-US" sz="2800" dirty="0">
                <a:latin typeface="Helvetica Light" pitchFamily="34" charset="0"/>
              </a:rPr>
              <a:t>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User testing is far more accurate (by def.)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takes into account actual users and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HE may miss problems &amp; find </a:t>
            </a:r>
            <a:r>
              <a:rPr lang="en-US" sz="2400" dirty="0" smtClean="0">
                <a:latin typeface="Helvetica Light" pitchFamily="34" charset="0"/>
              </a:rPr>
              <a:t>“false positives”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Good to alternate between HE &amp; user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find different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d</a:t>
            </a:r>
            <a:r>
              <a:rPr lang="en-US" sz="2400" dirty="0" smtClean="0">
                <a:latin typeface="Helvetica Light" pitchFamily="34" charset="0"/>
              </a:rPr>
              <a:t>on’t </a:t>
            </a:r>
            <a:r>
              <a:rPr lang="en-US" sz="2400" dirty="0">
                <a:latin typeface="Helvetica Light" pitchFamily="34" charset="0"/>
              </a:rPr>
              <a:t>waste participants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Results of Using HE</a:t>
            </a:r>
          </a:p>
        </p:txBody>
      </p:sp>
      <p:sp>
        <p:nvSpPr>
          <p:cNvPr id="55296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Discount: benefit-cost ratio of 48 [Nielsen94]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cost was $10,500 for benefit of $500,000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value of each problem ~15K (Nielsen &amp; </a:t>
            </a:r>
            <a:r>
              <a:rPr lang="en-US" sz="2400" dirty="0" err="1">
                <a:latin typeface="Helvetica Light" pitchFamily="34" charset="0"/>
              </a:rPr>
              <a:t>Landauer</a:t>
            </a:r>
            <a:r>
              <a:rPr lang="en-US" sz="2400" dirty="0">
                <a:latin typeface="Helvetica Light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how might we calculate this value?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in-house </a:t>
            </a:r>
            <a:r>
              <a:rPr lang="en-US" sz="2000" dirty="0">
                <a:latin typeface="Helvetica Light" pitchFamily="34" charset="0"/>
                <a:sym typeface="Symbol" charset="0"/>
              </a:rPr>
              <a:t></a:t>
            </a:r>
            <a:r>
              <a:rPr lang="en-US" sz="2000" dirty="0">
                <a:latin typeface="Helvetica Light" pitchFamily="34" charset="0"/>
              </a:rPr>
              <a:t> productivity;  open market </a:t>
            </a:r>
            <a:r>
              <a:rPr lang="en-US" sz="2000" dirty="0">
                <a:latin typeface="Helvetica Light" pitchFamily="34" charset="0"/>
                <a:sym typeface="Symbol" charset="0"/>
              </a:rPr>
              <a:t></a:t>
            </a:r>
            <a:r>
              <a:rPr lang="en-US" sz="2000" dirty="0">
                <a:latin typeface="Helvetica Light" pitchFamily="34" charset="0"/>
              </a:rPr>
              <a:t> sales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Correlation between severity &amp; finding w/ HE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Single evaluator achieves poor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only finds 35% of usability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5 evaluators find ~ 75% of usability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why not more evaluators???? 10? 20?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adding evaluators costs more &amp; </a:t>
            </a:r>
            <a:r>
              <a:rPr lang="en-US" sz="2000" dirty="0" smtClean="0">
                <a:latin typeface="Helvetica Light" pitchFamily="34" charset="0"/>
              </a:rPr>
              <a:t>won’t </a:t>
            </a:r>
            <a:r>
              <a:rPr lang="en-US" sz="2000" dirty="0">
                <a:latin typeface="Helvetica Light" pitchFamily="34" charset="0"/>
              </a:rPr>
              <a:t>find more </a:t>
            </a:r>
            <a:r>
              <a:rPr lang="en-US" sz="2000" dirty="0" err="1">
                <a:latin typeface="Helvetica Light" pitchFamily="34" charset="0"/>
              </a:rPr>
              <a:t>probs</a:t>
            </a:r>
            <a:endParaRPr lang="en-US" sz="2000" dirty="0">
              <a:latin typeface="Helvetica Light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Decreasing Returns</a:t>
            </a:r>
          </a:p>
        </p:txBody>
      </p:sp>
      <p:sp>
        <p:nvSpPr>
          <p:cNvPr id="35847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5486400"/>
            <a:ext cx="83058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Helvetica Light" pitchFamily="34" charset="0"/>
                <a:cs typeface="Consolas" pitchFamily="49" charset="0"/>
              </a:rPr>
              <a:t>* Caveat</a:t>
            </a:r>
            <a:r>
              <a:rPr lang="en-US" sz="2000" dirty="0">
                <a:latin typeface="Helvetica Light" pitchFamily="34" charset="0"/>
                <a:cs typeface="Consolas" pitchFamily="49" charset="0"/>
              </a:rPr>
              <a:t>: graphs for a specific example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609600" y="1897063"/>
            <a:ext cx="8229600" cy="3175000"/>
            <a:chOff x="240" y="859"/>
            <a:chExt cx="5424" cy="2092"/>
          </a:xfrm>
        </p:grpSpPr>
        <p:grpSp>
          <p:nvGrpSpPr>
            <p:cNvPr id="35848" name="Group 4"/>
            <p:cNvGrpSpPr>
              <a:grpSpLocks/>
            </p:cNvGrpSpPr>
            <p:nvPr/>
          </p:nvGrpSpPr>
          <p:grpSpPr bwMode="auto">
            <a:xfrm>
              <a:off x="240" y="859"/>
              <a:ext cx="2592" cy="2092"/>
              <a:chOff x="240" y="859"/>
              <a:chExt cx="2592" cy="2092"/>
            </a:xfrm>
          </p:grpSpPr>
          <p:pic>
            <p:nvPicPr>
              <p:cNvPr id="35852" name="Picture 5" descr="heur_eval_finding_curv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152"/>
                <a:ext cx="2592" cy="1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3" name="Text Box 6"/>
              <p:cNvSpPr txBox="1">
                <a:spLocks noChangeArrowheads="1"/>
              </p:cNvSpPr>
              <p:nvPr/>
            </p:nvSpPr>
            <p:spPr bwMode="auto">
              <a:xfrm>
                <a:off x="798" y="859"/>
                <a:ext cx="1553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latin typeface="Helvetica Light" pitchFamily="34" charset="0"/>
                  </a:rPr>
                  <a:t>problems found</a:t>
                </a:r>
              </a:p>
            </p:txBody>
          </p:sp>
        </p:grpSp>
        <p:grpSp>
          <p:nvGrpSpPr>
            <p:cNvPr id="35849" name="Group 7"/>
            <p:cNvGrpSpPr>
              <a:grpSpLocks/>
            </p:cNvGrpSpPr>
            <p:nvPr/>
          </p:nvGrpSpPr>
          <p:grpSpPr bwMode="auto">
            <a:xfrm>
              <a:off x="3216" y="859"/>
              <a:ext cx="2448" cy="2080"/>
              <a:chOff x="3216" y="859"/>
              <a:chExt cx="2448" cy="2080"/>
            </a:xfrm>
          </p:grpSpPr>
          <p:pic>
            <p:nvPicPr>
              <p:cNvPr id="35850" name="Picture 8" descr="heuristic_cost_benefi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152"/>
                <a:ext cx="2448" cy="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1" name="Text Box 9"/>
              <p:cNvSpPr txBox="1">
                <a:spLocks noChangeArrowheads="1"/>
              </p:cNvSpPr>
              <p:nvPr/>
            </p:nvSpPr>
            <p:spPr bwMode="auto">
              <a:xfrm>
                <a:off x="3686" y="859"/>
                <a:ext cx="139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Helvetica Light" pitchFamily="34" charset="0"/>
                  </a:rPr>
                  <a:t>benefits / cost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Summary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Have evaluators go through the UI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Ask them to see if it complies with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note where it </a:t>
            </a:r>
            <a:r>
              <a:rPr lang="en-US" sz="2400" dirty="0" smtClean="0">
                <a:latin typeface="Helvetica Light" pitchFamily="34" charset="0"/>
              </a:rPr>
              <a:t>doesn’t </a:t>
            </a:r>
            <a:r>
              <a:rPr lang="en-US" sz="2400" dirty="0">
                <a:latin typeface="Helvetica Light" pitchFamily="34" charset="0"/>
              </a:rPr>
              <a:t>&amp; say why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Combine the findings from 3 to 5 evaluators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Have evaluators independently rate severity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Alternate with user testing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Helvetica" pitchFamily="2" charset="0"/>
              </a:rPr>
              <a:t>Further Reading</a:t>
            </a:r>
            <a:br>
              <a:rPr lang="en-US" dirty="0">
                <a:latin typeface="Helvetica" pitchFamily="2" charset="0"/>
              </a:rPr>
            </a:br>
            <a:r>
              <a:rPr lang="en-US" sz="2900" i="1" dirty="0">
                <a:latin typeface="Helvetica" pitchFamily="2" charset="0"/>
              </a:rPr>
              <a:t>Evaluation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91513" cy="51054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 Light" pitchFamily="34" charset="0"/>
              </a:rPr>
              <a:t>Books</a:t>
            </a:r>
          </a:p>
          <a:p>
            <a:pPr lvl="1" eaLnBrk="1" hangingPunct="1"/>
            <a:r>
              <a:rPr lang="en-US" i="1" dirty="0">
                <a:latin typeface="Helvetica Light" pitchFamily="34" charset="0"/>
              </a:rPr>
              <a:t>Usability Engineering</a:t>
            </a:r>
            <a:r>
              <a:rPr lang="en-US" dirty="0">
                <a:latin typeface="Helvetica Light" pitchFamily="34" charset="0"/>
              </a:rPr>
              <a:t>, by Nielsen, 1994</a:t>
            </a:r>
          </a:p>
          <a:p>
            <a:pPr eaLnBrk="1" hangingPunct="1"/>
            <a:r>
              <a:rPr lang="en-US" dirty="0">
                <a:latin typeface="Helvetica Light" pitchFamily="34" charset="0"/>
              </a:rPr>
              <a:t>Web Sites &amp; mailing lists</a:t>
            </a:r>
          </a:p>
          <a:p>
            <a:pPr lvl="1"/>
            <a:r>
              <a:rPr lang="en-US" dirty="0">
                <a:latin typeface="Helvetica Light" pitchFamily="34" charset="0"/>
                <a:hlinkClick r:id="rId3"/>
              </a:rPr>
              <a:t>http://www.nngroup.com/articles</a:t>
            </a:r>
            <a:r>
              <a:rPr lang="en-US" dirty="0" smtClean="0">
                <a:latin typeface="Helvetica Light" pitchFamily="34" charset="0"/>
                <a:hlinkClick r:id="rId3"/>
              </a:rPr>
              <a:t>/</a:t>
            </a:r>
            <a:endParaRPr lang="en-US" dirty="0" smtClean="0">
              <a:latin typeface="Helvetica Light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Next Time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User Testing</a:t>
            </a:r>
            <a:endParaRPr lang="en-US" sz="28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No Reading</a:t>
            </a:r>
            <a:endParaRPr lang="en-US" sz="2400" dirty="0" smtClean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Individual assignment</a:t>
            </a:r>
            <a:endParaRPr lang="en-US" sz="28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Simple Heuristic Evaluation (individual)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Due Tue, Nov. 4 at 11:59 PM (via </a:t>
            </a:r>
            <a:r>
              <a:rPr lang="en-US" sz="2400" dirty="0" err="1" smtClean="0">
                <a:latin typeface="Helvetica Light" pitchFamily="34" charset="0"/>
              </a:rPr>
              <a:t>CourseWork</a:t>
            </a:r>
            <a:r>
              <a:rPr lang="en-US" sz="2400" dirty="0" smtClean="0">
                <a:latin typeface="Helvetica Light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Helvetica Ligh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Looking ahead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week off from major team project work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you will be doing Heuristic Evaluation of other team’s next week</a:t>
            </a:r>
            <a:endParaRPr lang="en-US" sz="24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next week get basic web sites together (for HE)</a:t>
            </a:r>
            <a:endParaRPr lang="en-US" sz="2400" dirty="0">
              <a:latin typeface="Helvetica Light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14"/>
            <a:ext cx="9144000" cy="57773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902597" y="5591742"/>
            <a:ext cx="3241404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1380" y="5662575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latin typeface="Helvetica"/>
                <a:ea typeface="ＭＳ Ｐゴシック" pitchFamily="34" charset="-128"/>
                <a:cs typeface="Helvetica"/>
              </a:rPr>
              <a:t>Pocket</a:t>
            </a:r>
          </a:p>
          <a:p>
            <a:pPr eaLnBrk="1" hangingPunct="1"/>
            <a:r>
              <a:rPr lang="en-US" sz="1600" dirty="0" smtClean="0">
                <a:latin typeface="Helvetica"/>
                <a:ea typeface="ＭＳ Ｐゴシック" pitchFamily="34" charset="-128"/>
                <a:cs typeface="Helvetica"/>
              </a:rPr>
              <a:t>By Read It Later</a:t>
            </a:r>
            <a:endParaRPr lang="en-US" sz="1600" dirty="0"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485" y="2054068"/>
            <a:ext cx="5246507" cy="4432766"/>
          </a:xfrm>
          <a:prstGeom prst="rect">
            <a:avLst/>
          </a:prstGeom>
          <a:solidFill>
            <a:srgbClr val="000000">
              <a:alpha val="8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553862" y="2226548"/>
            <a:ext cx="4843362" cy="43829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Good</a:t>
            </a:r>
          </a:p>
          <a:p>
            <a:pPr marL="360000" lvl="1"/>
            <a:r>
              <a:rPr lang="en-US" sz="2000" dirty="0">
                <a:ea typeface="ＭＳ Ｐゴシック" pitchFamily="34" charset="-128"/>
              </a:rPr>
              <a:t>b</a:t>
            </a:r>
            <a:r>
              <a:rPr lang="en-US" sz="2000" dirty="0" smtClean="0">
                <a:ea typeface="ＭＳ Ｐゴシック" pitchFamily="34" charset="-128"/>
              </a:rPr>
              <a:t>eautiful visual design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support across a large number of devices means you can always use it</a:t>
            </a: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optimized for quickly and easily saving and reading articles</a:t>
            </a:r>
          </a:p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Bad</a:t>
            </a:r>
          </a:p>
          <a:p>
            <a:pPr marL="360000" lvl="1">
              <a:spcBef>
                <a:spcPts val="480"/>
              </a:spcBef>
            </a:pPr>
            <a:r>
              <a:rPr lang="en-US" sz="2000" dirty="0" smtClean="0">
                <a:ea typeface="ＭＳ Ｐゴシック" pitchFamily="34" charset="-128"/>
              </a:rPr>
              <a:t>significantly reformats content</a:t>
            </a:r>
          </a:p>
          <a:p>
            <a:pPr marL="360000" lvl="1">
              <a:spcBef>
                <a:spcPts val="480"/>
              </a:spcBef>
            </a:pPr>
            <a:r>
              <a:rPr lang="en-US" sz="2000" dirty="0" smtClean="0">
                <a:ea typeface="ＭＳ Ｐゴシック" pitchFamily="34" charset="-128"/>
              </a:rPr>
              <a:t>saves link from tweets, but not the message</a:t>
            </a:r>
          </a:p>
        </p:txBody>
      </p:sp>
      <p:pic>
        <p:nvPicPr>
          <p:cNvPr id="11" name="Picture 10" descr="f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13" y="253672"/>
            <a:ext cx="802907" cy="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12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902597" y="1295400"/>
            <a:ext cx="3241404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1380" y="1366233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err="1" smtClean="0">
                <a:latin typeface="Helvetica"/>
                <a:ea typeface="ＭＳ Ｐゴシック" pitchFamily="34" charset="-128"/>
                <a:cs typeface="Helvetica"/>
              </a:rPr>
              <a:t>forecast.io</a:t>
            </a:r>
            <a:endParaRPr lang="en-US" dirty="0" smtClean="0">
              <a:latin typeface="Helvetica"/>
              <a:ea typeface="ＭＳ Ｐゴシック" pitchFamily="34" charset="-128"/>
              <a:cs typeface="Helvetica"/>
            </a:endParaRPr>
          </a:p>
          <a:p>
            <a:pPr eaLnBrk="1" hangingPunct="1"/>
            <a:r>
              <a:rPr lang="en-US" sz="1600" dirty="0" smtClean="0">
                <a:latin typeface="Helvetica"/>
                <a:ea typeface="ＭＳ Ｐゴシック" pitchFamily="34" charset="-128"/>
                <a:cs typeface="Helvetica"/>
              </a:rPr>
              <a:t>courtesy of William D.</a:t>
            </a:r>
            <a:endParaRPr lang="en-US" sz="1600" dirty="0"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or Shame?</a:t>
            </a:r>
            <a:endParaRPr lang="en-US" dirty="0"/>
          </a:p>
        </p:txBody>
      </p:sp>
      <p:pic>
        <p:nvPicPr>
          <p:cNvPr id="8" name="Picture 7" descr="Screen Shot 2014-10-30 at 10.02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7" y="1062362"/>
            <a:ext cx="5907054" cy="6858000"/>
          </a:xfrm>
          <a:prstGeom prst="rect">
            <a:avLst/>
          </a:prstGeom>
        </p:spPr>
      </p:pic>
      <p:pic>
        <p:nvPicPr>
          <p:cNvPr id="9" name="Picture 8" descr="Screen Shot 2014-10-30 at 10.12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1" y="1062362"/>
            <a:ext cx="603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902597" y="1295400"/>
            <a:ext cx="3241404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1380" y="1366233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err="1" smtClean="0">
                <a:latin typeface="Helvetica"/>
                <a:ea typeface="ＭＳ Ｐゴシック" pitchFamily="34" charset="-128"/>
                <a:cs typeface="Helvetica"/>
              </a:rPr>
              <a:t>forecast.io</a:t>
            </a:r>
            <a:endParaRPr lang="en-US" dirty="0" smtClean="0">
              <a:latin typeface="Helvetica"/>
              <a:ea typeface="ＭＳ Ｐゴシック" pitchFamily="34" charset="-128"/>
              <a:cs typeface="Helvetica"/>
            </a:endParaRPr>
          </a:p>
          <a:p>
            <a:pPr eaLnBrk="1" hangingPunct="1"/>
            <a:r>
              <a:rPr lang="en-US" sz="1600" dirty="0" smtClean="0">
                <a:latin typeface="Helvetica"/>
                <a:ea typeface="ＭＳ Ｐゴシック" pitchFamily="34" charset="-128"/>
                <a:cs typeface="Helvetica"/>
              </a:rPr>
              <a:t>courtesy of William D.</a:t>
            </a:r>
            <a:endParaRPr lang="en-US" sz="1600" dirty="0"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Fame!</a:t>
            </a:r>
            <a:endParaRPr lang="en-US" dirty="0"/>
          </a:p>
        </p:txBody>
      </p:sp>
      <p:pic>
        <p:nvPicPr>
          <p:cNvPr id="8" name="Picture 7" descr="Screen Shot 2014-10-30 at 10.0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7" y="1062362"/>
            <a:ext cx="590705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67200" y="2780044"/>
            <a:ext cx="5246507" cy="4432766"/>
          </a:xfrm>
          <a:prstGeom prst="rect">
            <a:avLst/>
          </a:prstGeom>
          <a:solidFill>
            <a:srgbClr val="000000">
              <a:alpha val="8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4455577" y="2952524"/>
            <a:ext cx="4843362" cy="43829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Good</a:t>
            </a: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uncluttered visual </a:t>
            </a:r>
            <a:r>
              <a:rPr lang="en-US" sz="2000" dirty="0" smtClean="0">
                <a:ea typeface="ＭＳ Ｐゴシック" pitchFamily="34" charset="-128"/>
              </a:rPr>
              <a:t>design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key info large (current weather)</a:t>
            </a: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simple understandable icons</a:t>
            </a:r>
            <a:endParaRPr lang="en-US" sz="2000" dirty="0" smtClean="0">
              <a:ea typeface="ＭＳ Ｐゴシック" pitchFamily="34" charset="-128"/>
            </a:endParaRP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easy to scan week’s weather</a:t>
            </a:r>
          </a:p>
          <a:p>
            <a:pPr marL="360000" lvl="1"/>
            <a:r>
              <a:rPr lang="en-US" sz="2000" dirty="0" smtClean="0">
                <a:ea typeface="ＭＳ Ｐゴシック" pitchFamily="34" charset="-128"/>
              </a:rPr>
              <a:t>optional details &amp; animations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Bad</a:t>
            </a:r>
          </a:p>
          <a:p>
            <a:pPr marL="360000" lvl="1">
              <a:spcBef>
                <a:spcPts val="480"/>
              </a:spcBef>
            </a:pPr>
            <a:r>
              <a:rPr 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err="1" smtClean="0">
                <a:ea typeface="ＭＳ Ｐゴシック" pitchFamily="34" charset="-128"/>
              </a:rPr>
              <a:t>Precip</a:t>
            </a:r>
            <a:r>
              <a:rPr lang="en-US" sz="2000" dirty="0" smtClean="0">
                <a:ea typeface="ＭＳ Ｐゴシック" pitchFamily="34" charset="-128"/>
              </a:rPr>
              <a:t> Map” takes a lot of space</a:t>
            </a:r>
          </a:p>
          <a:p>
            <a:pPr marL="360000" lvl="1">
              <a:spcBef>
                <a:spcPts val="480"/>
              </a:spcBef>
            </a:pPr>
            <a:r>
              <a:rPr lang="en-US" sz="2000" dirty="0" smtClean="0">
                <a:ea typeface="ＭＳ Ｐゴシック" pitchFamily="34" charset="-128"/>
              </a:rPr>
              <a:t>advertising seems out of place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2" name="Picture 11" descr="f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13" y="253672"/>
            <a:ext cx="802907" cy="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 Evaluation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October 30, </a:t>
            </a:r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706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Outline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ight" pitchFamily="34" charset="0"/>
              </a:rPr>
              <a:t>Visual Design Review</a:t>
            </a:r>
            <a:endParaRPr lang="en-US" dirty="0" smtClean="0">
              <a:latin typeface="Helvetica Light" pitchFamily="34" charset="0"/>
            </a:endParaRPr>
          </a:p>
          <a:p>
            <a:pPr eaLnBrk="1" hangingPunct="1"/>
            <a:r>
              <a:rPr lang="en-US" dirty="0" smtClean="0">
                <a:latin typeface="Helvetica Light" pitchFamily="34" charset="0"/>
              </a:rPr>
              <a:t>HE </a:t>
            </a:r>
            <a:r>
              <a:rPr lang="en-US" dirty="0">
                <a:latin typeface="Helvetica Light" pitchFamily="34" charset="0"/>
              </a:rPr>
              <a:t>Process Overview</a:t>
            </a:r>
          </a:p>
          <a:p>
            <a:pPr eaLnBrk="1" hangingPunct="1"/>
            <a:r>
              <a:rPr lang="en-US" dirty="0">
                <a:latin typeface="Helvetica Light" pitchFamily="34" charset="0"/>
              </a:rPr>
              <a:t>The </a:t>
            </a:r>
            <a:r>
              <a:rPr lang="en-US" dirty="0" smtClean="0">
                <a:latin typeface="Helvetica Light" pitchFamily="34" charset="0"/>
              </a:rPr>
              <a:t>Heuristics</a:t>
            </a:r>
          </a:p>
          <a:p>
            <a:pPr eaLnBrk="1" hangingPunct="1"/>
            <a:r>
              <a:rPr lang="en-US" dirty="0" smtClean="0">
                <a:latin typeface="Helvetica Light" pitchFamily="34" charset="0"/>
              </a:rPr>
              <a:t>Team Break</a:t>
            </a:r>
            <a:endParaRPr lang="en-US" dirty="0">
              <a:latin typeface="Helvetica Light" pitchFamily="34" charset="0"/>
            </a:endParaRPr>
          </a:p>
          <a:p>
            <a:pPr eaLnBrk="1" hangingPunct="1"/>
            <a:r>
              <a:rPr lang="en-US" dirty="0">
                <a:latin typeface="Helvetica Light" pitchFamily="34" charset="0"/>
              </a:rPr>
              <a:t>How to Perform Heuristic Evaluation</a:t>
            </a:r>
          </a:p>
          <a:p>
            <a:pPr eaLnBrk="1" hangingPunct="1"/>
            <a:r>
              <a:rPr lang="en-US" dirty="0">
                <a:latin typeface="Helvetica Light" pitchFamily="34" charset="0"/>
              </a:rPr>
              <a:t>Heuristic Evaluation vs. Usability </a:t>
            </a:r>
            <a:r>
              <a:rPr lang="en-US" dirty="0" smtClean="0">
                <a:latin typeface="Helvetica Light" pitchFamily="34" charset="0"/>
              </a:rPr>
              <a:t>Testing</a:t>
            </a:r>
          </a:p>
          <a:p>
            <a:pPr marL="0" indent="0" eaLnBrk="1" hangingPunct="1">
              <a:buNone/>
            </a:pPr>
            <a:endParaRPr lang="en-US" dirty="0">
              <a:latin typeface="Helvetica Light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05-prototyping</Template>
  <TotalTime>11396</TotalTime>
  <Words>2599</Words>
  <Application>Microsoft Macintosh PowerPoint</Application>
  <PresentationFormat>On-screen Show (4:3)</PresentationFormat>
  <Paragraphs>487</Paragraphs>
  <Slides>47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1_Summer HCI</vt:lpstr>
      <vt:lpstr>Heuristic Evaluation</vt:lpstr>
      <vt:lpstr>Hall of Fame or Shame?</vt:lpstr>
      <vt:lpstr>Hall of Fame or Shame?</vt:lpstr>
      <vt:lpstr>Hall of Fame or Shame?</vt:lpstr>
      <vt:lpstr>Hall of Fame!</vt:lpstr>
      <vt:lpstr>Hall of Fame or Shame?</vt:lpstr>
      <vt:lpstr>Hall of Fame!</vt:lpstr>
      <vt:lpstr>Heuristic Evaluation</vt:lpstr>
      <vt:lpstr>Outline</vt:lpstr>
      <vt:lpstr>Visual Design Review</vt:lpstr>
      <vt:lpstr>Evaluation</vt:lpstr>
      <vt:lpstr>Evaluation</vt:lpstr>
      <vt:lpstr>Heuristic Evaluation</vt:lpstr>
      <vt:lpstr>Why Multiple Evaluators?</vt:lpstr>
      <vt:lpstr>Heuristic Evaluation Process</vt:lpstr>
      <vt:lpstr>Heuristics (original)</vt:lpstr>
      <vt:lpstr>Heuristics (revised set)</vt:lpstr>
      <vt:lpstr>Heuristics (cont.) </vt:lpstr>
      <vt:lpstr>Heuristics (cont.)</vt:lpstr>
      <vt:lpstr>Heuristics (cont.)</vt:lpstr>
      <vt:lpstr>Heuristics (cont.)</vt:lpstr>
      <vt:lpstr>Heuristics (cont.)</vt:lpstr>
      <vt:lpstr>Heuristics (cont.)</vt:lpstr>
      <vt:lpstr>Heuristics (cont.)</vt:lpstr>
      <vt:lpstr>Heuristics (cont.)</vt:lpstr>
      <vt:lpstr>Good Error Messages</vt:lpstr>
      <vt:lpstr>Heuristics (cont.)</vt:lpstr>
      <vt:lpstr>PowerPoint Presentation</vt:lpstr>
      <vt:lpstr>PowerPoint Presentation</vt:lpstr>
      <vt:lpstr>Mobile Heuristics</vt:lpstr>
      <vt:lpstr>PowerPoint Presentation</vt:lpstr>
      <vt:lpstr>PowerPoint Presentation</vt:lpstr>
      <vt:lpstr>PowerPoint Presentation</vt:lpstr>
      <vt:lpstr>Phases of Heuristic Evaluation</vt:lpstr>
      <vt:lpstr>How to Perform Evaluation</vt:lpstr>
      <vt:lpstr>Examples</vt:lpstr>
      <vt:lpstr>How to Perform Heuristic Evaluation</vt:lpstr>
      <vt:lpstr>Severity Rating</vt:lpstr>
      <vt:lpstr>Severity Ratings (cont.)</vt:lpstr>
      <vt:lpstr>Debriefing</vt:lpstr>
      <vt:lpstr>Severity Ratings Example</vt:lpstr>
      <vt:lpstr>HE vs. User Testing</vt:lpstr>
      <vt:lpstr>Results of Using HE</vt:lpstr>
      <vt:lpstr>Decreasing Returns</vt:lpstr>
      <vt:lpstr>Summary</vt:lpstr>
      <vt:lpstr>Further Reading Evaluation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 Evaluation</dc:title>
  <dc:subject>User Interface Design, Prototyping, and Evaluation</dc:subject>
  <dc:creator>James Landay</dc:creator>
  <cp:keywords>usability, interface design, interaction design, user interface, user interface design, think-aloud, cognitive walkthrough, usability evaluation</cp:keywords>
  <cp:lastModifiedBy>James Landay</cp:lastModifiedBy>
  <cp:revision>386</cp:revision>
  <cp:lastPrinted>2014-10-30T21:07:03Z</cp:lastPrinted>
  <dcterms:created xsi:type="dcterms:W3CDTF">1997-02-10T23:02:31Z</dcterms:created>
  <dcterms:modified xsi:type="dcterms:W3CDTF">2014-10-30T21:10:00Z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http://www.cs.berkeley.edu/~landay</vt:lpwstr>
  </property>
  <property fmtid="{D5CDD505-2E9C-101B-9397-08002B2CF9AE}" pid="9" name="Other">
    <vt:lpwstr>CS 160, Fall '2000_x000d_
User Interface Design, Prototyping, &amp; Evaluation_x000d_
UC Berkeley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</vt:lpwstr>
  </property>
</Properties>
</file>